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1"/>
  </p:notesMasterIdLst>
  <p:sldIdLst>
    <p:sldId id="259" r:id="rId7"/>
    <p:sldId id="494" r:id="rId8"/>
    <p:sldId id="511" r:id="rId9"/>
    <p:sldId id="480" r:id="rId10"/>
    <p:sldId id="269" r:id="rId11"/>
    <p:sldId id="270" r:id="rId12"/>
    <p:sldId id="271" r:id="rId13"/>
    <p:sldId id="296" r:id="rId14"/>
    <p:sldId id="481" r:id="rId15"/>
    <p:sldId id="478" r:id="rId16"/>
    <p:sldId id="558" r:id="rId17"/>
    <p:sldId id="483" r:id="rId18"/>
    <p:sldId id="484" r:id="rId19"/>
    <p:sldId id="553" r:id="rId20"/>
    <p:sldId id="554" r:id="rId21"/>
    <p:sldId id="488" r:id="rId22"/>
    <p:sldId id="297" r:id="rId23"/>
    <p:sldId id="288" r:id="rId24"/>
    <p:sldId id="485" r:id="rId25"/>
    <p:sldId id="293" r:id="rId26"/>
    <p:sldId id="541" r:id="rId27"/>
    <p:sldId id="559" r:id="rId28"/>
    <p:sldId id="482" r:id="rId29"/>
    <p:sldId id="5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7E1C4-3EA4-4503-83E6-2FCD160877A1}" v="10" dt="2023-06-19T07:53:41.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66980" autoAdjust="0"/>
  </p:normalViewPr>
  <p:slideViewPr>
    <p:cSldViewPr snapToGrid="0">
      <p:cViewPr varScale="1">
        <p:scale>
          <a:sx n="67" d="100"/>
          <a:sy n="67" d="100"/>
        </p:scale>
        <p:origin x="604" y="44"/>
      </p:cViewPr>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3B5EC6-0A2E-45AD-BAFF-8E62EE14576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11E912C-38DD-4D58-8053-77B53F6BD358}">
      <dgm:prSet custT="1"/>
      <dgm:spPr>
        <a:solidFill>
          <a:schemeClr val="accent1"/>
        </a:solidFill>
      </dgm:spPr>
      <dgm:t>
        <a:bodyPr/>
        <a:lstStyle/>
        <a:p>
          <a:r>
            <a:rPr lang="en-US" sz="2800" dirty="0">
              <a:latin typeface="+mn-lt"/>
              <a:ea typeface="Verdana" panose="020B0604030504040204" pitchFamily="34" charset="0"/>
            </a:rPr>
            <a:t>To explore ways of </a:t>
          </a:r>
          <a:r>
            <a:rPr lang="en-GB" sz="2800" dirty="0"/>
            <a:t>gathering parent carer views</a:t>
          </a:r>
          <a:endParaRPr lang="en-US" sz="2800" dirty="0">
            <a:latin typeface="+mn-lt"/>
            <a:ea typeface="Verdana" panose="020B0604030504040204" pitchFamily="34" charset="0"/>
          </a:endParaRPr>
        </a:p>
      </dgm:t>
    </dgm:pt>
    <dgm:pt modelId="{C8709FF8-CC86-4801-BB5F-275706D17B49}" type="parTrans" cxnId="{26617969-F25E-4432-84B4-6B4384250874}">
      <dgm:prSet/>
      <dgm:spPr/>
      <dgm:t>
        <a:bodyPr/>
        <a:lstStyle/>
        <a:p>
          <a:endParaRPr lang="en-GB" sz="2800">
            <a:latin typeface="+mn-lt"/>
          </a:endParaRPr>
        </a:p>
      </dgm:t>
    </dgm:pt>
    <dgm:pt modelId="{5B97990E-FC6B-45BF-A4F5-369CE80C005F}" type="sibTrans" cxnId="{26617969-F25E-4432-84B4-6B4384250874}">
      <dgm:prSet/>
      <dgm:spPr/>
      <dgm:t>
        <a:bodyPr/>
        <a:lstStyle/>
        <a:p>
          <a:endParaRPr lang="en-GB" sz="2800">
            <a:latin typeface="+mn-lt"/>
          </a:endParaRPr>
        </a:p>
      </dgm:t>
    </dgm:pt>
    <dgm:pt modelId="{91EDD970-BCE0-45A6-8138-2E7372EF8DC2}">
      <dgm:prSet custT="1"/>
      <dgm:spPr/>
      <dgm:t>
        <a:bodyPr/>
        <a:lstStyle/>
        <a:p>
          <a:r>
            <a:rPr lang="en-US" sz="2800" dirty="0">
              <a:latin typeface="+mn-lt"/>
              <a:ea typeface="Verdana" panose="020B0604030504040204" pitchFamily="34" charset="0"/>
            </a:rPr>
            <a:t>To </a:t>
          </a:r>
          <a:r>
            <a:rPr lang="en-GB" sz="2800" dirty="0"/>
            <a:t>understand why co-production is important </a:t>
          </a:r>
          <a:endParaRPr lang="en-US" sz="2800" dirty="0">
            <a:latin typeface="+mn-lt"/>
            <a:ea typeface="Verdana" panose="020B0604030504040204" pitchFamily="34" charset="0"/>
          </a:endParaRPr>
        </a:p>
      </dgm:t>
    </dgm:pt>
    <dgm:pt modelId="{95E4636C-B4EC-4A35-B5FB-42011463D703}" type="parTrans" cxnId="{1EBB6C5D-109C-4C98-98D5-2FA9F180B95B}">
      <dgm:prSet/>
      <dgm:spPr/>
      <dgm:t>
        <a:bodyPr/>
        <a:lstStyle/>
        <a:p>
          <a:endParaRPr lang="en-GB"/>
        </a:p>
      </dgm:t>
    </dgm:pt>
    <dgm:pt modelId="{02B98A10-5274-4910-AB11-556CEF5C038A}" type="sibTrans" cxnId="{1EBB6C5D-109C-4C98-98D5-2FA9F180B95B}">
      <dgm:prSet/>
      <dgm:spPr/>
      <dgm:t>
        <a:bodyPr/>
        <a:lstStyle/>
        <a:p>
          <a:endParaRPr lang="en-GB"/>
        </a:p>
      </dgm:t>
    </dgm:pt>
    <dgm:pt modelId="{05C393F3-E616-4FD2-A5B6-0D5602609E90}">
      <dgm:prSet custT="1"/>
      <dgm:spPr/>
      <dgm:t>
        <a:bodyPr/>
        <a:lstStyle/>
        <a:p>
          <a:r>
            <a:rPr lang="en-US" sz="2800" dirty="0">
              <a:latin typeface="+mn-lt"/>
              <a:ea typeface="Verdana" panose="020B0604030504040204" pitchFamily="34" charset="0"/>
            </a:rPr>
            <a:t>To consider barriers to effective home-school partnerships</a:t>
          </a:r>
        </a:p>
      </dgm:t>
    </dgm:pt>
    <dgm:pt modelId="{51E9A926-1F65-4941-A81E-65B817092CA0}" type="parTrans" cxnId="{09C8E2D4-78BF-4B2B-AB09-18983CBBB89B}">
      <dgm:prSet/>
      <dgm:spPr/>
    </dgm:pt>
    <dgm:pt modelId="{A2E7DF6C-B5A2-48A1-A9F0-C0D771352789}" type="sibTrans" cxnId="{09C8E2D4-78BF-4B2B-AB09-18983CBBB89B}">
      <dgm:prSet/>
      <dgm:spPr/>
    </dgm:pt>
    <dgm:pt modelId="{B5403FA5-91DE-468B-A7A3-DA37CE1FE9BF}" type="pres">
      <dgm:prSet presAssocID="{803B5EC6-0A2E-45AD-BAFF-8E62EE145769}" presName="linear" presStyleCnt="0">
        <dgm:presLayoutVars>
          <dgm:animLvl val="lvl"/>
          <dgm:resizeHandles val="exact"/>
        </dgm:presLayoutVars>
      </dgm:prSet>
      <dgm:spPr/>
    </dgm:pt>
    <dgm:pt modelId="{C7A8F1E5-DEDC-4343-BD3A-5000687081E2}" type="pres">
      <dgm:prSet presAssocID="{91EDD970-BCE0-45A6-8138-2E7372EF8DC2}" presName="parentText" presStyleLbl="node1" presStyleIdx="0" presStyleCnt="3">
        <dgm:presLayoutVars>
          <dgm:chMax val="0"/>
          <dgm:bulletEnabled val="1"/>
        </dgm:presLayoutVars>
      </dgm:prSet>
      <dgm:spPr/>
    </dgm:pt>
    <dgm:pt modelId="{D5A5B28F-A815-44F7-B5F6-158F216BE6ED}" type="pres">
      <dgm:prSet presAssocID="{02B98A10-5274-4910-AB11-556CEF5C038A}" presName="spacer" presStyleCnt="0"/>
      <dgm:spPr/>
    </dgm:pt>
    <dgm:pt modelId="{E92A9414-A206-49A9-A27F-7DEA37D53F8C}" type="pres">
      <dgm:prSet presAssocID="{05C393F3-E616-4FD2-A5B6-0D5602609E90}" presName="parentText" presStyleLbl="node1" presStyleIdx="1" presStyleCnt="3">
        <dgm:presLayoutVars>
          <dgm:chMax val="0"/>
          <dgm:bulletEnabled val="1"/>
        </dgm:presLayoutVars>
      </dgm:prSet>
      <dgm:spPr/>
    </dgm:pt>
    <dgm:pt modelId="{7E5446A3-599D-4B4E-B4BC-493F242F56B0}" type="pres">
      <dgm:prSet presAssocID="{A2E7DF6C-B5A2-48A1-A9F0-C0D771352789}" presName="spacer" presStyleCnt="0"/>
      <dgm:spPr/>
    </dgm:pt>
    <dgm:pt modelId="{9F4B6445-1470-4D8B-9539-AD2547C80C56}" type="pres">
      <dgm:prSet presAssocID="{F11E912C-38DD-4D58-8053-77B53F6BD358}" presName="parentText" presStyleLbl="node1" presStyleIdx="2" presStyleCnt="3">
        <dgm:presLayoutVars>
          <dgm:chMax val="0"/>
          <dgm:bulletEnabled val="1"/>
        </dgm:presLayoutVars>
      </dgm:prSet>
      <dgm:spPr/>
    </dgm:pt>
  </dgm:ptLst>
  <dgm:cxnLst>
    <dgm:cxn modelId="{E4A72902-E5DD-45ED-AF66-ADF7DB3CBDF8}" type="presOf" srcId="{F11E912C-38DD-4D58-8053-77B53F6BD358}" destId="{9F4B6445-1470-4D8B-9539-AD2547C80C56}" srcOrd="0" destOrd="0" presId="urn:microsoft.com/office/officeart/2005/8/layout/vList2"/>
    <dgm:cxn modelId="{1EBB6C5D-109C-4C98-98D5-2FA9F180B95B}" srcId="{803B5EC6-0A2E-45AD-BAFF-8E62EE145769}" destId="{91EDD970-BCE0-45A6-8138-2E7372EF8DC2}" srcOrd="0" destOrd="0" parTransId="{95E4636C-B4EC-4A35-B5FB-42011463D703}" sibTransId="{02B98A10-5274-4910-AB11-556CEF5C038A}"/>
    <dgm:cxn modelId="{A2D95B63-896F-4FB6-8E01-B547E95600A6}" type="presOf" srcId="{91EDD970-BCE0-45A6-8138-2E7372EF8DC2}" destId="{C7A8F1E5-DEDC-4343-BD3A-5000687081E2}" srcOrd="0" destOrd="0" presId="urn:microsoft.com/office/officeart/2005/8/layout/vList2"/>
    <dgm:cxn modelId="{26617969-F25E-4432-84B4-6B4384250874}" srcId="{803B5EC6-0A2E-45AD-BAFF-8E62EE145769}" destId="{F11E912C-38DD-4D58-8053-77B53F6BD358}" srcOrd="2" destOrd="0" parTransId="{C8709FF8-CC86-4801-BB5F-275706D17B49}" sibTransId="{5B97990E-FC6B-45BF-A4F5-369CE80C005F}"/>
    <dgm:cxn modelId="{D70F774A-1C61-4A97-8886-DAF02130740B}" type="presOf" srcId="{05C393F3-E616-4FD2-A5B6-0D5602609E90}" destId="{E92A9414-A206-49A9-A27F-7DEA37D53F8C}" srcOrd="0" destOrd="0" presId="urn:microsoft.com/office/officeart/2005/8/layout/vList2"/>
    <dgm:cxn modelId="{B7F167CA-6241-43C6-833B-8AF1EA03DEE1}" type="presOf" srcId="{803B5EC6-0A2E-45AD-BAFF-8E62EE145769}" destId="{B5403FA5-91DE-468B-A7A3-DA37CE1FE9BF}" srcOrd="0" destOrd="0" presId="urn:microsoft.com/office/officeart/2005/8/layout/vList2"/>
    <dgm:cxn modelId="{09C8E2D4-78BF-4B2B-AB09-18983CBBB89B}" srcId="{803B5EC6-0A2E-45AD-BAFF-8E62EE145769}" destId="{05C393F3-E616-4FD2-A5B6-0D5602609E90}" srcOrd="1" destOrd="0" parTransId="{51E9A926-1F65-4941-A81E-65B817092CA0}" sibTransId="{A2E7DF6C-B5A2-48A1-A9F0-C0D771352789}"/>
    <dgm:cxn modelId="{50551A96-90CE-4A92-921F-92A8ABCBF033}" type="presParOf" srcId="{B5403FA5-91DE-468B-A7A3-DA37CE1FE9BF}" destId="{C7A8F1E5-DEDC-4343-BD3A-5000687081E2}" srcOrd="0" destOrd="0" presId="urn:microsoft.com/office/officeart/2005/8/layout/vList2"/>
    <dgm:cxn modelId="{C1648DC6-B788-4DF8-A509-F49E476C07D7}" type="presParOf" srcId="{B5403FA5-91DE-468B-A7A3-DA37CE1FE9BF}" destId="{D5A5B28F-A815-44F7-B5F6-158F216BE6ED}" srcOrd="1" destOrd="0" presId="urn:microsoft.com/office/officeart/2005/8/layout/vList2"/>
    <dgm:cxn modelId="{8B4257E0-510C-4864-A06A-D7D3405382A6}" type="presParOf" srcId="{B5403FA5-91DE-468B-A7A3-DA37CE1FE9BF}" destId="{E92A9414-A206-49A9-A27F-7DEA37D53F8C}" srcOrd="2" destOrd="0" presId="urn:microsoft.com/office/officeart/2005/8/layout/vList2"/>
    <dgm:cxn modelId="{CD722122-C17C-48A9-B010-B291329240B0}" type="presParOf" srcId="{B5403FA5-91DE-468B-A7A3-DA37CE1FE9BF}" destId="{7E5446A3-599D-4B4E-B4BC-493F242F56B0}" srcOrd="3" destOrd="0" presId="urn:microsoft.com/office/officeart/2005/8/layout/vList2"/>
    <dgm:cxn modelId="{BC04AAAC-76AC-42BC-BCA5-2E20B7CA8A70}" type="presParOf" srcId="{B5403FA5-91DE-468B-A7A3-DA37CE1FE9BF}" destId="{9F4B6445-1470-4D8B-9539-AD2547C80C5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4F9E0C-3E79-42DC-AA48-570ADC7F9957}"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B8ADAEA-70AD-4AA7-9A13-FCD2F387C2DC}">
      <dgm:prSet/>
      <dgm:spPr/>
      <dgm:t>
        <a:bodyPr/>
        <a:lstStyle/>
        <a:p>
          <a:r>
            <a:rPr lang="en-GB"/>
            <a:t>Control</a:t>
          </a:r>
          <a:endParaRPr lang="en-US"/>
        </a:p>
      </dgm:t>
    </dgm:pt>
    <dgm:pt modelId="{1203AE12-4748-4410-B2F3-AF8656DE2A60}" type="parTrans" cxnId="{7D8A2574-CC02-4B78-8653-A974D447E7AD}">
      <dgm:prSet/>
      <dgm:spPr/>
      <dgm:t>
        <a:bodyPr/>
        <a:lstStyle/>
        <a:p>
          <a:endParaRPr lang="en-US"/>
        </a:p>
      </dgm:t>
    </dgm:pt>
    <dgm:pt modelId="{FFA6EAF1-EB1D-4C25-AA61-171847CFDA5E}" type="sibTrans" cxnId="{7D8A2574-CC02-4B78-8653-A974D447E7AD}">
      <dgm:prSet/>
      <dgm:spPr/>
      <dgm:t>
        <a:bodyPr/>
        <a:lstStyle/>
        <a:p>
          <a:endParaRPr lang="en-US"/>
        </a:p>
      </dgm:t>
    </dgm:pt>
    <dgm:pt modelId="{BAE7CCBC-33A8-4AF4-80CE-6191F2A5140D}">
      <dgm:prSet/>
      <dgm:spPr/>
      <dgm:t>
        <a:bodyPr/>
        <a:lstStyle/>
        <a:p>
          <a:r>
            <a:rPr lang="en-GB"/>
            <a:t>Fear</a:t>
          </a:r>
          <a:endParaRPr lang="en-US"/>
        </a:p>
      </dgm:t>
    </dgm:pt>
    <dgm:pt modelId="{ED65A7B8-3C68-4FB9-B2E9-E866100B779D}" type="parTrans" cxnId="{D420A6AC-CC21-40B3-85BB-C5368CAEE245}">
      <dgm:prSet/>
      <dgm:spPr/>
      <dgm:t>
        <a:bodyPr/>
        <a:lstStyle/>
        <a:p>
          <a:endParaRPr lang="en-US"/>
        </a:p>
      </dgm:t>
    </dgm:pt>
    <dgm:pt modelId="{D0EA10F5-9B78-4C3B-B18F-AD4C327E90FF}" type="sibTrans" cxnId="{D420A6AC-CC21-40B3-85BB-C5368CAEE245}">
      <dgm:prSet/>
      <dgm:spPr/>
      <dgm:t>
        <a:bodyPr/>
        <a:lstStyle/>
        <a:p>
          <a:endParaRPr lang="en-US"/>
        </a:p>
      </dgm:t>
    </dgm:pt>
    <dgm:pt modelId="{7CEA4E3C-3287-4189-A7A1-52092E13A20D}">
      <dgm:prSet/>
      <dgm:spPr/>
      <dgm:t>
        <a:bodyPr/>
        <a:lstStyle/>
        <a:p>
          <a:r>
            <a:rPr lang="en-GB"/>
            <a:t>Time</a:t>
          </a:r>
          <a:endParaRPr lang="en-US"/>
        </a:p>
      </dgm:t>
    </dgm:pt>
    <dgm:pt modelId="{28B5A9B1-0024-4054-89B8-5A9F22A7ABCA}" type="parTrans" cxnId="{CD0AA6D2-690F-482B-8244-DCBFAFD1350E}">
      <dgm:prSet/>
      <dgm:spPr/>
      <dgm:t>
        <a:bodyPr/>
        <a:lstStyle/>
        <a:p>
          <a:endParaRPr lang="en-US"/>
        </a:p>
      </dgm:t>
    </dgm:pt>
    <dgm:pt modelId="{26F2E74F-98AE-4EBD-865C-7C240B026A9B}" type="sibTrans" cxnId="{CD0AA6D2-690F-482B-8244-DCBFAFD1350E}">
      <dgm:prSet/>
      <dgm:spPr/>
      <dgm:t>
        <a:bodyPr/>
        <a:lstStyle/>
        <a:p>
          <a:endParaRPr lang="en-US"/>
        </a:p>
      </dgm:t>
    </dgm:pt>
    <dgm:pt modelId="{E22247EE-EEB2-4B25-B118-063F692F5571}">
      <dgm:prSet/>
      <dgm:spPr/>
      <dgm:t>
        <a:bodyPr/>
        <a:lstStyle/>
        <a:p>
          <a:r>
            <a:rPr lang="en-GB"/>
            <a:t>Access  </a:t>
          </a:r>
          <a:endParaRPr lang="en-US"/>
        </a:p>
      </dgm:t>
    </dgm:pt>
    <dgm:pt modelId="{4D51C8A5-1004-45A7-AFF2-F8E15534F649}" type="parTrans" cxnId="{83B2E450-71BC-454A-A14D-70089F6E109F}">
      <dgm:prSet/>
      <dgm:spPr/>
      <dgm:t>
        <a:bodyPr/>
        <a:lstStyle/>
        <a:p>
          <a:endParaRPr lang="en-US"/>
        </a:p>
      </dgm:t>
    </dgm:pt>
    <dgm:pt modelId="{3D39CC0D-05D9-4986-AA00-DE4049E63AC0}" type="sibTrans" cxnId="{83B2E450-71BC-454A-A14D-70089F6E109F}">
      <dgm:prSet/>
      <dgm:spPr/>
      <dgm:t>
        <a:bodyPr/>
        <a:lstStyle/>
        <a:p>
          <a:endParaRPr lang="en-US"/>
        </a:p>
      </dgm:t>
    </dgm:pt>
    <dgm:pt modelId="{7179D1E0-2FB5-4A85-969A-0F84715D7A85}">
      <dgm:prSet/>
      <dgm:spPr/>
      <dgm:t>
        <a:bodyPr/>
        <a:lstStyle/>
        <a:p>
          <a:r>
            <a:rPr lang="en-GB"/>
            <a:t>Relationships </a:t>
          </a:r>
          <a:endParaRPr lang="en-US"/>
        </a:p>
      </dgm:t>
    </dgm:pt>
    <dgm:pt modelId="{BAFBF19A-EA21-4E8B-8EF6-95CB30994AD3}" type="parTrans" cxnId="{875C451D-A716-49F2-B96B-874474150C77}">
      <dgm:prSet/>
      <dgm:spPr/>
      <dgm:t>
        <a:bodyPr/>
        <a:lstStyle/>
        <a:p>
          <a:endParaRPr lang="en-US"/>
        </a:p>
      </dgm:t>
    </dgm:pt>
    <dgm:pt modelId="{7EA0489C-A42B-4C51-8D60-0CBEB2CC13F2}" type="sibTrans" cxnId="{875C451D-A716-49F2-B96B-874474150C77}">
      <dgm:prSet/>
      <dgm:spPr/>
      <dgm:t>
        <a:bodyPr/>
        <a:lstStyle/>
        <a:p>
          <a:endParaRPr lang="en-US"/>
        </a:p>
      </dgm:t>
    </dgm:pt>
    <dgm:pt modelId="{5A289594-4D9B-4B07-A580-5A7C6E28BB44}">
      <dgm:prSet/>
      <dgm:spPr/>
      <dgm:t>
        <a:bodyPr/>
        <a:lstStyle/>
        <a:p>
          <a:r>
            <a:rPr lang="en-GB"/>
            <a:t>Resistance to change</a:t>
          </a:r>
          <a:endParaRPr lang="en-US"/>
        </a:p>
      </dgm:t>
    </dgm:pt>
    <dgm:pt modelId="{9CF06F44-4B89-4279-A1AD-7D7469D71E74}" type="parTrans" cxnId="{DA733597-E549-4212-AD96-BE5DAD6DB982}">
      <dgm:prSet/>
      <dgm:spPr/>
      <dgm:t>
        <a:bodyPr/>
        <a:lstStyle/>
        <a:p>
          <a:endParaRPr lang="en-US"/>
        </a:p>
      </dgm:t>
    </dgm:pt>
    <dgm:pt modelId="{60399426-F460-4897-9CD7-E61F94992E94}" type="sibTrans" cxnId="{DA733597-E549-4212-AD96-BE5DAD6DB982}">
      <dgm:prSet/>
      <dgm:spPr/>
      <dgm:t>
        <a:bodyPr/>
        <a:lstStyle/>
        <a:p>
          <a:endParaRPr lang="en-US"/>
        </a:p>
      </dgm:t>
    </dgm:pt>
    <dgm:pt modelId="{8E3FB967-BDBC-4022-9B41-52C4495E1877}">
      <dgm:prSet/>
      <dgm:spPr/>
      <dgm:t>
        <a:bodyPr/>
        <a:lstStyle/>
        <a:p>
          <a:r>
            <a:rPr lang="en-GB"/>
            <a:t>Cost</a:t>
          </a:r>
          <a:endParaRPr lang="en-US"/>
        </a:p>
      </dgm:t>
    </dgm:pt>
    <dgm:pt modelId="{2EA2DA27-8D0D-4A2A-BF82-5A101102A686}" type="parTrans" cxnId="{1FBF7586-C7D2-4D99-801F-539CF5CD0BFC}">
      <dgm:prSet/>
      <dgm:spPr/>
      <dgm:t>
        <a:bodyPr/>
        <a:lstStyle/>
        <a:p>
          <a:endParaRPr lang="en-US"/>
        </a:p>
      </dgm:t>
    </dgm:pt>
    <dgm:pt modelId="{3767AA6F-CFE1-4C57-A0F1-FF493CF305A9}" type="sibTrans" cxnId="{1FBF7586-C7D2-4D99-801F-539CF5CD0BFC}">
      <dgm:prSet/>
      <dgm:spPr/>
      <dgm:t>
        <a:bodyPr/>
        <a:lstStyle/>
        <a:p>
          <a:endParaRPr lang="en-US"/>
        </a:p>
      </dgm:t>
    </dgm:pt>
    <dgm:pt modelId="{44E7F5BD-8BD2-4B65-8E0A-718FC4C3EBE7}">
      <dgm:prSet/>
      <dgm:spPr/>
      <dgm:t>
        <a:bodyPr/>
        <a:lstStyle/>
        <a:p>
          <a:r>
            <a:rPr lang="en-GB"/>
            <a:t>Confidence </a:t>
          </a:r>
          <a:endParaRPr lang="en-US"/>
        </a:p>
      </dgm:t>
    </dgm:pt>
    <dgm:pt modelId="{27A970FD-68E5-4B7B-8343-6FDCE8D3432E}" type="parTrans" cxnId="{490B7D5C-DC55-4C50-8282-8E8747F2C96E}">
      <dgm:prSet/>
      <dgm:spPr/>
      <dgm:t>
        <a:bodyPr/>
        <a:lstStyle/>
        <a:p>
          <a:endParaRPr lang="en-US"/>
        </a:p>
      </dgm:t>
    </dgm:pt>
    <dgm:pt modelId="{09182FD5-A9F6-42C3-8446-F033EB3E14F4}" type="sibTrans" cxnId="{490B7D5C-DC55-4C50-8282-8E8747F2C96E}">
      <dgm:prSet/>
      <dgm:spPr/>
      <dgm:t>
        <a:bodyPr/>
        <a:lstStyle/>
        <a:p>
          <a:endParaRPr lang="en-US"/>
        </a:p>
      </dgm:t>
    </dgm:pt>
    <dgm:pt modelId="{C9E1B019-202B-41B6-94EF-DC9180E06E7D}">
      <dgm:prSet/>
      <dgm:spPr/>
      <dgm:t>
        <a:bodyPr/>
        <a:lstStyle/>
        <a:p>
          <a:r>
            <a:rPr lang="en-GB"/>
            <a:t>Attitudes, hierarchy </a:t>
          </a:r>
          <a:endParaRPr lang="en-US"/>
        </a:p>
      </dgm:t>
    </dgm:pt>
    <dgm:pt modelId="{D309ED8B-472E-48BD-A739-AA01DB0F475E}" type="parTrans" cxnId="{953558D1-596F-4C0A-B8F1-B16CCD2DD449}">
      <dgm:prSet/>
      <dgm:spPr/>
      <dgm:t>
        <a:bodyPr/>
        <a:lstStyle/>
        <a:p>
          <a:endParaRPr lang="en-US"/>
        </a:p>
      </dgm:t>
    </dgm:pt>
    <dgm:pt modelId="{87EBE238-169F-4E15-B6F3-5CB0D7612DC5}" type="sibTrans" cxnId="{953558D1-596F-4C0A-B8F1-B16CCD2DD449}">
      <dgm:prSet/>
      <dgm:spPr/>
      <dgm:t>
        <a:bodyPr/>
        <a:lstStyle/>
        <a:p>
          <a:endParaRPr lang="en-US"/>
        </a:p>
      </dgm:t>
    </dgm:pt>
    <dgm:pt modelId="{76D83079-DBD3-44E5-A61B-76F4D682D8FA}">
      <dgm:prSet/>
      <dgm:spPr/>
      <dgm:t>
        <a:bodyPr/>
        <a:lstStyle/>
        <a:p>
          <a:r>
            <a:rPr lang="en-GB"/>
            <a:t>Different expectations</a:t>
          </a:r>
          <a:endParaRPr lang="en-US"/>
        </a:p>
      </dgm:t>
    </dgm:pt>
    <dgm:pt modelId="{71F00BF5-71B8-44D4-908B-7B765A7D6100}" type="parTrans" cxnId="{5173F9BC-4D04-4E7A-80CC-8D1FC7BBA094}">
      <dgm:prSet/>
      <dgm:spPr/>
      <dgm:t>
        <a:bodyPr/>
        <a:lstStyle/>
        <a:p>
          <a:endParaRPr lang="en-US"/>
        </a:p>
      </dgm:t>
    </dgm:pt>
    <dgm:pt modelId="{4881F402-05E5-42CF-8916-AEBB50CFF23B}" type="sibTrans" cxnId="{5173F9BC-4D04-4E7A-80CC-8D1FC7BBA094}">
      <dgm:prSet/>
      <dgm:spPr/>
      <dgm:t>
        <a:bodyPr/>
        <a:lstStyle/>
        <a:p>
          <a:endParaRPr lang="en-US"/>
        </a:p>
      </dgm:t>
    </dgm:pt>
    <dgm:pt modelId="{4263403A-5FF2-4366-ABA0-F14AA874BF1F}">
      <dgm:prSet/>
      <dgm:spPr/>
      <dgm:t>
        <a:bodyPr/>
        <a:lstStyle/>
        <a:p>
          <a:r>
            <a:rPr lang="en-GB" dirty="0"/>
            <a:t>Experience of school or other professionals   </a:t>
          </a:r>
          <a:endParaRPr lang="en-US" dirty="0"/>
        </a:p>
      </dgm:t>
    </dgm:pt>
    <dgm:pt modelId="{9146E03A-BDDE-4131-944E-20230B8C1666}" type="parTrans" cxnId="{54F9213E-3C92-4847-8FC3-030B5675056A}">
      <dgm:prSet/>
      <dgm:spPr/>
      <dgm:t>
        <a:bodyPr/>
        <a:lstStyle/>
        <a:p>
          <a:endParaRPr lang="en-US"/>
        </a:p>
      </dgm:t>
    </dgm:pt>
    <dgm:pt modelId="{61809259-FAF3-4CB8-928A-7A0A30C24A86}" type="sibTrans" cxnId="{54F9213E-3C92-4847-8FC3-030B5675056A}">
      <dgm:prSet/>
      <dgm:spPr/>
      <dgm:t>
        <a:bodyPr/>
        <a:lstStyle/>
        <a:p>
          <a:endParaRPr lang="en-US"/>
        </a:p>
      </dgm:t>
    </dgm:pt>
    <dgm:pt modelId="{1DC1D2FD-680D-488A-B792-02F9B5F5C716}" type="pres">
      <dgm:prSet presAssocID="{E24F9E0C-3E79-42DC-AA48-570ADC7F9957}" presName="vert0" presStyleCnt="0">
        <dgm:presLayoutVars>
          <dgm:dir/>
          <dgm:animOne val="branch"/>
          <dgm:animLvl val="lvl"/>
        </dgm:presLayoutVars>
      </dgm:prSet>
      <dgm:spPr/>
    </dgm:pt>
    <dgm:pt modelId="{8683262D-544D-4116-A102-0DF14DBE43F8}" type="pres">
      <dgm:prSet presAssocID="{7B8ADAEA-70AD-4AA7-9A13-FCD2F387C2DC}" presName="thickLine" presStyleLbl="alignNode1" presStyleIdx="0" presStyleCnt="11"/>
      <dgm:spPr/>
    </dgm:pt>
    <dgm:pt modelId="{5681DA2E-6B67-4755-B489-048A23EE7450}" type="pres">
      <dgm:prSet presAssocID="{7B8ADAEA-70AD-4AA7-9A13-FCD2F387C2DC}" presName="horz1" presStyleCnt="0"/>
      <dgm:spPr/>
    </dgm:pt>
    <dgm:pt modelId="{FBDFD7AA-EC9C-4481-9D86-EC8E87F84F6A}" type="pres">
      <dgm:prSet presAssocID="{7B8ADAEA-70AD-4AA7-9A13-FCD2F387C2DC}" presName="tx1" presStyleLbl="revTx" presStyleIdx="0" presStyleCnt="11"/>
      <dgm:spPr/>
    </dgm:pt>
    <dgm:pt modelId="{150C6A00-DBFC-4611-8F39-D6042675DF9C}" type="pres">
      <dgm:prSet presAssocID="{7B8ADAEA-70AD-4AA7-9A13-FCD2F387C2DC}" presName="vert1" presStyleCnt="0"/>
      <dgm:spPr/>
    </dgm:pt>
    <dgm:pt modelId="{F2858307-184F-476C-BCA2-6BCE73554713}" type="pres">
      <dgm:prSet presAssocID="{BAE7CCBC-33A8-4AF4-80CE-6191F2A5140D}" presName="thickLine" presStyleLbl="alignNode1" presStyleIdx="1" presStyleCnt="11"/>
      <dgm:spPr/>
    </dgm:pt>
    <dgm:pt modelId="{8A65E0AC-5688-43CA-8350-7FC165F75F14}" type="pres">
      <dgm:prSet presAssocID="{BAE7CCBC-33A8-4AF4-80CE-6191F2A5140D}" presName="horz1" presStyleCnt="0"/>
      <dgm:spPr/>
    </dgm:pt>
    <dgm:pt modelId="{0B80D58F-B51E-43CB-B078-87B40ADC12BA}" type="pres">
      <dgm:prSet presAssocID="{BAE7CCBC-33A8-4AF4-80CE-6191F2A5140D}" presName="tx1" presStyleLbl="revTx" presStyleIdx="1" presStyleCnt="11"/>
      <dgm:spPr/>
    </dgm:pt>
    <dgm:pt modelId="{C46B00EC-3BEF-4280-8FF7-8C6C188303BC}" type="pres">
      <dgm:prSet presAssocID="{BAE7CCBC-33A8-4AF4-80CE-6191F2A5140D}" presName="vert1" presStyleCnt="0"/>
      <dgm:spPr/>
    </dgm:pt>
    <dgm:pt modelId="{C6362B8F-E788-41FF-860E-13EB9F795971}" type="pres">
      <dgm:prSet presAssocID="{7CEA4E3C-3287-4189-A7A1-52092E13A20D}" presName="thickLine" presStyleLbl="alignNode1" presStyleIdx="2" presStyleCnt="11"/>
      <dgm:spPr/>
    </dgm:pt>
    <dgm:pt modelId="{67076ABF-E94E-4A85-B9A7-518C9EFF43AB}" type="pres">
      <dgm:prSet presAssocID="{7CEA4E3C-3287-4189-A7A1-52092E13A20D}" presName="horz1" presStyleCnt="0"/>
      <dgm:spPr/>
    </dgm:pt>
    <dgm:pt modelId="{A6575FDD-2ECA-41B3-A9FF-EAFD637C8820}" type="pres">
      <dgm:prSet presAssocID="{7CEA4E3C-3287-4189-A7A1-52092E13A20D}" presName="tx1" presStyleLbl="revTx" presStyleIdx="2" presStyleCnt="11"/>
      <dgm:spPr/>
    </dgm:pt>
    <dgm:pt modelId="{161C130B-F828-4BB7-AA7B-0FD87C7D5CE5}" type="pres">
      <dgm:prSet presAssocID="{7CEA4E3C-3287-4189-A7A1-52092E13A20D}" presName="vert1" presStyleCnt="0"/>
      <dgm:spPr/>
    </dgm:pt>
    <dgm:pt modelId="{9EFCB05C-5C6C-475D-A659-29E82360EF75}" type="pres">
      <dgm:prSet presAssocID="{E22247EE-EEB2-4B25-B118-063F692F5571}" presName="thickLine" presStyleLbl="alignNode1" presStyleIdx="3" presStyleCnt="11"/>
      <dgm:spPr/>
    </dgm:pt>
    <dgm:pt modelId="{A2CCF324-992A-4D31-BEF7-1986266173D8}" type="pres">
      <dgm:prSet presAssocID="{E22247EE-EEB2-4B25-B118-063F692F5571}" presName="horz1" presStyleCnt="0"/>
      <dgm:spPr/>
    </dgm:pt>
    <dgm:pt modelId="{2F6A6AA1-3A73-429B-BAFD-A2643A77B29C}" type="pres">
      <dgm:prSet presAssocID="{E22247EE-EEB2-4B25-B118-063F692F5571}" presName="tx1" presStyleLbl="revTx" presStyleIdx="3" presStyleCnt="11"/>
      <dgm:spPr/>
    </dgm:pt>
    <dgm:pt modelId="{7D62BBCC-8F35-4AAD-BD08-94F92EEECE15}" type="pres">
      <dgm:prSet presAssocID="{E22247EE-EEB2-4B25-B118-063F692F5571}" presName="vert1" presStyleCnt="0"/>
      <dgm:spPr/>
    </dgm:pt>
    <dgm:pt modelId="{58B99B8D-BCA1-4176-9FAE-1A5D9BC15165}" type="pres">
      <dgm:prSet presAssocID="{7179D1E0-2FB5-4A85-969A-0F84715D7A85}" presName="thickLine" presStyleLbl="alignNode1" presStyleIdx="4" presStyleCnt="11"/>
      <dgm:spPr/>
    </dgm:pt>
    <dgm:pt modelId="{04D3122C-9C0D-4EB5-83EE-110910133418}" type="pres">
      <dgm:prSet presAssocID="{7179D1E0-2FB5-4A85-969A-0F84715D7A85}" presName="horz1" presStyleCnt="0"/>
      <dgm:spPr/>
    </dgm:pt>
    <dgm:pt modelId="{B77794C4-1AFE-4390-B629-91CFE1E6D38E}" type="pres">
      <dgm:prSet presAssocID="{7179D1E0-2FB5-4A85-969A-0F84715D7A85}" presName="tx1" presStyleLbl="revTx" presStyleIdx="4" presStyleCnt="11"/>
      <dgm:spPr/>
    </dgm:pt>
    <dgm:pt modelId="{369607FC-44F4-4FC5-A95C-03235F443A28}" type="pres">
      <dgm:prSet presAssocID="{7179D1E0-2FB5-4A85-969A-0F84715D7A85}" presName="vert1" presStyleCnt="0"/>
      <dgm:spPr/>
    </dgm:pt>
    <dgm:pt modelId="{381D25A1-FFF8-4119-A7DA-C83FAAA9B2E3}" type="pres">
      <dgm:prSet presAssocID="{5A289594-4D9B-4B07-A580-5A7C6E28BB44}" presName="thickLine" presStyleLbl="alignNode1" presStyleIdx="5" presStyleCnt="11"/>
      <dgm:spPr/>
    </dgm:pt>
    <dgm:pt modelId="{8FF55069-E119-4828-B7D9-D7749FE25B57}" type="pres">
      <dgm:prSet presAssocID="{5A289594-4D9B-4B07-A580-5A7C6E28BB44}" presName="horz1" presStyleCnt="0"/>
      <dgm:spPr/>
    </dgm:pt>
    <dgm:pt modelId="{3F5E0BC2-7E5A-4572-B633-75AE278B7A94}" type="pres">
      <dgm:prSet presAssocID="{5A289594-4D9B-4B07-A580-5A7C6E28BB44}" presName="tx1" presStyleLbl="revTx" presStyleIdx="5" presStyleCnt="11"/>
      <dgm:spPr/>
    </dgm:pt>
    <dgm:pt modelId="{DC7F62BB-5564-471A-835E-BFFCE7CBE6C3}" type="pres">
      <dgm:prSet presAssocID="{5A289594-4D9B-4B07-A580-5A7C6E28BB44}" presName="vert1" presStyleCnt="0"/>
      <dgm:spPr/>
    </dgm:pt>
    <dgm:pt modelId="{952FA9DA-6A10-47A7-B69D-6FFDC872791E}" type="pres">
      <dgm:prSet presAssocID="{8E3FB967-BDBC-4022-9B41-52C4495E1877}" presName="thickLine" presStyleLbl="alignNode1" presStyleIdx="6" presStyleCnt="11"/>
      <dgm:spPr/>
    </dgm:pt>
    <dgm:pt modelId="{AAFEB70B-1C8E-49BD-8081-4C808A7D05D2}" type="pres">
      <dgm:prSet presAssocID="{8E3FB967-BDBC-4022-9B41-52C4495E1877}" presName="horz1" presStyleCnt="0"/>
      <dgm:spPr/>
    </dgm:pt>
    <dgm:pt modelId="{29B535CE-4D6E-4237-81D3-EE561805F736}" type="pres">
      <dgm:prSet presAssocID="{8E3FB967-BDBC-4022-9B41-52C4495E1877}" presName="tx1" presStyleLbl="revTx" presStyleIdx="6" presStyleCnt="11"/>
      <dgm:spPr/>
    </dgm:pt>
    <dgm:pt modelId="{87C95BC8-670F-46BF-986B-C21F18031AC6}" type="pres">
      <dgm:prSet presAssocID="{8E3FB967-BDBC-4022-9B41-52C4495E1877}" presName="vert1" presStyleCnt="0"/>
      <dgm:spPr/>
    </dgm:pt>
    <dgm:pt modelId="{F0602891-0A74-4F1F-88BD-D0EBA27B6431}" type="pres">
      <dgm:prSet presAssocID="{44E7F5BD-8BD2-4B65-8E0A-718FC4C3EBE7}" presName="thickLine" presStyleLbl="alignNode1" presStyleIdx="7" presStyleCnt="11"/>
      <dgm:spPr/>
    </dgm:pt>
    <dgm:pt modelId="{A4CC8DBA-4295-488C-A489-D4B22130E5E1}" type="pres">
      <dgm:prSet presAssocID="{44E7F5BD-8BD2-4B65-8E0A-718FC4C3EBE7}" presName="horz1" presStyleCnt="0"/>
      <dgm:spPr/>
    </dgm:pt>
    <dgm:pt modelId="{B4C9121E-8E71-4CF5-B86D-2024C206710F}" type="pres">
      <dgm:prSet presAssocID="{44E7F5BD-8BD2-4B65-8E0A-718FC4C3EBE7}" presName="tx1" presStyleLbl="revTx" presStyleIdx="7" presStyleCnt="11"/>
      <dgm:spPr/>
    </dgm:pt>
    <dgm:pt modelId="{BEF80483-6E03-4BC9-84BD-5939AAF3359F}" type="pres">
      <dgm:prSet presAssocID="{44E7F5BD-8BD2-4B65-8E0A-718FC4C3EBE7}" presName="vert1" presStyleCnt="0"/>
      <dgm:spPr/>
    </dgm:pt>
    <dgm:pt modelId="{91BEAA77-DB38-4E40-B70D-9F6B28901A88}" type="pres">
      <dgm:prSet presAssocID="{C9E1B019-202B-41B6-94EF-DC9180E06E7D}" presName="thickLine" presStyleLbl="alignNode1" presStyleIdx="8" presStyleCnt="11"/>
      <dgm:spPr/>
    </dgm:pt>
    <dgm:pt modelId="{36F01D40-FE73-4D6B-8CA1-20213B72AD16}" type="pres">
      <dgm:prSet presAssocID="{C9E1B019-202B-41B6-94EF-DC9180E06E7D}" presName="horz1" presStyleCnt="0"/>
      <dgm:spPr/>
    </dgm:pt>
    <dgm:pt modelId="{ACAEB034-8592-40EB-A86A-3D664655C013}" type="pres">
      <dgm:prSet presAssocID="{C9E1B019-202B-41B6-94EF-DC9180E06E7D}" presName="tx1" presStyleLbl="revTx" presStyleIdx="8" presStyleCnt="11"/>
      <dgm:spPr/>
    </dgm:pt>
    <dgm:pt modelId="{DEAD0D20-6AE7-407C-9FCD-AFCB4D382BA4}" type="pres">
      <dgm:prSet presAssocID="{C9E1B019-202B-41B6-94EF-DC9180E06E7D}" presName="vert1" presStyleCnt="0"/>
      <dgm:spPr/>
    </dgm:pt>
    <dgm:pt modelId="{30A7BE9D-1B2B-4C5F-B2A6-3B006C5ACC8A}" type="pres">
      <dgm:prSet presAssocID="{76D83079-DBD3-44E5-A61B-76F4D682D8FA}" presName="thickLine" presStyleLbl="alignNode1" presStyleIdx="9" presStyleCnt="11"/>
      <dgm:spPr/>
    </dgm:pt>
    <dgm:pt modelId="{140B23AF-5194-4D6F-AB9D-24DACF32502E}" type="pres">
      <dgm:prSet presAssocID="{76D83079-DBD3-44E5-A61B-76F4D682D8FA}" presName="horz1" presStyleCnt="0"/>
      <dgm:spPr/>
    </dgm:pt>
    <dgm:pt modelId="{783AC03D-3101-47D4-B4AB-4DEDBDC40255}" type="pres">
      <dgm:prSet presAssocID="{76D83079-DBD3-44E5-A61B-76F4D682D8FA}" presName="tx1" presStyleLbl="revTx" presStyleIdx="9" presStyleCnt="11"/>
      <dgm:spPr/>
    </dgm:pt>
    <dgm:pt modelId="{4F6E94BC-7010-40FB-AD51-9034FC8683FB}" type="pres">
      <dgm:prSet presAssocID="{76D83079-DBD3-44E5-A61B-76F4D682D8FA}" presName="vert1" presStyleCnt="0"/>
      <dgm:spPr/>
    </dgm:pt>
    <dgm:pt modelId="{C72CD6D6-B873-4F6D-AFFF-27468F93344A}" type="pres">
      <dgm:prSet presAssocID="{4263403A-5FF2-4366-ABA0-F14AA874BF1F}" presName="thickLine" presStyleLbl="alignNode1" presStyleIdx="10" presStyleCnt="11"/>
      <dgm:spPr/>
    </dgm:pt>
    <dgm:pt modelId="{36D02868-1268-46B4-81E9-923912E33BA7}" type="pres">
      <dgm:prSet presAssocID="{4263403A-5FF2-4366-ABA0-F14AA874BF1F}" presName="horz1" presStyleCnt="0"/>
      <dgm:spPr/>
    </dgm:pt>
    <dgm:pt modelId="{86B627A9-5922-43AE-BC58-581F3F3C280B}" type="pres">
      <dgm:prSet presAssocID="{4263403A-5FF2-4366-ABA0-F14AA874BF1F}" presName="tx1" presStyleLbl="revTx" presStyleIdx="10" presStyleCnt="11"/>
      <dgm:spPr/>
    </dgm:pt>
    <dgm:pt modelId="{43470892-D95D-460F-887A-0AC8EFEDC61F}" type="pres">
      <dgm:prSet presAssocID="{4263403A-5FF2-4366-ABA0-F14AA874BF1F}" presName="vert1" presStyleCnt="0"/>
      <dgm:spPr/>
    </dgm:pt>
  </dgm:ptLst>
  <dgm:cxnLst>
    <dgm:cxn modelId="{875C451D-A716-49F2-B96B-874474150C77}" srcId="{E24F9E0C-3E79-42DC-AA48-570ADC7F9957}" destId="{7179D1E0-2FB5-4A85-969A-0F84715D7A85}" srcOrd="4" destOrd="0" parTransId="{BAFBF19A-EA21-4E8B-8EF6-95CB30994AD3}" sibTransId="{7EA0489C-A42B-4C51-8D60-0CBEB2CC13F2}"/>
    <dgm:cxn modelId="{7EC49138-70EA-4F2F-A397-707FD8E8FAF7}" type="presOf" srcId="{44E7F5BD-8BD2-4B65-8E0A-718FC4C3EBE7}" destId="{B4C9121E-8E71-4CF5-B86D-2024C206710F}" srcOrd="0" destOrd="0" presId="urn:microsoft.com/office/officeart/2008/layout/LinedList"/>
    <dgm:cxn modelId="{54F9213E-3C92-4847-8FC3-030B5675056A}" srcId="{E24F9E0C-3E79-42DC-AA48-570ADC7F9957}" destId="{4263403A-5FF2-4366-ABA0-F14AA874BF1F}" srcOrd="10" destOrd="0" parTransId="{9146E03A-BDDE-4131-944E-20230B8C1666}" sibTransId="{61809259-FAF3-4CB8-928A-7A0A30C24A86}"/>
    <dgm:cxn modelId="{490B7D5C-DC55-4C50-8282-8E8747F2C96E}" srcId="{E24F9E0C-3E79-42DC-AA48-570ADC7F9957}" destId="{44E7F5BD-8BD2-4B65-8E0A-718FC4C3EBE7}" srcOrd="7" destOrd="0" parTransId="{27A970FD-68E5-4B7B-8343-6FDCE8D3432E}" sibTransId="{09182FD5-A9F6-42C3-8446-F033EB3E14F4}"/>
    <dgm:cxn modelId="{476A1463-B0AE-412C-BDC6-52ADA9F50A65}" type="presOf" srcId="{C9E1B019-202B-41B6-94EF-DC9180E06E7D}" destId="{ACAEB034-8592-40EB-A86A-3D664655C013}" srcOrd="0" destOrd="0" presId="urn:microsoft.com/office/officeart/2008/layout/LinedList"/>
    <dgm:cxn modelId="{25E1244C-9DEA-4A01-9FD4-9384A325314A}" type="presOf" srcId="{E24F9E0C-3E79-42DC-AA48-570ADC7F9957}" destId="{1DC1D2FD-680D-488A-B792-02F9B5F5C716}" srcOrd="0" destOrd="0" presId="urn:microsoft.com/office/officeart/2008/layout/LinedList"/>
    <dgm:cxn modelId="{D3047150-ED02-43C5-A720-5A45034B4F70}" type="presOf" srcId="{7179D1E0-2FB5-4A85-969A-0F84715D7A85}" destId="{B77794C4-1AFE-4390-B629-91CFE1E6D38E}" srcOrd="0" destOrd="0" presId="urn:microsoft.com/office/officeart/2008/layout/LinedList"/>
    <dgm:cxn modelId="{83B2E450-71BC-454A-A14D-70089F6E109F}" srcId="{E24F9E0C-3E79-42DC-AA48-570ADC7F9957}" destId="{E22247EE-EEB2-4B25-B118-063F692F5571}" srcOrd="3" destOrd="0" parTransId="{4D51C8A5-1004-45A7-AFF2-F8E15534F649}" sibTransId="{3D39CC0D-05D9-4986-AA00-DE4049E63AC0}"/>
    <dgm:cxn modelId="{8DE3EF51-8FDF-4487-B020-317A3FCF95E7}" type="presOf" srcId="{8E3FB967-BDBC-4022-9B41-52C4495E1877}" destId="{29B535CE-4D6E-4237-81D3-EE561805F736}" srcOrd="0" destOrd="0" presId="urn:microsoft.com/office/officeart/2008/layout/LinedList"/>
    <dgm:cxn modelId="{7D8A2574-CC02-4B78-8653-A974D447E7AD}" srcId="{E24F9E0C-3E79-42DC-AA48-570ADC7F9957}" destId="{7B8ADAEA-70AD-4AA7-9A13-FCD2F387C2DC}" srcOrd="0" destOrd="0" parTransId="{1203AE12-4748-4410-B2F3-AF8656DE2A60}" sibTransId="{FFA6EAF1-EB1D-4C25-AA61-171847CFDA5E}"/>
    <dgm:cxn modelId="{1FBF7586-C7D2-4D99-801F-539CF5CD0BFC}" srcId="{E24F9E0C-3E79-42DC-AA48-570ADC7F9957}" destId="{8E3FB967-BDBC-4022-9B41-52C4495E1877}" srcOrd="6" destOrd="0" parTransId="{2EA2DA27-8D0D-4A2A-BF82-5A101102A686}" sibTransId="{3767AA6F-CFE1-4C57-A0F1-FF493CF305A9}"/>
    <dgm:cxn modelId="{9A8F0C88-D94E-4461-914B-F7FA8FADD23C}" type="presOf" srcId="{5A289594-4D9B-4B07-A580-5A7C6E28BB44}" destId="{3F5E0BC2-7E5A-4572-B633-75AE278B7A94}" srcOrd="0" destOrd="0" presId="urn:microsoft.com/office/officeart/2008/layout/LinedList"/>
    <dgm:cxn modelId="{DA733597-E549-4212-AD96-BE5DAD6DB982}" srcId="{E24F9E0C-3E79-42DC-AA48-570ADC7F9957}" destId="{5A289594-4D9B-4B07-A580-5A7C6E28BB44}" srcOrd="5" destOrd="0" parTransId="{9CF06F44-4B89-4279-A1AD-7D7469D71E74}" sibTransId="{60399426-F460-4897-9CD7-E61F94992E94}"/>
    <dgm:cxn modelId="{8B2D32A0-357E-465B-BB94-79950907CE98}" type="presOf" srcId="{7B8ADAEA-70AD-4AA7-9A13-FCD2F387C2DC}" destId="{FBDFD7AA-EC9C-4481-9D86-EC8E87F84F6A}" srcOrd="0" destOrd="0" presId="urn:microsoft.com/office/officeart/2008/layout/LinedList"/>
    <dgm:cxn modelId="{D420A6AC-CC21-40B3-85BB-C5368CAEE245}" srcId="{E24F9E0C-3E79-42DC-AA48-570ADC7F9957}" destId="{BAE7CCBC-33A8-4AF4-80CE-6191F2A5140D}" srcOrd="1" destOrd="0" parTransId="{ED65A7B8-3C68-4FB9-B2E9-E866100B779D}" sibTransId="{D0EA10F5-9B78-4C3B-B18F-AD4C327E90FF}"/>
    <dgm:cxn modelId="{67BE52AF-A59E-4C50-9E82-E5C8DF743978}" type="presOf" srcId="{7CEA4E3C-3287-4189-A7A1-52092E13A20D}" destId="{A6575FDD-2ECA-41B3-A9FF-EAFD637C8820}" srcOrd="0" destOrd="0" presId="urn:microsoft.com/office/officeart/2008/layout/LinedList"/>
    <dgm:cxn modelId="{5173F9BC-4D04-4E7A-80CC-8D1FC7BBA094}" srcId="{E24F9E0C-3E79-42DC-AA48-570ADC7F9957}" destId="{76D83079-DBD3-44E5-A61B-76F4D682D8FA}" srcOrd="9" destOrd="0" parTransId="{71F00BF5-71B8-44D4-908B-7B765A7D6100}" sibTransId="{4881F402-05E5-42CF-8916-AEBB50CFF23B}"/>
    <dgm:cxn modelId="{DCD019BD-BC45-4DCD-B492-F33416217F42}" type="presOf" srcId="{E22247EE-EEB2-4B25-B118-063F692F5571}" destId="{2F6A6AA1-3A73-429B-BAFD-A2643A77B29C}" srcOrd="0" destOrd="0" presId="urn:microsoft.com/office/officeart/2008/layout/LinedList"/>
    <dgm:cxn modelId="{748B4BC9-7D9B-4559-AA39-40B96208DE56}" type="presOf" srcId="{4263403A-5FF2-4366-ABA0-F14AA874BF1F}" destId="{86B627A9-5922-43AE-BC58-581F3F3C280B}" srcOrd="0" destOrd="0" presId="urn:microsoft.com/office/officeart/2008/layout/LinedList"/>
    <dgm:cxn modelId="{021783CA-F774-41D9-807A-9C7A370E860F}" type="presOf" srcId="{76D83079-DBD3-44E5-A61B-76F4D682D8FA}" destId="{783AC03D-3101-47D4-B4AB-4DEDBDC40255}" srcOrd="0" destOrd="0" presId="urn:microsoft.com/office/officeart/2008/layout/LinedList"/>
    <dgm:cxn modelId="{953558D1-596F-4C0A-B8F1-B16CCD2DD449}" srcId="{E24F9E0C-3E79-42DC-AA48-570ADC7F9957}" destId="{C9E1B019-202B-41B6-94EF-DC9180E06E7D}" srcOrd="8" destOrd="0" parTransId="{D309ED8B-472E-48BD-A739-AA01DB0F475E}" sibTransId="{87EBE238-169F-4E15-B6F3-5CB0D7612DC5}"/>
    <dgm:cxn modelId="{CD0AA6D2-690F-482B-8244-DCBFAFD1350E}" srcId="{E24F9E0C-3E79-42DC-AA48-570ADC7F9957}" destId="{7CEA4E3C-3287-4189-A7A1-52092E13A20D}" srcOrd="2" destOrd="0" parTransId="{28B5A9B1-0024-4054-89B8-5A9F22A7ABCA}" sibTransId="{26F2E74F-98AE-4EBD-865C-7C240B026A9B}"/>
    <dgm:cxn modelId="{2EBC40FC-699A-4A34-807A-49435F0884E8}" type="presOf" srcId="{BAE7CCBC-33A8-4AF4-80CE-6191F2A5140D}" destId="{0B80D58F-B51E-43CB-B078-87B40ADC12BA}" srcOrd="0" destOrd="0" presId="urn:microsoft.com/office/officeart/2008/layout/LinedList"/>
    <dgm:cxn modelId="{00E4A769-CBC0-4F4E-A2C6-F0AB2173842E}" type="presParOf" srcId="{1DC1D2FD-680D-488A-B792-02F9B5F5C716}" destId="{8683262D-544D-4116-A102-0DF14DBE43F8}" srcOrd="0" destOrd="0" presId="urn:microsoft.com/office/officeart/2008/layout/LinedList"/>
    <dgm:cxn modelId="{A0C02FE0-6195-4F0B-B202-8705F3E7A064}" type="presParOf" srcId="{1DC1D2FD-680D-488A-B792-02F9B5F5C716}" destId="{5681DA2E-6B67-4755-B489-048A23EE7450}" srcOrd="1" destOrd="0" presId="urn:microsoft.com/office/officeart/2008/layout/LinedList"/>
    <dgm:cxn modelId="{421FFB78-C875-4D95-80C7-3F6ADCB3679C}" type="presParOf" srcId="{5681DA2E-6B67-4755-B489-048A23EE7450}" destId="{FBDFD7AA-EC9C-4481-9D86-EC8E87F84F6A}" srcOrd="0" destOrd="0" presId="urn:microsoft.com/office/officeart/2008/layout/LinedList"/>
    <dgm:cxn modelId="{F55DF488-085C-4EF9-AE17-D95975D61A21}" type="presParOf" srcId="{5681DA2E-6B67-4755-B489-048A23EE7450}" destId="{150C6A00-DBFC-4611-8F39-D6042675DF9C}" srcOrd="1" destOrd="0" presId="urn:microsoft.com/office/officeart/2008/layout/LinedList"/>
    <dgm:cxn modelId="{CAD3B2B0-E7E2-4A1E-8924-9CBE3FFE6610}" type="presParOf" srcId="{1DC1D2FD-680D-488A-B792-02F9B5F5C716}" destId="{F2858307-184F-476C-BCA2-6BCE73554713}" srcOrd="2" destOrd="0" presId="urn:microsoft.com/office/officeart/2008/layout/LinedList"/>
    <dgm:cxn modelId="{59C048FA-CE16-4FB5-826A-10B06476F125}" type="presParOf" srcId="{1DC1D2FD-680D-488A-B792-02F9B5F5C716}" destId="{8A65E0AC-5688-43CA-8350-7FC165F75F14}" srcOrd="3" destOrd="0" presId="urn:microsoft.com/office/officeart/2008/layout/LinedList"/>
    <dgm:cxn modelId="{9F761AC2-F42D-4B89-8629-63FEA5769EB7}" type="presParOf" srcId="{8A65E0AC-5688-43CA-8350-7FC165F75F14}" destId="{0B80D58F-B51E-43CB-B078-87B40ADC12BA}" srcOrd="0" destOrd="0" presId="urn:microsoft.com/office/officeart/2008/layout/LinedList"/>
    <dgm:cxn modelId="{06FAA762-11E1-4D5A-A173-36F911593D5C}" type="presParOf" srcId="{8A65E0AC-5688-43CA-8350-7FC165F75F14}" destId="{C46B00EC-3BEF-4280-8FF7-8C6C188303BC}" srcOrd="1" destOrd="0" presId="urn:microsoft.com/office/officeart/2008/layout/LinedList"/>
    <dgm:cxn modelId="{6B9C970C-4C74-4622-B9C4-1B7BC8540936}" type="presParOf" srcId="{1DC1D2FD-680D-488A-B792-02F9B5F5C716}" destId="{C6362B8F-E788-41FF-860E-13EB9F795971}" srcOrd="4" destOrd="0" presId="urn:microsoft.com/office/officeart/2008/layout/LinedList"/>
    <dgm:cxn modelId="{D9699DA7-7381-41C3-9630-F387F0DF7E5D}" type="presParOf" srcId="{1DC1D2FD-680D-488A-B792-02F9B5F5C716}" destId="{67076ABF-E94E-4A85-B9A7-518C9EFF43AB}" srcOrd="5" destOrd="0" presId="urn:microsoft.com/office/officeart/2008/layout/LinedList"/>
    <dgm:cxn modelId="{5A62AB11-6DC3-4C2C-95FE-11B032F5EC69}" type="presParOf" srcId="{67076ABF-E94E-4A85-B9A7-518C9EFF43AB}" destId="{A6575FDD-2ECA-41B3-A9FF-EAFD637C8820}" srcOrd="0" destOrd="0" presId="urn:microsoft.com/office/officeart/2008/layout/LinedList"/>
    <dgm:cxn modelId="{DBD854CE-C858-4E56-B078-D86B42D0332E}" type="presParOf" srcId="{67076ABF-E94E-4A85-B9A7-518C9EFF43AB}" destId="{161C130B-F828-4BB7-AA7B-0FD87C7D5CE5}" srcOrd="1" destOrd="0" presId="urn:microsoft.com/office/officeart/2008/layout/LinedList"/>
    <dgm:cxn modelId="{2C5649F7-87BB-4772-8329-A60EA893D1F8}" type="presParOf" srcId="{1DC1D2FD-680D-488A-B792-02F9B5F5C716}" destId="{9EFCB05C-5C6C-475D-A659-29E82360EF75}" srcOrd="6" destOrd="0" presId="urn:microsoft.com/office/officeart/2008/layout/LinedList"/>
    <dgm:cxn modelId="{94AD7E59-2524-4322-BBD4-EEBBCDA9CBC9}" type="presParOf" srcId="{1DC1D2FD-680D-488A-B792-02F9B5F5C716}" destId="{A2CCF324-992A-4D31-BEF7-1986266173D8}" srcOrd="7" destOrd="0" presId="urn:microsoft.com/office/officeart/2008/layout/LinedList"/>
    <dgm:cxn modelId="{6961D0DC-95ED-4B77-AA9B-F1476B26C0B2}" type="presParOf" srcId="{A2CCF324-992A-4D31-BEF7-1986266173D8}" destId="{2F6A6AA1-3A73-429B-BAFD-A2643A77B29C}" srcOrd="0" destOrd="0" presId="urn:microsoft.com/office/officeart/2008/layout/LinedList"/>
    <dgm:cxn modelId="{469DF8EA-C1D5-4090-80CA-CEB316A67BCE}" type="presParOf" srcId="{A2CCF324-992A-4D31-BEF7-1986266173D8}" destId="{7D62BBCC-8F35-4AAD-BD08-94F92EEECE15}" srcOrd="1" destOrd="0" presId="urn:microsoft.com/office/officeart/2008/layout/LinedList"/>
    <dgm:cxn modelId="{DFDA0C61-BED2-4050-8CEC-30FB1979E4D4}" type="presParOf" srcId="{1DC1D2FD-680D-488A-B792-02F9B5F5C716}" destId="{58B99B8D-BCA1-4176-9FAE-1A5D9BC15165}" srcOrd="8" destOrd="0" presId="urn:microsoft.com/office/officeart/2008/layout/LinedList"/>
    <dgm:cxn modelId="{53778CFF-E533-4E8A-A7ED-C66765161375}" type="presParOf" srcId="{1DC1D2FD-680D-488A-B792-02F9B5F5C716}" destId="{04D3122C-9C0D-4EB5-83EE-110910133418}" srcOrd="9" destOrd="0" presId="urn:microsoft.com/office/officeart/2008/layout/LinedList"/>
    <dgm:cxn modelId="{C1032B14-CC2A-4CFA-B17C-9A8CECBB05BF}" type="presParOf" srcId="{04D3122C-9C0D-4EB5-83EE-110910133418}" destId="{B77794C4-1AFE-4390-B629-91CFE1E6D38E}" srcOrd="0" destOrd="0" presId="urn:microsoft.com/office/officeart/2008/layout/LinedList"/>
    <dgm:cxn modelId="{E8577660-09CE-404C-A171-AEB78574F528}" type="presParOf" srcId="{04D3122C-9C0D-4EB5-83EE-110910133418}" destId="{369607FC-44F4-4FC5-A95C-03235F443A28}" srcOrd="1" destOrd="0" presId="urn:microsoft.com/office/officeart/2008/layout/LinedList"/>
    <dgm:cxn modelId="{E5B65635-3BF4-4A7F-A1A2-872FC5193430}" type="presParOf" srcId="{1DC1D2FD-680D-488A-B792-02F9B5F5C716}" destId="{381D25A1-FFF8-4119-A7DA-C83FAAA9B2E3}" srcOrd="10" destOrd="0" presId="urn:microsoft.com/office/officeart/2008/layout/LinedList"/>
    <dgm:cxn modelId="{2D747428-45BC-4628-B961-6695C65FBB56}" type="presParOf" srcId="{1DC1D2FD-680D-488A-B792-02F9B5F5C716}" destId="{8FF55069-E119-4828-B7D9-D7749FE25B57}" srcOrd="11" destOrd="0" presId="urn:microsoft.com/office/officeart/2008/layout/LinedList"/>
    <dgm:cxn modelId="{5421E892-23DB-4619-BA77-A57F731326AB}" type="presParOf" srcId="{8FF55069-E119-4828-B7D9-D7749FE25B57}" destId="{3F5E0BC2-7E5A-4572-B633-75AE278B7A94}" srcOrd="0" destOrd="0" presId="urn:microsoft.com/office/officeart/2008/layout/LinedList"/>
    <dgm:cxn modelId="{E8650F70-C08D-4BDE-B085-711C5F50082E}" type="presParOf" srcId="{8FF55069-E119-4828-B7D9-D7749FE25B57}" destId="{DC7F62BB-5564-471A-835E-BFFCE7CBE6C3}" srcOrd="1" destOrd="0" presId="urn:microsoft.com/office/officeart/2008/layout/LinedList"/>
    <dgm:cxn modelId="{9643A50C-322B-4C26-89D3-6AF8A4D84828}" type="presParOf" srcId="{1DC1D2FD-680D-488A-B792-02F9B5F5C716}" destId="{952FA9DA-6A10-47A7-B69D-6FFDC872791E}" srcOrd="12" destOrd="0" presId="urn:microsoft.com/office/officeart/2008/layout/LinedList"/>
    <dgm:cxn modelId="{BC2E4B9B-BAA4-40AA-8380-E69B4DB83F3D}" type="presParOf" srcId="{1DC1D2FD-680D-488A-B792-02F9B5F5C716}" destId="{AAFEB70B-1C8E-49BD-8081-4C808A7D05D2}" srcOrd="13" destOrd="0" presId="urn:microsoft.com/office/officeart/2008/layout/LinedList"/>
    <dgm:cxn modelId="{CFB91A25-46B7-4585-A17B-6EE66A18DFA5}" type="presParOf" srcId="{AAFEB70B-1C8E-49BD-8081-4C808A7D05D2}" destId="{29B535CE-4D6E-4237-81D3-EE561805F736}" srcOrd="0" destOrd="0" presId="urn:microsoft.com/office/officeart/2008/layout/LinedList"/>
    <dgm:cxn modelId="{6D44BE88-0A7B-45F8-8668-A9FAE00DFA5E}" type="presParOf" srcId="{AAFEB70B-1C8E-49BD-8081-4C808A7D05D2}" destId="{87C95BC8-670F-46BF-986B-C21F18031AC6}" srcOrd="1" destOrd="0" presId="urn:microsoft.com/office/officeart/2008/layout/LinedList"/>
    <dgm:cxn modelId="{165A7972-B149-460A-AC83-186A8D7407A2}" type="presParOf" srcId="{1DC1D2FD-680D-488A-B792-02F9B5F5C716}" destId="{F0602891-0A74-4F1F-88BD-D0EBA27B6431}" srcOrd="14" destOrd="0" presId="urn:microsoft.com/office/officeart/2008/layout/LinedList"/>
    <dgm:cxn modelId="{E5B5EE3C-5EC2-45DD-BCF2-3276BC052809}" type="presParOf" srcId="{1DC1D2FD-680D-488A-B792-02F9B5F5C716}" destId="{A4CC8DBA-4295-488C-A489-D4B22130E5E1}" srcOrd="15" destOrd="0" presId="urn:microsoft.com/office/officeart/2008/layout/LinedList"/>
    <dgm:cxn modelId="{FD20E957-3202-4C4B-855A-53426173880A}" type="presParOf" srcId="{A4CC8DBA-4295-488C-A489-D4B22130E5E1}" destId="{B4C9121E-8E71-4CF5-B86D-2024C206710F}" srcOrd="0" destOrd="0" presId="urn:microsoft.com/office/officeart/2008/layout/LinedList"/>
    <dgm:cxn modelId="{0E3AC497-49E4-4C2B-B004-9A42BB4988A0}" type="presParOf" srcId="{A4CC8DBA-4295-488C-A489-D4B22130E5E1}" destId="{BEF80483-6E03-4BC9-84BD-5939AAF3359F}" srcOrd="1" destOrd="0" presId="urn:microsoft.com/office/officeart/2008/layout/LinedList"/>
    <dgm:cxn modelId="{312D0D95-D599-4CCE-8DAB-9156FB522272}" type="presParOf" srcId="{1DC1D2FD-680D-488A-B792-02F9B5F5C716}" destId="{91BEAA77-DB38-4E40-B70D-9F6B28901A88}" srcOrd="16" destOrd="0" presId="urn:microsoft.com/office/officeart/2008/layout/LinedList"/>
    <dgm:cxn modelId="{3F1EA795-1B03-4FC4-8832-AA4412958F24}" type="presParOf" srcId="{1DC1D2FD-680D-488A-B792-02F9B5F5C716}" destId="{36F01D40-FE73-4D6B-8CA1-20213B72AD16}" srcOrd="17" destOrd="0" presId="urn:microsoft.com/office/officeart/2008/layout/LinedList"/>
    <dgm:cxn modelId="{FA867B55-CC2E-4DAD-878E-39A788AFD381}" type="presParOf" srcId="{36F01D40-FE73-4D6B-8CA1-20213B72AD16}" destId="{ACAEB034-8592-40EB-A86A-3D664655C013}" srcOrd="0" destOrd="0" presId="urn:microsoft.com/office/officeart/2008/layout/LinedList"/>
    <dgm:cxn modelId="{313258DB-C9B0-4425-B435-747A61A2F127}" type="presParOf" srcId="{36F01D40-FE73-4D6B-8CA1-20213B72AD16}" destId="{DEAD0D20-6AE7-407C-9FCD-AFCB4D382BA4}" srcOrd="1" destOrd="0" presId="urn:microsoft.com/office/officeart/2008/layout/LinedList"/>
    <dgm:cxn modelId="{853C713D-DE28-451F-B760-FACE69FEFE1E}" type="presParOf" srcId="{1DC1D2FD-680D-488A-B792-02F9B5F5C716}" destId="{30A7BE9D-1B2B-4C5F-B2A6-3B006C5ACC8A}" srcOrd="18" destOrd="0" presId="urn:microsoft.com/office/officeart/2008/layout/LinedList"/>
    <dgm:cxn modelId="{D18983F3-12C0-48F7-93D4-0912F6D08B70}" type="presParOf" srcId="{1DC1D2FD-680D-488A-B792-02F9B5F5C716}" destId="{140B23AF-5194-4D6F-AB9D-24DACF32502E}" srcOrd="19" destOrd="0" presId="urn:microsoft.com/office/officeart/2008/layout/LinedList"/>
    <dgm:cxn modelId="{AAF62133-DEC2-414C-8703-FCDEF76769F3}" type="presParOf" srcId="{140B23AF-5194-4D6F-AB9D-24DACF32502E}" destId="{783AC03D-3101-47D4-B4AB-4DEDBDC40255}" srcOrd="0" destOrd="0" presId="urn:microsoft.com/office/officeart/2008/layout/LinedList"/>
    <dgm:cxn modelId="{953390A4-1BC9-43BD-85FC-E61A1E55B92B}" type="presParOf" srcId="{140B23AF-5194-4D6F-AB9D-24DACF32502E}" destId="{4F6E94BC-7010-40FB-AD51-9034FC8683FB}" srcOrd="1" destOrd="0" presId="urn:microsoft.com/office/officeart/2008/layout/LinedList"/>
    <dgm:cxn modelId="{DADA8FF4-14F7-49F9-9D09-83876D83D8B8}" type="presParOf" srcId="{1DC1D2FD-680D-488A-B792-02F9B5F5C716}" destId="{C72CD6D6-B873-4F6D-AFFF-27468F93344A}" srcOrd="20" destOrd="0" presId="urn:microsoft.com/office/officeart/2008/layout/LinedList"/>
    <dgm:cxn modelId="{B5172C21-EB30-4FD9-BB81-5902547BCC4D}" type="presParOf" srcId="{1DC1D2FD-680D-488A-B792-02F9B5F5C716}" destId="{36D02868-1268-46B4-81E9-923912E33BA7}" srcOrd="21" destOrd="0" presId="urn:microsoft.com/office/officeart/2008/layout/LinedList"/>
    <dgm:cxn modelId="{1DF34AF1-8FB9-49D0-A66F-30C5DCEEBFFB}" type="presParOf" srcId="{36D02868-1268-46B4-81E9-923912E33BA7}" destId="{86B627A9-5922-43AE-BC58-581F3F3C280B}" srcOrd="0" destOrd="0" presId="urn:microsoft.com/office/officeart/2008/layout/LinedList"/>
    <dgm:cxn modelId="{4D940DAE-6408-4DA4-A169-75E9859288E3}" type="presParOf" srcId="{36D02868-1268-46B4-81E9-923912E33BA7}" destId="{43470892-D95D-460F-887A-0AC8EFEDC6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9F4757-AB7A-47F0-8315-E11188181B64}"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1AF45D69-4795-4857-A4AA-F4354976BC3B}">
      <dgm:prSet/>
      <dgm:spPr/>
      <dgm:t>
        <a:bodyPr/>
        <a:lstStyle/>
        <a:p>
          <a:r>
            <a:rPr lang="en-GB" b="0" dirty="0"/>
            <a:t>Organisational level</a:t>
          </a:r>
          <a:endParaRPr lang="en-US" dirty="0"/>
        </a:p>
      </dgm:t>
    </dgm:pt>
    <dgm:pt modelId="{EC4C4895-2A93-4702-95DC-207B35188D09}" type="parTrans" cxnId="{97E7AECA-8D6F-4412-B133-6DCE6519AB1A}">
      <dgm:prSet/>
      <dgm:spPr/>
      <dgm:t>
        <a:bodyPr/>
        <a:lstStyle/>
        <a:p>
          <a:endParaRPr lang="en-US"/>
        </a:p>
      </dgm:t>
    </dgm:pt>
    <dgm:pt modelId="{B85828B3-48BB-4222-90FD-0BC191201825}" type="sibTrans" cxnId="{97E7AECA-8D6F-4412-B133-6DCE6519AB1A}">
      <dgm:prSet/>
      <dgm:spPr/>
      <dgm:t>
        <a:bodyPr/>
        <a:lstStyle/>
        <a:p>
          <a:endParaRPr lang="en-US"/>
        </a:p>
      </dgm:t>
    </dgm:pt>
    <dgm:pt modelId="{83CD8D16-9058-4BB8-AE70-E16B22F40C38}">
      <dgm:prSet/>
      <dgm:spPr/>
      <dgm:t>
        <a:bodyPr/>
        <a:lstStyle/>
        <a:p>
          <a:r>
            <a:rPr lang="en-GB" b="0" dirty="0"/>
            <a:t>Parent level </a:t>
          </a:r>
          <a:endParaRPr lang="en-US" dirty="0"/>
        </a:p>
      </dgm:t>
    </dgm:pt>
    <dgm:pt modelId="{C975D3F3-FED2-4D07-840C-D7899E3888D1}" type="parTrans" cxnId="{9CE1D7BA-CD64-49BE-830C-3DDD85449B17}">
      <dgm:prSet/>
      <dgm:spPr/>
      <dgm:t>
        <a:bodyPr/>
        <a:lstStyle/>
        <a:p>
          <a:endParaRPr lang="en-US"/>
        </a:p>
      </dgm:t>
    </dgm:pt>
    <dgm:pt modelId="{72C2267F-4E6A-48B1-BEA5-F176479DDCEC}" type="sibTrans" cxnId="{9CE1D7BA-CD64-49BE-830C-3DDD85449B17}">
      <dgm:prSet/>
      <dgm:spPr/>
      <dgm:t>
        <a:bodyPr/>
        <a:lstStyle/>
        <a:p>
          <a:endParaRPr lang="en-US"/>
        </a:p>
      </dgm:t>
    </dgm:pt>
    <dgm:pt modelId="{181627EE-7566-455C-AC8D-CA8FA5DF94B2}">
      <dgm:prSet/>
      <dgm:spPr/>
      <dgm:t>
        <a:bodyPr/>
        <a:lstStyle/>
        <a:p>
          <a:r>
            <a:rPr lang="en-US" dirty="0"/>
            <a:t>Pupil Level </a:t>
          </a:r>
        </a:p>
      </dgm:t>
    </dgm:pt>
    <dgm:pt modelId="{96C60C90-AD12-4839-A39D-1D54CC055E3A}" type="parTrans" cxnId="{9603CBF3-2820-422A-9F9E-0DC7D5FA4A91}">
      <dgm:prSet/>
      <dgm:spPr/>
      <dgm:t>
        <a:bodyPr/>
        <a:lstStyle/>
        <a:p>
          <a:endParaRPr lang="en-GB"/>
        </a:p>
      </dgm:t>
    </dgm:pt>
    <dgm:pt modelId="{2592C129-D5F9-4250-BBC8-B8504F0155BB}" type="sibTrans" cxnId="{9603CBF3-2820-422A-9F9E-0DC7D5FA4A91}">
      <dgm:prSet/>
      <dgm:spPr/>
      <dgm:t>
        <a:bodyPr/>
        <a:lstStyle/>
        <a:p>
          <a:endParaRPr lang="en-GB"/>
        </a:p>
      </dgm:t>
    </dgm:pt>
    <dgm:pt modelId="{B5B461B6-12B3-4DAE-A270-F0322BEC3540}" type="pres">
      <dgm:prSet presAssocID="{469F4757-AB7A-47F0-8315-E11188181B64}" presName="diagram" presStyleCnt="0">
        <dgm:presLayoutVars>
          <dgm:chPref val="1"/>
          <dgm:dir/>
          <dgm:animOne val="branch"/>
          <dgm:animLvl val="lvl"/>
          <dgm:resizeHandles/>
        </dgm:presLayoutVars>
      </dgm:prSet>
      <dgm:spPr/>
    </dgm:pt>
    <dgm:pt modelId="{72ACDB0E-1B1E-4C3A-84F9-CA70E03624AF}" type="pres">
      <dgm:prSet presAssocID="{1AF45D69-4795-4857-A4AA-F4354976BC3B}" presName="root" presStyleCnt="0"/>
      <dgm:spPr/>
    </dgm:pt>
    <dgm:pt modelId="{A9545A53-2EA4-40A5-BF5E-5D47A7FACBE6}" type="pres">
      <dgm:prSet presAssocID="{1AF45D69-4795-4857-A4AA-F4354976BC3B}" presName="rootComposite" presStyleCnt="0"/>
      <dgm:spPr/>
    </dgm:pt>
    <dgm:pt modelId="{1EF70F39-13C1-4C32-8878-F7A7114A36C6}" type="pres">
      <dgm:prSet presAssocID="{1AF45D69-4795-4857-A4AA-F4354976BC3B}" presName="rootText" presStyleLbl="node1" presStyleIdx="0" presStyleCnt="3"/>
      <dgm:spPr/>
    </dgm:pt>
    <dgm:pt modelId="{537ECF29-2871-4F6A-8F0F-44AD43C1B0B8}" type="pres">
      <dgm:prSet presAssocID="{1AF45D69-4795-4857-A4AA-F4354976BC3B}" presName="rootConnector" presStyleLbl="node1" presStyleIdx="0" presStyleCnt="3"/>
      <dgm:spPr/>
    </dgm:pt>
    <dgm:pt modelId="{9408DE24-3937-4E46-985D-08EFE455A733}" type="pres">
      <dgm:prSet presAssocID="{1AF45D69-4795-4857-A4AA-F4354976BC3B}" presName="childShape" presStyleCnt="0"/>
      <dgm:spPr/>
    </dgm:pt>
    <dgm:pt modelId="{111D5147-DA13-4332-83C7-89A69D3D5DB4}" type="pres">
      <dgm:prSet presAssocID="{83CD8D16-9058-4BB8-AE70-E16B22F40C38}" presName="root" presStyleCnt="0"/>
      <dgm:spPr/>
    </dgm:pt>
    <dgm:pt modelId="{2CB66D6A-6426-4286-9C22-C2DB5F125F63}" type="pres">
      <dgm:prSet presAssocID="{83CD8D16-9058-4BB8-AE70-E16B22F40C38}" presName="rootComposite" presStyleCnt="0"/>
      <dgm:spPr/>
    </dgm:pt>
    <dgm:pt modelId="{13CF41D7-BD7E-4D3F-9F15-AE6543BAD15A}" type="pres">
      <dgm:prSet presAssocID="{83CD8D16-9058-4BB8-AE70-E16B22F40C38}" presName="rootText" presStyleLbl="node1" presStyleIdx="1" presStyleCnt="3"/>
      <dgm:spPr/>
    </dgm:pt>
    <dgm:pt modelId="{6DBB7D42-B47E-4D06-B183-BA98A6E1EDA2}" type="pres">
      <dgm:prSet presAssocID="{83CD8D16-9058-4BB8-AE70-E16B22F40C38}" presName="rootConnector" presStyleLbl="node1" presStyleIdx="1" presStyleCnt="3"/>
      <dgm:spPr/>
    </dgm:pt>
    <dgm:pt modelId="{45F8A9F1-5FFB-420D-839B-69E6697C1E46}" type="pres">
      <dgm:prSet presAssocID="{83CD8D16-9058-4BB8-AE70-E16B22F40C38}" presName="childShape" presStyleCnt="0"/>
      <dgm:spPr/>
    </dgm:pt>
    <dgm:pt modelId="{3BF63EF6-B4DB-4D0B-8F3F-A9E9C1648608}" type="pres">
      <dgm:prSet presAssocID="{181627EE-7566-455C-AC8D-CA8FA5DF94B2}" presName="root" presStyleCnt="0"/>
      <dgm:spPr/>
    </dgm:pt>
    <dgm:pt modelId="{E837147F-DF82-4980-9B8D-64B3C11D6888}" type="pres">
      <dgm:prSet presAssocID="{181627EE-7566-455C-AC8D-CA8FA5DF94B2}" presName="rootComposite" presStyleCnt="0"/>
      <dgm:spPr/>
    </dgm:pt>
    <dgm:pt modelId="{CF3312C5-72A0-46E5-935D-3DBE4AC770B5}" type="pres">
      <dgm:prSet presAssocID="{181627EE-7566-455C-AC8D-CA8FA5DF94B2}" presName="rootText" presStyleLbl="node1" presStyleIdx="2" presStyleCnt="3"/>
      <dgm:spPr/>
    </dgm:pt>
    <dgm:pt modelId="{69C102D5-8B3E-43C7-AA62-2C5C98FB4311}" type="pres">
      <dgm:prSet presAssocID="{181627EE-7566-455C-AC8D-CA8FA5DF94B2}" presName="rootConnector" presStyleLbl="node1" presStyleIdx="2" presStyleCnt="3"/>
      <dgm:spPr/>
    </dgm:pt>
    <dgm:pt modelId="{4124C3E3-D6F6-46AF-AD6D-98E25E283DA2}" type="pres">
      <dgm:prSet presAssocID="{181627EE-7566-455C-AC8D-CA8FA5DF94B2}" presName="childShape" presStyleCnt="0"/>
      <dgm:spPr/>
    </dgm:pt>
  </dgm:ptLst>
  <dgm:cxnLst>
    <dgm:cxn modelId="{5B6C9673-82BF-47B6-A1D2-FA555FFFFD35}" type="presOf" srcId="{181627EE-7566-455C-AC8D-CA8FA5DF94B2}" destId="{69C102D5-8B3E-43C7-AA62-2C5C98FB4311}" srcOrd="1" destOrd="0" presId="urn:microsoft.com/office/officeart/2005/8/layout/hierarchy3"/>
    <dgm:cxn modelId="{33835A57-67BC-478F-A429-9CCA9F144F93}" type="presOf" srcId="{1AF45D69-4795-4857-A4AA-F4354976BC3B}" destId="{1EF70F39-13C1-4C32-8878-F7A7114A36C6}" srcOrd="0" destOrd="0" presId="urn:microsoft.com/office/officeart/2005/8/layout/hierarchy3"/>
    <dgm:cxn modelId="{E142C59F-181C-4421-8D23-2EDAB03D8FC8}" type="presOf" srcId="{83CD8D16-9058-4BB8-AE70-E16B22F40C38}" destId="{6DBB7D42-B47E-4D06-B183-BA98A6E1EDA2}" srcOrd="1" destOrd="0" presId="urn:microsoft.com/office/officeart/2005/8/layout/hierarchy3"/>
    <dgm:cxn modelId="{E8CA45A8-92F9-43C1-878F-50D4562C13DC}" type="presOf" srcId="{181627EE-7566-455C-AC8D-CA8FA5DF94B2}" destId="{CF3312C5-72A0-46E5-935D-3DBE4AC770B5}" srcOrd="0" destOrd="0" presId="urn:microsoft.com/office/officeart/2005/8/layout/hierarchy3"/>
    <dgm:cxn modelId="{71188AB5-9787-4A4B-905E-9D2B214E8358}" type="presOf" srcId="{469F4757-AB7A-47F0-8315-E11188181B64}" destId="{B5B461B6-12B3-4DAE-A270-F0322BEC3540}" srcOrd="0" destOrd="0" presId="urn:microsoft.com/office/officeart/2005/8/layout/hierarchy3"/>
    <dgm:cxn modelId="{9CE1D7BA-CD64-49BE-830C-3DDD85449B17}" srcId="{469F4757-AB7A-47F0-8315-E11188181B64}" destId="{83CD8D16-9058-4BB8-AE70-E16B22F40C38}" srcOrd="1" destOrd="0" parTransId="{C975D3F3-FED2-4D07-840C-D7899E3888D1}" sibTransId="{72C2267F-4E6A-48B1-BEA5-F176479DDCEC}"/>
    <dgm:cxn modelId="{97E7AECA-8D6F-4412-B133-6DCE6519AB1A}" srcId="{469F4757-AB7A-47F0-8315-E11188181B64}" destId="{1AF45D69-4795-4857-A4AA-F4354976BC3B}" srcOrd="0" destOrd="0" parTransId="{EC4C4895-2A93-4702-95DC-207B35188D09}" sibTransId="{B85828B3-48BB-4222-90FD-0BC191201825}"/>
    <dgm:cxn modelId="{608D78DB-BDCC-4ECC-B8FC-297E3C1EB186}" type="presOf" srcId="{1AF45D69-4795-4857-A4AA-F4354976BC3B}" destId="{537ECF29-2871-4F6A-8F0F-44AD43C1B0B8}" srcOrd="1" destOrd="0" presId="urn:microsoft.com/office/officeart/2005/8/layout/hierarchy3"/>
    <dgm:cxn modelId="{FCC429E6-CA4F-4379-BACC-5E5AFCA44B6D}" type="presOf" srcId="{83CD8D16-9058-4BB8-AE70-E16B22F40C38}" destId="{13CF41D7-BD7E-4D3F-9F15-AE6543BAD15A}" srcOrd="0" destOrd="0" presId="urn:microsoft.com/office/officeart/2005/8/layout/hierarchy3"/>
    <dgm:cxn modelId="{9603CBF3-2820-422A-9F9E-0DC7D5FA4A91}" srcId="{469F4757-AB7A-47F0-8315-E11188181B64}" destId="{181627EE-7566-455C-AC8D-CA8FA5DF94B2}" srcOrd="2" destOrd="0" parTransId="{96C60C90-AD12-4839-A39D-1D54CC055E3A}" sibTransId="{2592C129-D5F9-4250-BBC8-B8504F0155BB}"/>
    <dgm:cxn modelId="{14D6B183-FF7A-4A67-A70F-CF6ACB0202CA}" type="presParOf" srcId="{B5B461B6-12B3-4DAE-A270-F0322BEC3540}" destId="{72ACDB0E-1B1E-4C3A-84F9-CA70E03624AF}" srcOrd="0" destOrd="0" presId="urn:microsoft.com/office/officeart/2005/8/layout/hierarchy3"/>
    <dgm:cxn modelId="{D6F1A6EF-DEFC-4F69-9571-11EB2135F217}" type="presParOf" srcId="{72ACDB0E-1B1E-4C3A-84F9-CA70E03624AF}" destId="{A9545A53-2EA4-40A5-BF5E-5D47A7FACBE6}" srcOrd="0" destOrd="0" presId="urn:microsoft.com/office/officeart/2005/8/layout/hierarchy3"/>
    <dgm:cxn modelId="{ACF3B98D-5DFD-4A3C-9E9A-37116E79F7D6}" type="presParOf" srcId="{A9545A53-2EA4-40A5-BF5E-5D47A7FACBE6}" destId="{1EF70F39-13C1-4C32-8878-F7A7114A36C6}" srcOrd="0" destOrd="0" presId="urn:microsoft.com/office/officeart/2005/8/layout/hierarchy3"/>
    <dgm:cxn modelId="{F6FDEA6F-9B8C-4F8E-8BBB-FC305C9ED5AF}" type="presParOf" srcId="{A9545A53-2EA4-40A5-BF5E-5D47A7FACBE6}" destId="{537ECF29-2871-4F6A-8F0F-44AD43C1B0B8}" srcOrd="1" destOrd="0" presId="urn:microsoft.com/office/officeart/2005/8/layout/hierarchy3"/>
    <dgm:cxn modelId="{44E45B7F-D46B-461F-9260-DCCDFC0C8889}" type="presParOf" srcId="{72ACDB0E-1B1E-4C3A-84F9-CA70E03624AF}" destId="{9408DE24-3937-4E46-985D-08EFE455A733}" srcOrd="1" destOrd="0" presId="urn:microsoft.com/office/officeart/2005/8/layout/hierarchy3"/>
    <dgm:cxn modelId="{5F219AEF-87D5-424A-AD2B-2FA268A31355}" type="presParOf" srcId="{B5B461B6-12B3-4DAE-A270-F0322BEC3540}" destId="{111D5147-DA13-4332-83C7-89A69D3D5DB4}" srcOrd="1" destOrd="0" presId="urn:microsoft.com/office/officeart/2005/8/layout/hierarchy3"/>
    <dgm:cxn modelId="{B18BFE80-7A5E-4D86-AACC-8BBFD2A83FB2}" type="presParOf" srcId="{111D5147-DA13-4332-83C7-89A69D3D5DB4}" destId="{2CB66D6A-6426-4286-9C22-C2DB5F125F63}" srcOrd="0" destOrd="0" presId="urn:microsoft.com/office/officeart/2005/8/layout/hierarchy3"/>
    <dgm:cxn modelId="{713C7AE8-FCA6-4E7E-8E8F-C1778FC57282}" type="presParOf" srcId="{2CB66D6A-6426-4286-9C22-C2DB5F125F63}" destId="{13CF41D7-BD7E-4D3F-9F15-AE6543BAD15A}" srcOrd="0" destOrd="0" presId="urn:microsoft.com/office/officeart/2005/8/layout/hierarchy3"/>
    <dgm:cxn modelId="{72662E69-8168-4675-A9A5-7F62798283C5}" type="presParOf" srcId="{2CB66D6A-6426-4286-9C22-C2DB5F125F63}" destId="{6DBB7D42-B47E-4D06-B183-BA98A6E1EDA2}" srcOrd="1" destOrd="0" presId="urn:microsoft.com/office/officeart/2005/8/layout/hierarchy3"/>
    <dgm:cxn modelId="{0E6050CE-D1C7-4EA8-A1E9-DFDC7150954E}" type="presParOf" srcId="{111D5147-DA13-4332-83C7-89A69D3D5DB4}" destId="{45F8A9F1-5FFB-420D-839B-69E6697C1E46}" srcOrd="1" destOrd="0" presId="urn:microsoft.com/office/officeart/2005/8/layout/hierarchy3"/>
    <dgm:cxn modelId="{569BDC24-8839-4E56-B74B-2FFB78CC95E8}" type="presParOf" srcId="{B5B461B6-12B3-4DAE-A270-F0322BEC3540}" destId="{3BF63EF6-B4DB-4D0B-8F3F-A9E9C1648608}" srcOrd="2" destOrd="0" presId="urn:microsoft.com/office/officeart/2005/8/layout/hierarchy3"/>
    <dgm:cxn modelId="{CCC5D3EF-C749-4B0F-BD35-E282C6185550}" type="presParOf" srcId="{3BF63EF6-B4DB-4D0B-8F3F-A9E9C1648608}" destId="{E837147F-DF82-4980-9B8D-64B3C11D6888}" srcOrd="0" destOrd="0" presId="urn:microsoft.com/office/officeart/2005/8/layout/hierarchy3"/>
    <dgm:cxn modelId="{924FB7C2-E364-41CF-84B6-6605D4DF8C6B}" type="presParOf" srcId="{E837147F-DF82-4980-9B8D-64B3C11D6888}" destId="{CF3312C5-72A0-46E5-935D-3DBE4AC770B5}" srcOrd="0" destOrd="0" presId="urn:microsoft.com/office/officeart/2005/8/layout/hierarchy3"/>
    <dgm:cxn modelId="{8C27893A-E6EA-4541-98BC-191EAC67098C}" type="presParOf" srcId="{E837147F-DF82-4980-9B8D-64B3C11D6888}" destId="{69C102D5-8B3E-43C7-AA62-2C5C98FB4311}" srcOrd="1" destOrd="0" presId="urn:microsoft.com/office/officeart/2005/8/layout/hierarchy3"/>
    <dgm:cxn modelId="{040B440A-D84F-487B-B389-67A664769D06}" type="presParOf" srcId="{3BF63EF6-B4DB-4D0B-8F3F-A9E9C1648608}" destId="{4124C3E3-D6F6-46AF-AD6D-98E25E283DA2}"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8F1E5-DEDC-4343-BD3A-5000687081E2}">
      <dsp:nvSpPr>
        <dsp:cNvPr id="0" name=""/>
        <dsp:cNvSpPr/>
      </dsp:nvSpPr>
      <dsp:spPr>
        <a:xfrm>
          <a:off x="0" y="495849"/>
          <a:ext cx="11557000"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ea typeface="Verdana" panose="020B0604030504040204" pitchFamily="34" charset="0"/>
            </a:rPr>
            <a:t>To </a:t>
          </a:r>
          <a:r>
            <a:rPr lang="en-GB" sz="2800" kern="1200" dirty="0"/>
            <a:t>understand why co-production is important </a:t>
          </a:r>
          <a:endParaRPr lang="en-US" sz="2800" kern="1200" dirty="0">
            <a:latin typeface="+mn-lt"/>
            <a:ea typeface="Verdana" panose="020B0604030504040204" pitchFamily="34" charset="0"/>
          </a:endParaRPr>
        </a:p>
      </dsp:txBody>
      <dsp:txXfrm>
        <a:off x="59399" y="555248"/>
        <a:ext cx="11438202" cy="1098002"/>
      </dsp:txXfrm>
    </dsp:sp>
    <dsp:sp modelId="{E92A9414-A206-49A9-A27F-7DEA37D53F8C}">
      <dsp:nvSpPr>
        <dsp:cNvPr id="0" name=""/>
        <dsp:cNvSpPr/>
      </dsp:nvSpPr>
      <dsp:spPr>
        <a:xfrm>
          <a:off x="0" y="1899849"/>
          <a:ext cx="11557000"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ea typeface="Verdana" panose="020B0604030504040204" pitchFamily="34" charset="0"/>
            </a:rPr>
            <a:t>To consider barriers to effective home-school partnerships</a:t>
          </a:r>
        </a:p>
      </dsp:txBody>
      <dsp:txXfrm>
        <a:off x="59399" y="1959248"/>
        <a:ext cx="11438202" cy="1098002"/>
      </dsp:txXfrm>
    </dsp:sp>
    <dsp:sp modelId="{9F4B6445-1470-4D8B-9539-AD2547C80C56}">
      <dsp:nvSpPr>
        <dsp:cNvPr id="0" name=""/>
        <dsp:cNvSpPr/>
      </dsp:nvSpPr>
      <dsp:spPr>
        <a:xfrm>
          <a:off x="0" y="3303849"/>
          <a:ext cx="11557000" cy="12168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ea typeface="Verdana" panose="020B0604030504040204" pitchFamily="34" charset="0"/>
            </a:rPr>
            <a:t>To explore ways of </a:t>
          </a:r>
          <a:r>
            <a:rPr lang="en-GB" sz="2800" kern="1200" dirty="0"/>
            <a:t>gathering parent carer views</a:t>
          </a:r>
          <a:endParaRPr lang="en-US" sz="2800" kern="1200" dirty="0">
            <a:latin typeface="+mn-lt"/>
            <a:ea typeface="Verdana" panose="020B0604030504040204" pitchFamily="34" charset="0"/>
          </a:endParaRPr>
        </a:p>
      </dsp:txBody>
      <dsp:txXfrm>
        <a:off x="59399" y="3363248"/>
        <a:ext cx="114382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3262D-544D-4116-A102-0DF14DBE43F8}">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DFD7AA-EC9C-4481-9D86-EC8E87F84F6A}">
      <dsp:nvSpPr>
        <dsp:cNvPr id="0" name=""/>
        <dsp:cNvSpPr/>
      </dsp:nvSpPr>
      <dsp:spPr>
        <a:xfrm>
          <a:off x="0" y="2700"/>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Control</a:t>
          </a:r>
          <a:endParaRPr lang="en-US" sz="2300" kern="1200"/>
        </a:p>
      </dsp:txBody>
      <dsp:txXfrm>
        <a:off x="0" y="2700"/>
        <a:ext cx="6291714" cy="502303"/>
      </dsp:txXfrm>
    </dsp:sp>
    <dsp:sp modelId="{F2858307-184F-476C-BCA2-6BCE73554713}">
      <dsp:nvSpPr>
        <dsp:cNvPr id="0" name=""/>
        <dsp:cNvSpPr/>
      </dsp:nvSpPr>
      <dsp:spPr>
        <a:xfrm>
          <a:off x="0" y="505003"/>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80D58F-B51E-43CB-B078-87B40ADC12BA}">
      <dsp:nvSpPr>
        <dsp:cNvPr id="0" name=""/>
        <dsp:cNvSpPr/>
      </dsp:nvSpPr>
      <dsp:spPr>
        <a:xfrm>
          <a:off x="0" y="505003"/>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Fear</a:t>
          </a:r>
          <a:endParaRPr lang="en-US" sz="2300" kern="1200"/>
        </a:p>
      </dsp:txBody>
      <dsp:txXfrm>
        <a:off x="0" y="505003"/>
        <a:ext cx="6291714" cy="502303"/>
      </dsp:txXfrm>
    </dsp:sp>
    <dsp:sp modelId="{C6362B8F-E788-41FF-860E-13EB9F795971}">
      <dsp:nvSpPr>
        <dsp:cNvPr id="0" name=""/>
        <dsp:cNvSpPr/>
      </dsp:nvSpPr>
      <dsp:spPr>
        <a:xfrm>
          <a:off x="0" y="1007306"/>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575FDD-2ECA-41B3-A9FF-EAFD637C8820}">
      <dsp:nvSpPr>
        <dsp:cNvPr id="0" name=""/>
        <dsp:cNvSpPr/>
      </dsp:nvSpPr>
      <dsp:spPr>
        <a:xfrm>
          <a:off x="0" y="1007306"/>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Time</a:t>
          </a:r>
          <a:endParaRPr lang="en-US" sz="2300" kern="1200"/>
        </a:p>
      </dsp:txBody>
      <dsp:txXfrm>
        <a:off x="0" y="1007306"/>
        <a:ext cx="6291714" cy="502303"/>
      </dsp:txXfrm>
    </dsp:sp>
    <dsp:sp modelId="{9EFCB05C-5C6C-475D-A659-29E82360EF75}">
      <dsp:nvSpPr>
        <dsp:cNvPr id="0" name=""/>
        <dsp:cNvSpPr/>
      </dsp:nvSpPr>
      <dsp:spPr>
        <a:xfrm>
          <a:off x="0" y="1509609"/>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6A6AA1-3A73-429B-BAFD-A2643A77B29C}">
      <dsp:nvSpPr>
        <dsp:cNvPr id="0" name=""/>
        <dsp:cNvSpPr/>
      </dsp:nvSpPr>
      <dsp:spPr>
        <a:xfrm>
          <a:off x="0" y="1509609"/>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Access  </a:t>
          </a:r>
          <a:endParaRPr lang="en-US" sz="2300" kern="1200"/>
        </a:p>
      </dsp:txBody>
      <dsp:txXfrm>
        <a:off x="0" y="1509609"/>
        <a:ext cx="6291714" cy="502303"/>
      </dsp:txXfrm>
    </dsp:sp>
    <dsp:sp modelId="{58B99B8D-BCA1-4176-9FAE-1A5D9BC15165}">
      <dsp:nvSpPr>
        <dsp:cNvPr id="0" name=""/>
        <dsp:cNvSpPr/>
      </dsp:nvSpPr>
      <dsp:spPr>
        <a:xfrm>
          <a:off x="0" y="201191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7794C4-1AFE-4390-B629-91CFE1E6D38E}">
      <dsp:nvSpPr>
        <dsp:cNvPr id="0" name=""/>
        <dsp:cNvSpPr/>
      </dsp:nvSpPr>
      <dsp:spPr>
        <a:xfrm>
          <a:off x="0" y="2011912"/>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Relationships </a:t>
          </a:r>
          <a:endParaRPr lang="en-US" sz="2300" kern="1200"/>
        </a:p>
      </dsp:txBody>
      <dsp:txXfrm>
        <a:off x="0" y="2011912"/>
        <a:ext cx="6291714" cy="502303"/>
      </dsp:txXfrm>
    </dsp:sp>
    <dsp:sp modelId="{381D25A1-FFF8-4119-A7DA-C83FAAA9B2E3}">
      <dsp:nvSpPr>
        <dsp:cNvPr id="0" name=""/>
        <dsp:cNvSpPr/>
      </dsp:nvSpPr>
      <dsp:spPr>
        <a:xfrm>
          <a:off x="0" y="251421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E0BC2-7E5A-4572-B633-75AE278B7A94}">
      <dsp:nvSpPr>
        <dsp:cNvPr id="0" name=""/>
        <dsp:cNvSpPr/>
      </dsp:nvSpPr>
      <dsp:spPr>
        <a:xfrm>
          <a:off x="0" y="2514215"/>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Resistance to change</a:t>
          </a:r>
          <a:endParaRPr lang="en-US" sz="2300" kern="1200"/>
        </a:p>
      </dsp:txBody>
      <dsp:txXfrm>
        <a:off x="0" y="2514215"/>
        <a:ext cx="6291714" cy="502303"/>
      </dsp:txXfrm>
    </dsp:sp>
    <dsp:sp modelId="{952FA9DA-6A10-47A7-B69D-6FFDC872791E}">
      <dsp:nvSpPr>
        <dsp:cNvPr id="0" name=""/>
        <dsp:cNvSpPr/>
      </dsp:nvSpPr>
      <dsp:spPr>
        <a:xfrm>
          <a:off x="0" y="3016519"/>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B535CE-4D6E-4237-81D3-EE561805F736}">
      <dsp:nvSpPr>
        <dsp:cNvPr id="0" name=""/>
        <dsp:cNvSpPr/>
      </dsp:nvSpPr>
      <dsp:spPr>
        <a:xfrm>
          <a:off x="0" y="3016519"/>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Cost</a:t>
          </a:r>
          <a:endParaRPr lang="en-US" sz="2300" kern="1200"/>
        </a:p>
      </dsp:txBody>
      <dsp:txXfrm>
        <a:off x="0" y="3016519"/>
        <a:ext cx="6291714" cy="502303"/>
      </dsp:txXfrm>
    </dsp:sp>
    <dsp:sp modelId="{F0602891-0A74-4F1F-88BD-D0EBA27B6431}">
      <dsp:nvSpPr>
        <dsp:cNvPr id="0" name=""/>
        <dsp:cNvSpPr/>
      </dsp:nvSpPr>
      <dsp:spPr>
        <a:xfrm>
          <a:off x="0" y="351882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9121E-8E71-4CF5-B86D-2024C206710F}">
      <dsp:nvSpPr>
        <dsp:cNvPr id="0" name=""/>
        <dsp:cNvSpPr/>
      </dsp:nvSpPr>
      <dsp:spPr>
        <a:xfrm>
          <a:off x="0" y="3518822"/>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Confidence </a:t>
          </a:r>
          <a:endParaRPr lang="en-US" sz="2300" kern="1200"/>
        </a:p>
      </dsp:txBody>
      <dsp:txXfrm>
        <a:off x="0" y="3518822"/>
        <a:ext cx="6291714" cy="502303"/>
      </dsp:txXfrm>
    </dsp:sp>
    <dsp:sp modelId="{91BEAA77-DB38-4E40-B70D-9F6B28901A88}">
      <dsp:nvSpPr>
        <dsp:cNvPr id="0" name=""/>
        <dsp:cNvSpPr/>
      </dsp:nvSpPr>
      <dsp:spPr>
        <a:xfrm>
          <a:off x="0" y="402112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EB034-8592-40EB-A86A-3D664655C013}">
      <dsp:nvSpPr>
        <dsp:cNvPr id="0" name=""/>
        <dsp:cNvSpPr/>
      </dsp:nvSpPr>
      <dsp:spPr>
        <a:xfrm>
          <a:off x="0" y="4021125"/>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Attitudes, hierarchy </a:t>
          </a:r>
          <a:endParaRPr lang="en-US" sz="2300" kern="1200"/>
        </a:p>
      </dsp:txBody>
      <dsp:txXfrm>
        <a:off x="0" y="4021125"/>
        <a:ext cx="6291714" cy="502303"/>
      </dsp:txXfrm>
    </dsp:sp>
    <dsp:sp modelId="{30A7BE9D-1B2B-4C5F-B2A6-3B006C5ACC8A}">
      <dsp:nvSpPr>
        <dsp:cNvPr id="0" name=""/>
        <dsp:cNvSpPr/>
      </dsp:nvSpPr>
      <dsp:spPr>
        <a:xfrm>
          <a:off x="0" y="4523428"/>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AC03D-3101-47D4-B4AB-4DEDBDC40255}">
      <dsp:nvSpPr>
        <dsp:cNvPr id="0" name=""/>
        <dsp:cNvSpPr/>
      </dsp:nvSpPr>
      <dsp:spPr>
        <a:xfrm>
          <a:off x="0" y="4523428"/>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Different expectations</a:t>
          </a:r>
          <a:endParaRPr lang="en-US" sz="2300" kern="1200"/>
        </a:p>
      </dsp:txBody>
      <dsp:txXfrm>
        <a:off x="0" y="4523428"/>
        <a:ext cx="6291714" cy="502303"/>
      </dsp:txXfrm>
    </dsp:sp>
    <dsp:sp modelId="{C72CD6D6-B873-4F6D-AFFF-27468F93344A}">
      <dsp:nvSpPr>
        <dsp:cNvPr id="0" name=""/>
        <dsp:cNvSpPr/>
      </dsp:nvSpPr>
      <dsp:spPr>
        <a:xfrm>
          <a:off x="0" y="5025731"/>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627A9-5922-43AE-BC58-581F3F3C280B}">
      <dsp:nvSpPr>
        <dsp:cNvPr id="0" name=""/>
        <dsp:cNvSpPr/>
      </dsp:nvSpPr>
      <dsp:spPr>
        <a:xfrm>
          <a:off x="0" y="5025731"/>
          <a:ext cx="6291714" cy="50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Experience of school or other professionals   </a:t>
          </a:r>
          <a:endParaRPr lang="en-US" sz="2300" kern="1200" dirty="0"/>
        </a:p>
      </dsp:txBody>
      <dsp:txXfrm>
        <a:off x="0" y="5025731"/>
        <a:ext cx="6291714" cy="5023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70F39-13C1-4C32-8878-F7A7114A36C6}">
      <dsp:nvSpPr>
        <dsp:cNvPr id="0" name=""/>
        <dsp:cNvSpPr/>
      </dsp:nvSpPr>
      <dsp:spPr>
        <a:xfrm>
          <a:off x="747" y="1311570"/>
          <a:ext cx="1748544" cy="874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b="0" kern="1200" dirty="0"/>
            <a:t>Organisational level</a:t>
          </a:r>
          <a:endParaRPr lang="en-US" sz="2100" kern="1200" dirty="0"/>
        </a:p>
      </dsp:txBody>
      <dsp:txXfrm>
        <a:off x="26354" y="1337177"/>
        <a:ext cx="1697330" cy="823058"/>
      </dsp:txXfrm>
    </dsp:sp>
    <dsp:sp modelId="{13CF41D7-BD7E-4D3F-9F15-AE6543BAD15A}">
      <dsp:nvSpPr>
        <dsp:cNvPr id="0" name=""/>
        <dsp:cNvSpPr/>
      </dsp:nvSpPr>
      <dsp:spPr>
        <a:xfrm>
          <a:off x="2186427" y="1311570"/>
          <a:ext cx="1748544" cy="874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b="0" kern="1200" dirty="0"/>
            <a:t>Parent level </a:t>
          </a:r>
          <a:endParaRPr lang="en-US" sz="2100" kern="1200" dirty="0"/>
        </a:p>
      </dsp:txBody>
      <dsp:txXfrm>
        <a:off x="2212034" y="1337177"/>
        <a:ext cx="1697330" cy="823058"/>
      </dsp:txXfrm>
    </dsp:sp>
    <dsp:sp modelId="{CF3312C5-72A0-46E5-935D-3DBE4AC770B5}">
      <dsp:nvSpPr>
        <dsp:cNvPr id="0" name=""/>
        <dsp:cNvSpPr/>
      </dsp:nvSpPr>
      <dsp:spPr>
        <a:xfrm>
          <a:off x="4372108" y="1311570"/>
          <a:ext cx="1748544" cy="874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Pupil Level </a:t>
          </a:r>
        </a:p>
      </dsp:txBody>
      <dsp:txXfrm>
        <a:off x="4397715" y="1337177"/>
        <a:ext cx="1697330" cy="8230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F7365-7A4D-4ADD-A344-76E7D72B8BDF}" type="datetimeFigureOut">
              <a:rPr lang="en-GB" smtClean="0"/>
              <a:t>03/07/2023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3A34D-7B12-4086-A92E-A5A052316B65}" type="slidenum">
              <a:rPr lang="en-GB" smtClean="0"/>
              <a:t>‹#›</a:t>
            </a:fld>
            <a:endParaRPr lang="en-GB"/>
          </a:p>
        </p:txBody>
      </p:sp>
    </p:spTree>
    <p:extLst>
      <p:ext uri="{BB962C8B-B14F-4D97-AF65-F5344CB8AC3E}">
        <p14:creationId xmlns:p14="http://schemas.microsoft.com/office/powerpoint/2010/main" val="3963019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0" dirty="0"/>
          </a:p>
        </p:txBody>
      </p:sp>
      <p:sp>
        <p:nvSpPr>
          <p:cNvPr id="4" name="Slide Number Placeholder 3"/>
          <p:cNvSpPr>
            <a:spLocks noGrp="1"/>
          </p:cNvSpPr>
          <p:nvPr>
            <p:ph type="sldNum" sz="quarter" idx="5"/>
          </p:nvPr>
        </p:nvSpPr>
        <p:spPr/>
        <p:txBody>
          <a:bodyPr/>
          <a:lstStyle/>
          <a:p>
            <a:fld id="{FA83A34D-7B12-4086-A92E-A5A052316B65}" type="slidenum">
              <a:rPr lang="en-GB" smtClean="0"/>
              <a:t>1</a:t>
            </a:fld>
            <a:endParaRPr lang="en-GB"/>
          </a:p>
        </p:txBody>
      </p:sp>
    </p:spTree>
    <p:extLst>
      <p:ext uri="{BB962C8B-B14F-4D97-AF65-F5344CB8AC3E}">
        <p14:creationId xmlns:p14="http://schemas.microsoft.com/office/powerpoint/2010/main" val="302189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and consider scenarios considering coproduction with parent/pupil </a:t>
            </a:r>
          </a:p>
          <a:p>
            <a:pPr marL="171450" indent="-171450">
              <a:buFontTx/>
              <a:buChar char="-"/>
            </a:pPr>
            <a:r>
              <a:rPr lang="en-GB" dirty="0"/>
              <a:t>What would you say is a parents evening?</a:t>
            </a:r>
          </a:p>
          <a:p>
            <a:pPr marL="171450" indent="-171450">
              <a:buFontTx/>
              <a:buChar char="-"/>
            </a:pPr>
            <a:r>
              <a:rPr lang="en-GB" dirty="0"/>
              <a:t>Questionnaire or survey to parents on a new school policy that has been written by the head?</a:t>
            </a:r>
          </a:p>
          <a:p>
            <a:pPr marL="171450" indent="-171450">
              <a:buFontTx/>
              <a:buChar char="-"/>
            </a:pPr>
            <a:r>
              <a:rPr lang="en-GB" dirty="0"/>
              <a:t>Reviewing a individual learning plan?</a:t>
            </a:r>
          </a:p>
          <a:p>
            <a:pPr marL="171450" indent="-171450">
              <a:buFontTx/>
              <a:buChar char="-"/>
            </a:pPr>
            <a:r>
              <a:rPr lang="en-GB" dirty="0"/>
              <a:t>Talking to a pupil about their behaviour?</a:t>
            </a:r>
          </a:p>
          <a:p>
            <a:pPr marL="171450" indent="-171450">
              <a:buFontTx/>
              <a:buChar char="-"/>
            </a:pPr>
            <a:r>
              <a:rPr lang="en-GB" dirty="0"/>
              <a:t>Writing a one page profile? (with and without the young person)</a:t>
            </a:r>
          </a:p>
          <a:p>
            <a:pPr marL="171450" indent="-171450">
              <a:buFontTx/>
              <a:buChar char="-"/>
            </a:pPr>
            <a:r>
              <a:rPr lang="en-GB" dirty="0"/>
              <a:t>Coffee morning or other informal chat session?</a:t>
            </a:r>
          </a:p>
          <a:p>
            <a:pPr marL="171450" indent="-171450">
              <a:buFontTx/>
              <a:buChar char="-"/>
            </a:pPr>
            <a:r>
              <a:rPr lang="en-GB" dirty="0"/>
              <a:t>Clubs and activities offered by the school?</a:t>
            </a:r>
          </a:p>
          <a:p>
            <a:pPr marL="171450" indent="-171450">
              <a:buFontTx/>
              <a:buChar char="-"/>
            </a:pPr>
            <a:r>
              <a:rPr lang="en-GB" dirty="0"/>
              <a:t>PTA events? </a:t>
            </a:r>
          </a:p>
          <a:p>
            <a:pPr marL="171450" indent="-171450">
              <a:buFontTx/>
              <a:buChar char="-"/>
            </a:pPr>
            <a:r>
              <a:rPr lang="en-GB" dirty="0"/>
              <a:t>Try to encourage talk about child co-production (child centred planning/ pupil voice) </a:t>
            </a:r>
          </a:p>
        </p:txBody>
      </p:sp>
      <p:sp>
        <p:nvSpPr>
          <p:cNvPr id="4" name="Slide Number Placeholder 3"/>
          <p:cNvSpPr>
            <a:spLocks noGrp="1"/>
          </p:cNvSpPr>
          <p:nvPr>
            <p:ph type="sldNum" sz="quarter" idx="5"/>
          </p:nvPr>
        </p:nvSpPr>
        <p:spPr/>
        <p:txBody>
          <a:bodyPr/>
          <a:lstStyle/>
          <a:p>
            <a:fld id="{FA83A34D-7B12-4086-A92E-A5A052316B65}" type="slidenum">
              <a:rPr lang="en-GB" smtClean="0"/>
              <a:t>10</a:t>
            </a:fld>
            <a:endParaRPr lang="en-GB"/>
          </a:p>
        </p:txBody>
      </p:sp>
    </p:spTree>
    <p:extLst>
      <p:ext uri="{BB962C8B-B14F-4D97-AF65-F5344CB8AC3E}">
        <p14:creationId xmlns:p14="http://schemas.microsoft.com/office/powerpoint/2010/main" val="320486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Present slide / lead reflections</a:t>
            </a:r>
          </a:p>
        </p:txBody>
      </p:sp>
      <p:sp>
        <p:nvSpPr>
          <p:cNvPr id="4" name="Slide Number Placeholder 3"/>
          <p:cNvSpPr>
            <a:spLocks noGrp="1"/>
          </p:cNvSpPr>
          <p:nvPr>
            <p:ph type="sldNum" sz="quarter" idx="5"/>
          </p:nvPr>
        </p:nvSpPr>
        <p:spPr/>
        <p:txBody>
          <a:bodyPr/>
          <a:lstStyle/>
          <a:p>
            <a:fld id="{FA83A34D-7B12-4086-A92E-A5A052316B65}" type="slidenum">
              <a:rPr lang="en-GB" smtClean="0"/>
              <a:t>11</a:t>
            </a:fld>
            <a:endParaRPr lang="en-GB"/>
          </a:p>
        </p:txBody>
      </p:sp>
    </p:spTree>
    <p:extLst>
      <p:ext uri="{BB962C8B-B14F-4D97-AF65-F5344CB8AC3E}">
        <p14:creationId xmlns:p14="http://schemas.microsoft.com/office/powerpoint/2010/main" val="312391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b="1" dirty="0">
                <a:effectLst/>
                <a:latin typeface="lexia"/>
              </a:rPr>
              <a:t>Improved outcomes</a:t>
            </a:r>
          </a:p>
          <a:p>
            <a:pPr marL="0" marR="0">
              <a:spcBef>
                <a:spcPts val="0"/>
              </a:spcBef>
              <a:spcAft>
                <a:spcPts val="0"/>
              </a:spcAft>
            </a:pPr>
            <a:r>
              <a:rPr lang="en-GB" dirty="0">
                <a:effectLst/>
              </a:rPr>
              <a:t>Research has shown that pupils have better outcomes when parents/carers are engaged with the school (</a:t>
            </a:r>
            <a:r>
              <a:rPr lang="en-GB" dirty="0" err="1">
                <a:effectLst/>
              </a:rPr>
              <a:t>Zablotsky</a:t>
            </a:r>
            <a:r>
              <a:rPr lang="en-GB" dirty="0">
                <a:effectLst/>
              </a:rPr>
              <a:t> et al, 2012). As a result, schools need to be proactive in finding ways to get parents/carers involved, with a particular (positive) focus on the engagement of parents/carers who have children with complex disabilities, such as autism.</a:t>
            </a:r>
          </a:p>
          <a:p>
            <a:pPr marL="0" marR="0">
              <a:spcBef>
                <a:spcPts val="0"/>
              </a:spcBef>
              <a:spcAft>
                <a:spcPts val="0"/>
              </a:spcAft>
            </a:pPr>
            <a:r>
              <a:rPr lang="en-GB" b="1" dirty="0">
                <a:effectLst/>
                <a:latin typeface="lexia"/>
              </a:rPr>
              <a:t>Areas of conflict</a:t>
            </a:r>
          </a:p>
          <a:p>
            <a:pPr marL="0" marR="0">
              <a:spcBef>
                <a:spcPts val="0"/>
              </a:spcBef>
              <a:spcAft>
                <a:spcPts val="0"/>
              </a:spcAft>
            </a:pPr>
            <a:r>
              <a:rPr lang="en-GB" dirty="0">
                <a:effectLst/>
              </a:rPr>
              <a:t>Conflict isn’t good for anyone.  Being solution-focused is even more important in the current climate.  When asked specifically by Tucker, V. and Schwartz, I. (2013) about whether they had experienced conflict with school teams, parents/carers overwhelmingly reported ‘yes’ (83%) compared to who hadn’t and responded ‘no’ (17%).</a:t>
            </a:r>
          </a:p>
          <a:p>
            <a:r>
              <a:rPr lang="en-GB" dirty="0">
                <a:effectLst/>
              </a:rPr>
              <a:t>This study notes that when conflict arose, one of the reported reasons was the lack of parent/carers’ perceived opportunity to give input and participate fully. Indeed, when parents/carers then pushed to include their input during times of conflict, they often found themselves even more peripheral to their child’s team. </a:t>
            </a:r>
          </a:p>
          <a:p>
            <a:pPr marL="0" marR="0">
              <a:spcBef>
                <a:spcPts val="0"/>
              </a:spcBef>
              <a:spcAft>
                <a:spcPts val="0"/>
              </a:spcAft>
            </a:pPr>
            <a:r>
              <a:rPr lang="en-GB" b="1" dirty="0">
                <a:effectLst/>
                <a:latin typeface="lexia"/>
              </a:rPr>
              <a:t>Parental engagement</a:t>
            </a:r>
          </a:p>
          <a:p>
            <a:pPr marL="0" marR="0">
              <a:spcBef>
                <a:spcPts val="0"/>
              </a:spcBef>
              <a:spcAft>
                <a:spcPts val="0"/>
              </a:spcAft>
            </a:pPr>
            <a:r>
              <a:rPr lang="en-GB" dirty="0">
                <a:effectLst/>
              </a:rPr>
              <a:t>A meta-analysis of parental involvement on student academic achievement and learning activities indicates that the strongest associations are found when the families have high expectations for their children, develop and maintain communication with them about school activities, and help them to develop positive habits (Castro et al, 2015). </a:t>
            </a:r>
          </a:p>
          <a:p>
            <a:pPr marL="0" marR="0">
              <a:spcBef>
                <a:spcPts val="0"/>
              </a:spcBef>
              <a:spcAft>
                <a:spcPts val="0"/>
              </a:spcAft>
            </a:pPr>
            <a:r>
              <a:rPr lang="en-GB" dirty="0">
                <a:effectLst/>
              </a:rPr>
              <a:t>Supporting families appropriately allows for them to have direct and positive input into academic work as well as other provision.  The constant battling and fighting for provision leaves little left for positive engagement with school activities.</a:t>
            </a:r>
          </a:p>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12</a:t>
            </a:fld>
            <a:endParaRPr lang="en-GB"/>
          </a:p>
        </p:txBody>
      </p:sp>
    </p:spTree>
    <p:extLst>
      <p:ext uri="{BB962C8B-B14F-4D97-AF65-F5344CB8AC3E}">
        <p14:creationId xmlns:p14="http://schemas.microsoft.com/office/powerpoint/2010/main" val="337185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are What are the barriers? </a:t>
            </a:r>
          </a:p>
          <a:p>
            <a:endParaRPr lang="en-GB" dirty="0"/>
          </a:p>
          <a:p>
            <a:r>
              <a:rPr lang="en-GB" dirty="0"/>
              <a:t>Time in table groups to generate ideas – then click through and discuss</a:t>
            </a:r>
          </a:p>
        </p:txBody>
      </p:sp>
      <p:sp>
        <p:nvSpPr>
          <p:cNvPr id="4" name="Slide Number Placeholder 3"/>
          <p:cNvSpPr>
            <a:spLocks noGrp="1"/>
          </p:cNvSpPr>
          <p:nvPr>
            <p:ph type="sldNum" sz="quarter" idx="5"/>
          </p:nvPr>
        </p:nvSpPr>
        <p:spPr/>
        <p:txBody>
          <a:bodyPr/>
          <a:lstStyle/>
          <a:p>
            <a:fld id="{FA83A34D-7B12-4086-A92E-A5A052316B65}" type="slidenum">
              <a:rPr lang="en-GB" smtClean="0"/>
              <a:t>13</a:t>
            </a:fld>
            <a:endParaRPr lang="en-GB"/>
          </a:p>
        </p:txBody>
      </p:sp>
    </p:spTree>
    <p:extLst>
      <p:ext uri="{BB962C8B-B14F-4D97-AF65-F5344CB8AC3E}">
        <p14:creationId xmlns:p14="http://schemas.microsoft.com/office/powerpoint/2010/main" val="270196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from Whole School SEND: Teacher Handbook p.29</a:t>
            </a:r>
          </a:p>
          <a:p>
            <a:endParaRPr lang="en-GB" dirty="0"/>
          </a:p>
          <a:p>
            <a:r>
              <a:rPr lang="en-GB" dirty="0"/>
              <a:t>We all carry around our own, invisible, emotional rucksack. </a:t>
            </a:r>
          </a:p>
          <a:p>
            <a:endParaRPr lang="en-GB" dirty="0"/>
          </a:p>
          <a:p>
            <a:r>
              <a:rPr lang="en-GB" dirty="0"/>
              <a:t>Also on p.29: “The emotional rucksack represents some of the emotions, experiences and memories carried by families of children and young people with complex needs, accumulated along the journey. This can impact on every interaction with professionals. Our past experiences can transfer into the present moment. This can result in families presenting possibly more intensely than might seem appropriate to the actual situation – past emotional experiences may be colouring the present moment. As teachers it is in our power to come from a position of empathy and understanding. </a:t>
            </a:r>
            <a:r>
              <a:rPr lang="en-GB" b="1" dirty="0"/>
              <a:t>When teachers understand the ‘emotional rucksack’ that families are likely to be carrying alongside the profound love for their child, then a more effective partnership can be achieved – a partnership that benefits all</a:t>
            </a:r>
            <a:r>
              <a:rPr lang="en-GB" dirty="0"/>
              <a:t>.”</a:t>
            </a:r>
          </a:p>
          <a:p>
            <a:endParaRPr lang="en-GB" dirty="0"/>
          </a:p>
          <a:p>
            <a:r>
              <a:rPr lang="en-GB" dirty="0"/>
              <a:t>Anger and frustration are often masking what’s going on beneath … see next slide about umbrellas of emotion: </a:t>
            </a:r>
          </a:p>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14</a:t>
            </a:fld>
            <a:endParaRPr lang="en-GB"/>
          </a:p>
        </p:txBody>
      </p:sp>
    </p:spTree>
    <p:extLst>
      <p:ext uri="{BB962C8B-B14F-4D97-AF65-F5344CB8AC3E}">
        <p14:creationId xmlns:p14="http://schemas.microsoft.com/office/powerpoint/2010/main" val="467003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What presents as one emotion, may be something else in disguise!</a:t>
            </a:r>
          </a:p>
          <a:p>
            <a:endParaRPr lang="en-GB" b="0" dirty="0"/>
          </a:p>
          <a:p>
            <a:r>
              <a:rPr lang="en-GB" b="0" dirty="0"/>
              <a:t>Also – neurodivergent parents may present differently to neurotypical parents</a:t>
            </a:r>
          </a:p>
          <a:p>
            <a:endParaRPr lang="en-GB" b="0" dirty="0"/>
          </a:p>
          <a:p>
            <a:r>
              <a:rPr lang="en-GB" b="0" dirty="0"/>
              <a:t>Heredity of trauma and some SEND</a:t>
            </a:r>
          </a:p>
        </p:txBody>
      </p:sp>
      <p:sp>
        <p:nvSpPr>
          <p:cNvPr id="4" name="Slide Number Placeholder 3"/>
          <p:cNvSpPr>
            <a:spLocks noGrp="1"/>
          </p:cNvSpPr>
          <p:nvPr>
            <p:ph type="sldNum" sz="quarter" idx="5"/>
          </p:nvPr>
        </p:nvSpPr>
        <p:spPr/>
        <p:txBody>
          <a:bodyPr/>
          <a:lstStyle/>
          <a:p>
            <a:fld id="{FA83A34D-7B12-4086-A92E-A5A052316B65}" type="slidenum">
              <a:rPr lang="en-GB" smtClean="0"/>
              <a:t>15</a:t>
            </a:fld>
            <a:endParaRPr lang="en-GB"/>
          </a:p>
        </p:txBody>
      </p:sp>
    </p:spTree>
    <p:extLst>
      <p:ext uri="{BB962C8B-B14F-4D97-AF65-F5344CB8AC3E}">
        <p14:creationId xmlns:p14="http://schemas.microsoft.com/office/powerpoint/2010/main" val="953535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 surface level and not just the SENCo – it threads through good practice – it is everyone’s business</a:t>
            </a:r>
          </a:p>
          <a:p>
            <a:endParaRPr lang="en-GB" dirty="0"/>
          </a:p>
          <a:p>
            <a:r>
              <a:rPr lang="en-GB" dirty="0"/>
              <a:t>School level – might be developing policies, considering changes to the school building/grounds, curriculum, structure etc – Consider ‘You said – We did’ feedback.</a:t>
            </a:r>
          </a:p>
          <a:p>
            <a:endParaRPr lang="en-GB" dirty="0"/>
          </a:p>
          <a:p>
            <a:r>
              <a:rPr lang="en-GB" dirty="0"/>
              <a:t>Parents- taking time to plan with parents from the start, individualised approaches </a:t>
            </a:r>
          </a:p>
          <a:p>
            <a:endParaRPr lang="en-GB" dirty="0"/>
          </a:p>
          <a:p>
            <a:r>
              <a:rPr lang="en-GB" dirty="0"/>
              <a:t>Pupil level – planning strategies or interventions to address a need, giving time to collecting meaningful pupil voice, use of conferencing </a:t>
            </a:r>
          </a:p>
        </p:txBody>
      </p:sp>
      <p:sp>
        <p:nvSpPr>
          <p:cNvPr id="4" name="Slide Number Placeholder 3"/>
          <p:cNvSpPr>
            <a:spLocks noGrp="1"/>
          </p:cNvSpPr>
          <p:nvPr>
            <p:ph type="sldNum" sz="quarter" idx="5"/>
          </p:nvPr>
        </p:nvSpPr>
        <p:spPr/>
        <p:txBody>
          <a:bodyPr/>
          <a:lstStyle/>
          <a:p>
            <a:fld id="{FA83A34D-7B12-4086-A92E-A5A052316B65}" type="slidenum">
              <a:rPr lang="en-GB" smtClean="0"/>
              <a:t>16</a:t>
            </a:fld>
            <a:endParaRPr lang="en-GB"/>
          </a:p>
        </p:txBody>
      </p:sp>
    </p:spTree>
    <p:extLst>
      <p:ext uri="{BB962C8B-B14F-4D97-AF65-F5344CB8AC3E}">
        <p14:creationId xmlns:p14="http://schemas.microsoft.com/office/powerpoint/2010/main" val="141555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Autism in Schools project June 22</a:t>
            </a:r>
          </a:p>
        </p:txBody>
      </p:sp>
      <p:sp>
        <p:nvSpPr>
          <p:cNvPr id="4" name="Slide Number Placeholder 3"/>
          <p:cNvSpPr>
            <a:spLocks noGrp="1"/>
          </p:cNvSpPr>
          <p:nvPr>
            <p:ph type="sldNum" sz="quarter" idx="5"/>
          </p:nvPr>
        </p:nvSpPr>
        <p:spPr/>
        <p:txBody>
          <a:bodyPr/>
          <a:lstStyle/>
          <a:p>
            <a:fld id="{FA83A34D-7B12-4086-A92E-A5A052316B65}" type="slidenum">
              <a:rPr lang="en-GB" smtClean="0"/>
              <a:t>17</a:t>
            </a:fld>
            <a:endParaRPr lang="en-GB"/>
          </a:p>
        </p:txBody>
      </p:sp>
    </p:spTree>
    <p:extLst>
      <p:ext uri="{BB962C8B-B14F-4D97-AF65-F5344CB8AC3E}">
        <p14:creationId xmlns:p14="http://schemas.microsoft.com/office/powerpoint/2010/main" val="4146843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FC2071D8-29D1-4326-A169-98985BA02897}" type="slidenum">
              <a:rPr lang="en-GB" smtClean="0"/>
              <a:t>18</a:t>
            </a:fld>
            <a:endParaRPr lang="en-GB"/>
          </a:p>
        </p:txBody>
      </p:sp>
    </p:spTree>
    <p:extLst>
      <p:ext uri="{BB962C8B-B14F-4D97-AF65-F5344CB8AC3E}">
        <p14:creationId xmlns:p14="http://schemas.microsoft.com/office/powerpoint/2010/main" val="1346950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FA83A34D-7B12-4086-A92E-A5A052316B65}" type="slidenum">
              <a:rPr lang="en-GB" smtClean="0"/>
              <a:t>19</a:t>
            </a:fld>
            <a:endParaRPr lang="en-GB"/>
          </a:p>
        </p:txBody>
      </p:sp>
    </p:spTree>
    <p:extLst>
      <p:ext uri="{BB962C8B-B14F-4D97-AF65-F5344CB8AC3E}">
        <p14:creationId xmlns:p14="http://schemas.microsoft.com/office/powerpoint/2010/main" val="402085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2</a:t>
            </a:fld>
            <a:endParaRPr lang="en-GB"/>
          </a:p>
        </p:txBody>
      </p:sp>
    </p:spTree>
    <p:extLst>
      <p:ext uri="{BB962C8B-B14F-4D97-AF65-F5344CB8AC3E}">
        <p14:creationId xmlns:p14="http://schemas.microsoft.com/office/powerpoint/2010/main" val="38842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FA83A34D-7B12-4086-A92E-A5A052316B65}" type="slidenum">
              <a:rPr lang="en-GB" smtClean="0"/>
              <a:t>20</a:t>
            </a:fld>
            <a:endParaRPr lang="en-GB"/>
          </a:p>
        </p:txBody>
      </p:sp>
    </p:spTree>
    <p:extLst>
      <p:ext uri="{BB962C8B-B14F-4D97-AF65-F5344CB8AC3E}">
        <p14:creationId xmlns:p14="http://schemas.microsoft.com/office/powerpoint/2010/main" val="842083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A89F8CC-1FCA-48A6-A1C8-FB6CD8160FFC}"/>
              </a:ext>
            </a:extLst>
          </p:cNvPr>
          <p:cNvSpPr>
            <a:spLocks noGrp="1" noRot="1" noChangeAspect="1" noTextEdit="1"/>
          </p:cNvSpPr>
          <p:nvPr>
            <p:ph type="sldImg"/>
          </p:nvPr>
        </p:nvSpPr>
        <p:spPr>
          <a:xfrm>
            <a:off x="381000" y="685800"/>
            <a:ext cx="6096000" cy="3429000"/>
          </a:xfrm>
        </p:spPr>
      </p:sp>
      <p:sp>
        <p:nvSpPr>
          <p:cNvPr id="23555" name="Notes Placeholder 2">
            <a:extLst>
              <a:ext uri="{FF2B5EF4-FFF2-40B4-BE49-F238E27FC236}">
                <a16:creationId xmlns:a16="http://schemas.microsoft.com/office/drawing/2014/main" id="{AF27C90D-2C7B-493A-B547-A14996B966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22</a:t>
            </a:fld>
            <a:endParaRPr lang="en-GB"/>
          </a:p>
        </p:txBody>
      </p:sp>
    </p:spTree>
    <p:extLst>
      <p:ext uri="{BB962C8B-B14F-4D97-AF65-F5344CB8AC3E}">
        <p14:creationId xmlns:p14="http://schemas.microsoft.com/office/powerpoint/2010/main" val="292860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build confidence and relationships, be a good listener. </a:t>
            </a:r>
          </a:p>
          <a:p>
            <a:endParaRPr lang="en-GB" dirty="0"/>
          </a:p>
          <a:p>
            <a:r>
              <a:rPr lang="en-GB" dirty="0"/>
              <a:t>Use the levels of listening; Heather will talk about this more later on. </a:t>
            </a:r>
          </a:p>
          <a:p>
            <a:endParaRPr lang="en-GB" dirty="0"/>
          </a:p>
          <a:p>
            <a:r>
              <a:rPr lang="en-GB" dirty="0"/>
              <a:t>Safe and private environment</a:t>
            </a:r>
          </a:p>
          <a:p>
            <a:r>
              <a:rPr lang="en-GB" dirty="0"/>
              <a:t>Away from distractions ‘do not disturb’ sign, redirect phone calls – this shows you value what they have to say</a:t>
            </a:r>
          </a:p>
          <a:p>
            <a:r>
              <a:rPr lang="en-GB" dirty="0"/>
              <a:t>Confirm that you understand their views by summarising back to them what has been said</a:t>
            </a:r>
          </a:p>
          <a:p>
            <a:r>
              <a:rPr lang="en-GB" dirty="0"/>
              <a:t>Empathise  </a:t>
            </a:r>
          </a:p>
        </p:txBody>
      </p:sp>
      <p:sp>
        <p:nvSpPr>
          <p:cNvPr id="4" name="Slide Number Placeholder 3"/>
          <p:cNvSpPr>
            <a:spLocks noGrp="1"/>
          </p:cNvSpPr>
          <p:nvPr>
            <p:ph type="sldNum" sz="quarter" idx="5"/>
          </p:nvPr>
        </p:nvSpPr>
        <p:spPr/>
        <p:txBody>
          <a:bodyPr/>
          <a:lstStyle/>
          <a:p>
            <a:fld id="{FA83A34D-7B12-4086-A92E-A5A052316B65}" type="slidenum">
              <a:rPr lang="en-GB" smtClean="0"/>
              <a:t>23</a:t>
            </a:fld>
            <a:endParaRPr lang="en-GB"/>
          </a:p>
        </p:txBody>
      </p:sp>
    </p:spTree>
    <p:extLst>
      <p:ext uri="{BB962C8B-B14F-4D97-AF65-F5344CB8AC3E}">
        <p14:creationId xmlns:p14="http://schemas.microsoft.com/office/powerpoint/2010/main" val="753502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24</a:t>
            </a:fld>
            <a:endParaRPr lang="en-GB"/>
          </a:p>
        </p:txBody>
      </p:sp>
    </p:spTree>
    <p:extLst>
      <p:ext uri="{BB962C8B-B14F-4D97-AF65-F5344CB8AC3E}">
        <p14:creationId xmlns:p14="http://schemas.microsoft.com/office/powerpoint/2010/main" val="165210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E99017E-B461-4B8F-A723-FDB78B5A044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742950" indent="-285750" defTabSz="917575">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2pPr>
            <a:lvl3pPr marL="1143000" indent="-228600" defTabSz="917575">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3pPr>
            <a:lvl4pPr marL="1600200" indent="-228600" defTabSz="917575">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4pPr>
            <a:lvl5pPr marL="2057400" indent="-228600" defTabSz="917575">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5pPr>
            <a:lvl6pPr marL="2514600" indent="-228600" defTabSz="917575"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6pPr>
            <a:lvl7pPr marL="2971800" indent="-228600" defTabSz="917575"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7pPr>
            <a:lvl8pPr marL="3429000" indent="-228600" defTabSz="917575"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8pPr>
            <a:lvl9pPr marL="3886200" indent="-228600" defTabSz="917575"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9pPr>
          </a:lstStyle>
          <a:p>
            <a:pPr eaLnBrk="1" hangingPunct="1"/>
            <a:fld id="{B8BFAFB5-5FCE-4696-A9C6-FA85C4D6FFCF}" type="slidenum">
              <a:rPr lang="en-GB" altLang="en-US" sz="1200">
                <a:latin typeface="Times New Roman" panose="02020603050405020304" pitchFamily="18" charset="0"/>
                <a:cs typeface="Calibri" panose="020F0502020204030204" pitchFamily="34" charset="0"/>
              </a:rPr>
              <a:pPr eaLnBrk="1" hangingPunct="1"/>
              <a:t>3</a:t>
            </a:fld>
            <a:endParaRPr lang="en-GB" altLang="en-US" sz="1200">
              <a:latin typeface="Times New Roman" panose="02020603050405020304" pitchFamily="18" charset="0"/>
              <a:cs typeface="Calibri" panose="020F0502020204030204" pitchFamily="34" charset="0"/>
            </a:endParaRPr>
          </a:p>
        </p:txBody>
      </p:sp>
      <p:sp>
        <p:nvSpPr>
          <p:cNvPr id="13315" name="Rectangle 2">
            <a:extLst>
              <a:ext uri="{FF2B5EF4-FFF2-40B4-BE49-F238E27FC236}">
                <a16:creationId xmlns:a16="http://schemas.microsoft.com/office/drawing/2014/main" id="{224FC370-135F-4239-8BDA-2E68BE7F4321}"/>
              </a:ext>
            </a:extLst>
          </p:cNvPr>
          <p:cNvSpPr>
            <a:spLocks noGrp="1" noRot="1" noChangeAspect="1" noTextEdit="1"/>
          </p:cNvSpPr>
          <p:nvPr>
            <p:ph type="sldImg"/>
          </p:nvPr>
        </p:nvSpPr>
        <p:spPr>
          <a:xfrm>
            <a:off x="381000" y="685800"/>
            <a:ext cx="6096000" cy="3429000"/>
          </a:xfrm>
        </p:spPr>
      </p:sp>
      <p:sp>
        <p:nvSpPr>
          <p:cNvPr id="13316" name="Rectangle 3">
            <a:extLst>
              <a:ext uri="{FF2B5EF4-FFF2-40B4-BE49-F238E27FC236}">
                <a16:creationId xmlns:a16="http://schemas.microsoft.com/office/drawing/2014/main" id="{DE6A8A85-5070-4750-97E2-308FFB5729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lang="en-GB" altLang="en-US" b="1"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FA83A34D-7B12-4086-A92E-A5A052316B65}" type="slidenum">
              <a:rPr lang="en-GB" smtClean="0"/>
              <a:t>4</a:t>
            </a:fld>
            <a:endParaRPr lang="en-GB"/>
          </a:p>
        </p:txBody>
      </p:sp>
    </p:spTree>
    <p:extLst>
      <p:ext uri="{BB962C8B-B14F-4D97-AF65-F5344CB8AC3E}">
        <p14:creationId xmlns:p14="http://schemas.microsoft.com/office/powerpoint/2010/main" val="414132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IDENTITY and language choices</a:t>
            </a:r>
          </a:p>
          <a:p>
            <a:r>
              <a:rPr lang="en-GB" dirty="0"/>
              <a:t>Parents</a:t>
            </a:r>
          </a:p>
          <a:p>
            <a:r>
              <a:rPr lang="en-GB" dirty="0"/>
              <a:t>Carers</a:t>
            </a:r>
          </a:p>
          <a:p>
            <a:r>
              <a:rPr lang="en-GB" dirty="0"/>
              <a:t>Parent carers</a:t>
            </a:r>
          </a:p>
          <a:p>
            <a:r>
              <a:rPr lang="en-GB" dirty="0"/>
              <a:t>Guardians</a:t>
            </a:r>
          </a:p>
          <a:p>
            <a:endParaRPr lang="en-GB" dirty="0"/>
          </a:p>
          <a:p>
            <a:r>
              <a:rPr lang="en-GB" b="1" dirty="0"/>
              <a:t>IDENTITY of your child – preferred terminology</a:t>
            </a:r>
          </a:p>
          <a:p>
            <a:r>
              <a:rPr lang="en-GB" dirty="0"/>
              <a:t>Child with SEND / SEND child</a:t>
            </a:r>
          </a:p>
          <a:p>
            <a:r>
              <a:rPr lang="en-GB" dirty="0"/>
              <a:t>Autistic / ASD / ASC</a:t>
            </a:r>
          </a:p>
          <a:p>
            <a:r>
              <a:rPr lang="en-GB" dirty="0"/>
              <a:t>Neurodiverse</a:t>
            </a:r>
          </a:p>
          <a:p>
            <a:r>
              <a:rPr lang="en-GB" dirty="0"/>
              <a:t>Pupil / student / young person</a:t>
            </a:r>
          </a:p>
          <a:p>
            <a:r>
              <a:rPr lang="en-GB" dirty="0"/>
              <a:t>Special needs / additional needs</a:t>
            </a:r>
          </a:p>
          <a:p>
            <a:endParaRPr lang="en-GB" dirty="0"/>
          </a:p>
          <a:p>
            <a:r>
              <a:rPr lang="en-GB" b="1" dirty="0"/>
              <a:t>Views rather than voice preferred – as not all use their voices to participate</a:t>
            </a:r>
          </a:p>
          <a:p>
            <a:endParaRPr lang="en-GB" dirty="0"/>
          </a:p>
        </p:txBody>
      </p:sp>
      <p:sp>
        <p:nvSpPr>
          <p:cNvPr id="4" name="Slide Number Placeholder 3"/>
          <p:cNvSpPr>
            <a:spLocks noGrp="1"/>
          </p:cNvSpPr>
          <p:nvPr>
            <p:ph type="sldNum" sz="quarter" idx="5"/>
          </p:nvPr>
        </p:nvSpPr>
        <p:spPr/>
        <p:txBody>
          <a:bodyPr/>
          <a:lstStyle/>
          <a:p>
            <a:fld id="{07EB9D48-8D2C-4A4D-B33D-2D6795D0DB60}" type="slidenum">
              <a:rPr lang="en-US" smtClean="0"/>
              <a:t>5</a:t>
            </a:fld>
            <a:endParaRPr lang="en-US"/>
          </a:p>
        </p:txBody>
      </p:sp>
    </p:spTree>
    <p:extLst>
      <p:ext uri="{BB962C8B-B14F-4D97-AF65-F5344CB8AC3E}">
        <p14:creationId xmlns:p14="http://schemas.microsoft.com/office/powerpoint/2010/main" val="2213620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7EB9D48-8D2C-4A4D-B33D-2D6795D0DB60}" type="slidenum">
              <a:rPr lang="en-US" smtClean="0"/>
              <a:t>6</a:t>
            </a:fld>
            <a:endParaRPr lang="en-US"/>
          </a:p>
        </p:txBody>
      </p:sp>
    </p:spTree>
    <p:extLst>
      <p:ext uri="{BB962C8B-B14F-4D97-AF65-F5344CB8AC3E}">
        <p14:creationId xmlns:p14="http://schemas.microsoft.com/office/powerpoint/2010/main" val="54426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Parent/carer view – terminology preferred as not all use their ‘voice’ to participate</a:t>
            </a:r>
          </a:p>
        </p:txBody>
      </p:sp>
      <p:sp>
        <p:nvSpPr>
          <p:cNvPr id="4" name="Slide Number Placeholder 3"/>
          <p:cNvSpPr>
            <a:spLocks noGrp="1"/>
          </p:cNvSpPr>
          <p:nvPr>
            <p:ph type="sldNum" sz="quarter" idx="5"/>
          </p:nvPr>
        </p:nvSpPr>
        <p:spPr/>
        <p:txBody>
          <a:bodyPr/>
          <a:lstStyle/>
          <a:p>
            <a:fld id="{07EB9D48-8D2C-4A4D-B33D-2D6795D0DB60}" type="slidenum">
              <a:rPr lang="en-US" smtClean="0"/>
              <a:t>7</a:t>
            </a:fld>
            <a:endParaRPr lang="en-US"/>
          </a:p>
        </p:txBody>
      </p:sp>
    </p:spTree>
    <p:extLst>
      <p:ext uri="{BB962C8B-B14F-4D97-AF65-F5344CB8AC3E}">
        <p14:creationId xmlns:p14="http://schemas.microsoft.com/office/powerpoint/2010/main" val="2000169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Don’t forget ISP too! </a:t>
            </a:r>
          </a:p>
        </p:txBody>
      </p:sp>
      <p:sp>
        <p:nvSpPr>
          <p:cNvPr id="4" name="Slide Number Placeholder 3"/>
          <p:cNvSpPr>
            <a:spLocks noGrp="1"/>
          </p:cNvSpPr>
          <p:nvPr>
            <p:ph type="sldNum" sz="quarter" idx="5"/>
          </p:nvPr>
        </p:nvSpPr>
        <p:spPr/>
        <p:txBody>
          <a:bodyPr/>
          <a:lstStyle/>
          <a:p>
            <a:fld id="{FA83A34D-7B12-4086-A92E-A5A052316B65}" type="slidenum">
              <a:rPr lang="en-GB" smtClean="0"/>
              <a:t>8</a:t>
            </a:fld>
            <a:endParaRPr lang="en-GB"/>
          </a:p>
        </p:txBody>
      </p:sp>
    </p:spTree>
    <p:extLst>
      <p:ext uri="{BB962C8B-B14F-4D97-AF65-F5344CB8AC3E}">
        <p14:creationId xmlns:p14="http://schemas.microsoft.com/office/powerpoint/2010/main" val="1560149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mins in groups and 5 mins feedback </a:t>
            </a:r>
            <a:endParaRPr lang="en-GB" b="1" dirty="0"/>
          </a:p>
          <a:p>
            <a:endParaRPr lang="en-GB" b="1" dirty="0"/>
          </a:p>
          <a:p>
            <a:r>
              <a:rPr lang="en-GB" b="1" dirty="0"/>
              <a:t>Participants write key words and choose spokesperson to briefly feedback </a:t>
            </a:r>
          </a:p>
          <a:p>
            <a:endParaRPr lang="en-GB" dirty="0"/>
          </a:p>
          <a:p>
            <a:r>
              <a:rPr lang="en-GB" b="1" dirty="0"/>
              <a:t>Hannah: Use a scenario of conflict and engagement. </a:t>
            </a:r>
          </a:p>
          <a:p>
            <a:endParaRPr lang="en-GB" dirty="0"/>
          </a:p>
          <a:p>
            <a:r>
              <a:rPr lang="en-GB" dirty="0"/>
              <a:t>Bring own experiences, reflect and share</a:t>
            </a:r>
          </a:p>
          <a:p>
            <a:endParaRPr lang="en-GB" dirty="0"/>
          </a:p>
          <a:p>
            <a:r>
              <a:rPr lang="en-GB" dirty="0"/>
              <a:t>How did you feel? </a:t>
            </a:r>
          </a:p>
        </p:txBody>
      </p:sp>
      <p:sp>
        <p:nvSpPr>
          <p:cNvPr id="4" name="Slide Number Placeholder 3"/>
          <p:cNvSpPr>
            <a:spLocks noGrp="1"/>
          </p:cNvSpPr>
          <p:nvPr>
            <p:ph type="sldNum" sz="quarter" idx="5"/>
          </p:nvPr>
        </p:nvSpPr>
        <p:spPr/>
        <p:txBody>
          <a:bodyPr/>
          <a:lstStyle/>
          <a:p>
            <a:fld id="{FA83A34D-7B12-4086-A92E-A5A052316B65}" type="slidenum">
              <a:rPr lang="en-GB" smtClean="0"/>
              <a:t>9</a:t>
            </a:fld>
            <a:endParaRPr lang="en-GB"/>
          </a:p>
        </p:txBody>
      </p:sp>
    </p:spTree>
    <p:extLst>
      <p:ext uri="{BB962C8B-B14F-4D97-AF65-F5344CB8AC3E}">
        <p14:creationId xmlns:p14="http://schemas.microsoft.com/office/powerpoint/2010/main" val="94991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A3E6C3-7079-462C-B031-CA5DF444D9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Title 1">
            <a:extLst>
              <a:ext uri="{FF2B5EF4-FFF2-40B4-BE49-F238E27FC236}">
                <a16:creationId xmlns:a16="http://schemas.microsoft.com/office/drawing/2014/main" id="{A20556A1-9BF2-4F17-8F8B-D0746D350159}"/>
              </a:ext>
            </a:extLst>
          </p:cNvPr>
          <p:cNvSpPr>
            <a:spLocks noGrp="1"/>
          </p:cNvSpPr>
          <p:nvPr>
            <p:ph type="ctrTitle"/>
          </p:nvPr>
        </p:nvSpPr>
        <p:spPr>
          <a:xfrm>
            <a:off x="1097280" y="1402080"/>
            <a:ext cx="10058400" cy="2498248"/>
          </a:xfrm>
          <a:effectLst>
            <a:outerShdw blurRad="50800" dist="38100" dir="2700000" algn="tl" rotWithShape="0">
              <a:prstClr val="black">
                <a:alpha val="40000"/>
              </a:prstClr>
            </a:outerShdw>
          </a:effectLst>
        </p:spPr>
        <p:txBody>
          <a:bodyPr>
            <a:normAutofit/>
          </a:bodyPr>
          <a:lstStyle>
            <a:lvl1pPr algn="ctr">
              <a:defRPr sz="4800">
                <a:solidFill>
                  <a:schemeClr val="bg1"/>
                </a:solidFill>
              </a:defRPr>
            </a:lvl1pPr>
          </a:lstStyle>
          <a:p>
            <a:endParaRPr lang="en-GB" sz="5200" dirty="0">
              <a:solidFill>
                <a:srgbClr val="FFFFFF"/>
              </a:solidFill>
            </a:endParaRPr>
          </a:p>
        </p:txBody>
      </p:sp>
      <p:sp>
        <p:nvSpPr>
          <p:cNvPr id="8" name="Subtitle 2">
            <a:extLst>
              <a:ext uri="{FF2B5EF4-FFF2-40B4-BE49-F238E27FC236}">
                <a16:creationId xmlns:a16="http://schemas.microsoft.com/office/drawing/2014/main" id="{19CCEBD4-516B-48A6-82D4-F6086E82D5C3}"/>
              </a:ext>
            </a:extLst>
          </p:cNvPr>
          <p:cNvSpPr>
            <a:spLocks noGrp="1"/>
          </p:cNvSpPr>
          <p:nvPr>
            <p:ph type="subTitle" idx="1"/>
          </p:nvPr>
        </p:nvSpPr>
        <p:spPr>
          <a:xfrm>
            <a:off x="1100051" y="4072043"/>
            <a:ext cx="10058400" cy="875877"/>
          </a:xfrm>
          <a:effectLst>
            <a:outerShdw blurRad="50800" dist="38100" dir="2700000" algn="tl" rotWithShape="0">
              <a:prstClr val="black">
                <a:alpha val="40000"/>
              </a:prstClr>
            </a:outerShdw>
          </a:effectLst>
        </p:spPr>
        <p:txBody>
          <a:bodyPr>
            <a:normAutofit/>
          </a:bodyPr>
          <a:lstStyle>
            <a:lvl1pPr marL="0" indent="0" algn="ctr">
              <a:buNone/>
              <a:defRPr>
                <a:solidFill>
                  <a:schemeClr val="bg1"/>
                </a:solidFill>
              </a:defRPr>
            </a:lvl1pPr>
          </a:lstStyle>
          <a:p>
            <a:endParaRPr lang="en-GB" dirty="0">
              <a:solidFill>
                <a:srgbClr val="FFFFFF"/>
              </a:solidFill>
            </a:endParaRPr>
          </a:p>
        </p:txBody>
      </p:sp>
    </p:spTree>
    <p:extLst>
      <p:ext uri="{BB962C8B-B14F-4D97-AF65-F5344CB8AC3E}">
        <p14:creationId xmlns:p14="http://schemas.microsoft.com/office/powerpoint/2010/main" val="3907122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8C867-D546-4C93-98ED-90981ED18151}"/>
              </a:ext>
            </a:extLst>
          </p:cNvPr>
          <p:cNvPicPr>
            <a:picLocks noChangeAspect="1"/>
          </p:cNvPicPr>
          <p:nvPr userDrawn="1"/>
        </p:nvPicPr>
        <p:blipFill>
          <a:blip r:embed="rId2"/>
          <a:stretch>
            <a:fillRect/>
          </a:stretch>
        </p:blipFill>
        <p:spPr>
          <a:xfrm>
            <a:off x="1523613" y="144523"/>
            <a:ext cx="8916173" cy="5921253"/>
          </a:xfrm>
          <a:prstGeom prst="rect">
            <a:avLst/>
          </a:prstGeom>
        </p:spPr>
      </p:pic>
    </p:spTree>
    <p:extLst>
      <p:ext uri="{BB962C8B-B14F-4D97-AF65-F5344CB8AC3E}">
        <p14:creationId xmlns:p14="http://schemas.microsoft.com/office/powerpoint/2010/main" val="141968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070D6E-94C4-47F6-8820-60E3073DA1AE}"/>
              </a:ext>
            </a:extLst>
          </p:cNvPr>
          <p:cNvSpPr txBox="1">
            <a:spLocks noChangeArrowheads="1"/>
          </p:cNvSpPr>
          <p:nvPr userDrawn="1"/>
        </p:nvSpPr>
        <p:spPr bwMode="auto">
          <a:xfrm>
            <a:off x="550863" y="269875"/>
            <a:ext cx="3600450" cy="1200150"/>
          </a:xfrm>
          <a:prstGeom prst="rect">
            <a:avLst/>
          </a:prstGeom>
          <a:noFill/>
          <a:ln>
            <a:noFill/>
          </a:ln>
        </p:spPr>
        <p:txBody>
          <a:bodyPr>
            <a:spAutoFit/>
          </a:bodyPr>
          <a:lstStyle>
            <a:lvl1pPr>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742950" indent="-28575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2pPr>
            <a:lvl3pPr marL="11430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3pPr>
            <a:lvl4pPr marL="16002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4pPr>
            <a:lvl5pPr marL="20574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5pPr>
            <a:lvl6pPr marL="25146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6pPr>
            <a:lvl7pPr marL="29718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7pPr>
            <a:lvl8pPr marL="34290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8pPr>
            <a:lvl9pPr marL="38862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9pPr>
          </a:lstStyle>
          <a:p>
            <a:pPr eaLnBrk="1">
              <a:defRPr/>
            </a:pPr>
            <a:r>
              <a:rPr lang="en-GB" altLang="en-US" dirty="0"/>
              <a:t>To insert ICONS:</a:t>
            </a:r>
          </a:p>
          <a:p>
            <a:pPr eaLnBrk="1">
              <a:defRPr/>
            </a:pPr>
            <a:endParaRPr lang="en-GB" altLang="en-US" dirty="0"/>
          </a:p>
          <a:p>
            <a:pPr eaLnBrk="1">
              <a:defRPr/>
            </a:pPr>
            <a:r>
              <a:rPr lang="en-GB" altLang="en-US" dirty="0"/>
              <a:t>Right click INSERT</a:t>
            </a:r>
          </a:p>
          <a:p>
            <a:pPr eaLnBrk="1">
              <a:defRPr/>
            </a:pPr>
            <a:r>
              <a:rPr lang="en-GB" altLang="en-US" dirty="0"/>
              <a:t>Select ICONS </a:t>
            </a:r>
          </a:p>
        </p:txBody>
      </p:sp>
      <p:pic>
        <p:nvPicPr>
          <p:cNvPr id="3" name="Picture 10">
            <a:extLst>
              <a:ext uri="{FF2B5EF4-FFF2-40B4-BE49-F238E27FC236}">
                <a16:creationId xmlns:a16="http://schemas.microsoft.com/office/drawing/2014/main" id="{013BED9F-D3D6-429D-AD6D-C437C84FFB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0213" y="933450"/>
            <a:ext cx="23622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5E737CEE-EC15-4447-98B6-0F25933EB46E}"/>
              </a:ext>
            </a:extLst>
          </p:cNvPr>
          <p:cNvCxnSpPr/>
          <p:nvPr userDrawn="1"/>
        </p:nvCxnSpPr>
        <p:spPr bwMode="auto">
          <a:xfrm>
            <a:off x="2424113" y="1052513"/>
            <a:ext cx="546100" cy="0"/>
          </a:xfrm>
          <a:prstGeom prst="straightConnector1">
            <a:avLst/>
          </a:prstGeom>
          <a:solidFill>
            <a:srgbClr val="FFFFFF"/>
          </a:solidFill>
          <a:ln w="25400" cap="flat" cmpd="sng" algn="ctr">
            <a:solidFill>
              <a:schemeClr val="accent1"/>
            </a:solidFill>
            <a:prstDash val="solid"/>
            <a:round/>
            <a:headEnd type="none" w="med" len="med"/>
            <a:tailEnd type="triangle"/>
          </a:ln>
          <a:effectLst>
            <a:outerShdw blurRad="38100" dist="23000" dir="5400000" algn="ctr" rotWithShape="0">
              <a:srgbClr val="000000">
                <a:alpha val="34999"/>
              </a:srgbClr>
            </a:outerShdw>
          </a:effectLst>
        </p:spPr>
      </p:cxnSp>
      <p:cxnSp>
        <p:nvCxnSpPr>
          <p:cNvPr id="5" name="Straight Arrow Connector 4">
            <a:extLst>
              <a:ext uri="{FF2B5EF4-FFF2-40B4-BE49-F238E27FC236}">
                <a16:creationId xmlns:a16="http://schemas.microsoft.com/office/drawing/2014/main" id="{7F7A759F-0DB1-4A92-9F47-F7C6D1E210D3}"/>
              </a:ext>
            </a:extLst>
          </p:cNvPr>
          <p:cNvCxnSpPr>
            <a:cxnSpLocks/>
          </p:cNvCxnSpPr>
          <p:nvPr userDrawn="1"/>
        </p:nvCxnSpPr>
        <p:spPr bwMode="auto">
          <a:xfrm>
            <a:off x="1992313" y="1341438"/>
            <a:ext cx="2879725" cy="0"/>
          </a:xfrm>
          <a:prstGeom prst="straightConnector1">
            <a:avLst/>
          </a:prstGeom>
          <a:solidFill>
            <a:srgbClr val="FFFFFF"/>
          </a:solidFill>
          <a:ln w="25400" cap="flat" cmpd="sng" algn="ctr">
            <a:solidFill>
              <a:schemeClr val="accent1"/>
            </a:solidFill>
            <a:prstDash val="solid"/>
            <a:round/>
            <a:headEnd type="none" w="med" len="med"/>
            <a:tailEnd type="triangle"/>
          </a:ln>
          <a:effectLst>
            <a:outerShdw blurRad="38100" dist="23000" dir="5400000" algn="ctr" rotWithShape="0">
              <a:srgbClr val="000000">
                <a:alpha val="34999"/>
              </a:srgbClr>
            </a:outerShdw>
          </a:effectLst>
        </p:spPr>
      </p:cxnSp>
      <p:sp>
        <p:nvSpPr>
          <p:cNvPr id="6" name="TextBox 5">
            <a:extLst>
              <a:ext uri="{FF2B5EF4-FFF2-40B4-BE49-F238E27FC236}">
                <a16:creationId xmlns:a16="http://schemas.microsoft.com/office/drawing/2014/main" id="{7FAE0545-026A-4260-9BE3-4EAE6D549C75}"/>
              </a:ext>
            </a:extLst>
          </p:cNvPr>
          <p:cNvSpPr txBox="1">
            <a:spLocks noChangeArrowheads="1"/>
          </p:cNvSpPr>
          <p:nvPr userDrawn="1"/>
        </p:nvSpPr>
        <p:spPr bwMode="auto">
          <a:xfrm>
            <a:off x="550863" y="2414588"/>
            <a:ext cx="3600450" cy="2862262"/>
          </a:xfrm>
          <a:prstGeom prst="rect">
            <a:avLst/>
          </a:prstGeom>
          <a:noFill/>
          <a:ln>
            <a:noFill/>
          </a:ln>
        </p:spPr>
        <p:txBody>
          <a:bodyPr>
            <a:spAutoFit/>
          </a:bodyPr>
          <a:lstStyle>
            <a:lvl1pPr>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742950" indent="-28575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2pPr>
            <a:lvl3pPr marL="11430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3pPr>
            <a:lvl4pPr marL="16002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4pPr>
            <a:lvl5pPr marL="20574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5pPr>
            <a:lvl6pPr marL="25146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6pPr>
            <a:lvl7pPr marL="29718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7pPr>
            <a:lvl8pPr marL="34290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8pPr>
            <a:lvl9pPr marL="38862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9pPr>
          </a:lstStyle>
          <a:p>
            <a:pPr eaLnBrk="1">
              <a:defRPr/>
            </a:pPr>
            <a:r>
              <a:rPr lang="en-GB" altLang="en-US" dirty="0"/>
              <a:t>To change the colours of ICONS:</a:t>
            </a:r>
          </a:p>
          <a:p>
            <a:pPr eaLnBrk="1">
              <a:defRPr/>
            </a:pPr>
            <a:endParaRPr lang="en-GB" altLang="en-US" dirty="0"/>
          </a:p>
          <a:p>
            <a:pPr eaLnBrk="1">
              <a:defRPr/>
            </a:pPr>
            <a:r>
              <a:rPr lang="en-GB" altLang="en-US" dirty="0"/>
              <a:t>Select FORMAT</a:t>
            </a:r>
          </a:p>
          <a:p>
            <a:pPr eaLnBrk="1">
              <a:defRPr/>
            </a:pPr>
            <a:r>
              <a:rPr lang="en-GB" altLang="en-US" dirty="0"/>
              <a:t>Select SHAPE FILL</a:t>
            </a:r>
          </a:p>
          <a:p>
            <a:pPr eaLnBrk="1">
              <a:defRPr/>
            </a:pPr>
            <a:r>
              <a:rPr lang="en-GB" altLang="en-US" dirty="0"/>
              <a:t>Select colour from the RGB bank</a:t>
            </a:r>
          </a:p>
          <a:p>
            <a:pPr eaLnBrk="1">
              <a:defRPr/>
            </a:pPr>
            <a:endParaRPr lang="en-GB" altLang="en-US" dirty="0"/>
          </a:p>
          <a:p>
            <a:pPr eaLnBrk="1">
              <a:defRPr/>
            </a:pPr>
            <a:r>
              <a:rPr lang="en-GB" altLang="en-US" dirty="0"/>
              <a:t>To check the RGB:</a:t>
            </a:r>
          </a:p>
          <a:p>
            <a:pPr eaLnBrk="1">
              <a:defRPr/>
            </a:pPr>
            <a:r>
              <a:rPr lang="en-GB" altLang="en-US" dirty="0"/>
              <a:t>Click on Font Colour, More Colours, Custom</a:t>
            </a:r>
          </a:p>
          <a:p>
            <a:pPr eaLnBrk="1">
              <a:defRPr/>
            </a:pPr>
            <a:endParaRPr lang="en-GB" altLang="en-US" dirty="0"/>
          </a:p>
        </p:txBody>
      </p:sp>
      <p:pic>
        <p:nvPicPr>
          <p:cNvPr id="9" name="Picture 16">
            <a:extLst>
              <a:ext uri="{FF2B5EF4-FFF2-40B4-BE49-F238E27FC236}">
                <a16:creationId xmlns:a16="http://schemas.microsoft.com/office/drawing/2014/main" id="{9FB27195-05A8-48B9-827F-224EF2B30D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98925" y="3429000"/>
            <a:ext cx="177323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17" descr="Palette">
            <a:extLst>
              <a:ext uri="{FF2B5EF4-FFF2-40B4-BE49-F238E27FC236}">
                <a16:creationId xmlns:a16="http://schemas.microsoft.com/office/drawing/2014/main" id="{39231F46-4C0F-4EC2-A815-C64607A9B8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71938" y="24114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2">
            <a:extLst>
              <a:ext uri="{FF2B5EF4-FFF2-40B4-BE49-F238E27FC236}">
                <a16:creationId xmlns:a16="http://schemas.microsoft.com/office/drawing/2014/main" id="{0AC50161-83BE-4FC9-AE6B-7542077D3CF3}"/>
              </a:ext>
            </a:extLst>
          </p:cNvPr>
          <p:cNvSpPr>
            <a:spLocks noGrp="1"/>
          </p:cNvSpPr>
          <p:nvPr>
            <p:ph type="sldNum" sz="quarter" idx="10"/>
          </p:nvPr>
        </p:nvSpPr>
        <p:spPr bwMode="auto">
          <a:xfrm>
            <a:off x="11780838" y="5680075"/>
            <a:ext cx="257175" cy="269875"/>
          </a:xfrm>
          <a:prstGeom prst="rect">
            <a:avLst/>
          </a:prstGeom>
          <a:noFill/>
          <a:ln>
            <a:noFill/>
          </a:ln>
          <a:effectLst/>
        </p:spPr>
        <p:txBody>
          <a:bodyPr vert="horz" wrap="none" lIns="45720" tIns="45720" rIns="45720" bIns="45720" numCol="1" anchor="ctr" anchorCtr="0" compatLnSpc="1">
            <a:prstTxWarp prst="textNoShape">
              <a:avLst/>
            </a:prstTxWarp>
          </a:bodyPr>
          <a:lstStyle>
            <a:defPPr>
              <a:defRPr lang="en-US"/>
            </a:defPPr>
            <a:lvl1pPr algn="r" defTabSz="457200" rtl="0" eaLnBrk="1" fontAlgn="base" hangingPunct="0">
              <a:spcBef>
                <a:spcPct val="0"/>
              </a:spcBef>
              <a:spcAft>
                <a:spcPct val="0"/>
              </a:spcAft>
              <a:defRPr sz="1200" kern="1200" smtClean="0">
                <a:solidFill>
                  <a:srgbClr val="888888"/>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4572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2pPr>
            <a:lvl3pPr marL="9144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3pPr>
            <a:lvl4pPr marL="13716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4pPr>
            <a:lvl5pPr marL="18288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5pPr>
            <a:lvl6pPr marL="22860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6pPr>
            <a:lvl7pPr marL="27432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7pPr>
            <a:lvl8pPr marL="32004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8pPr>
            <a:lvl9pPr marL="36576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9pPr>
          </a:lstStyle>
          <a:p>
            <a:pPr>
              <a:defRPr/>
            </a:pPr>
            <a:fld id="{D5A345D0-6D84-45C1-98D5-EAB80790F6E9}" type="slidenum">
              <a:rPr lang="en-US" altLang="en-US" smtClean="0"/>
              <a:pPr>
                <a:defRPr/>
              </a:pPr>
              <a:t>‹#›</a:t>
            </a:fld>
            <a:endParaRPr lang="en-US" altLang="en-US"/>
          </a:p>
        </p:txBody>
      </p:sp>
    </p:spTree>
    <p:extLst>
      <p:ext uri="{BB962C8B-B14F-4D97-AF65-F5344CB8AC3E}">
        <p14:creationId xmlns:p14="http://schemas.microsoft.com/office/powerpoint/2010/main" val="166135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EB13-9957-456D-A472-113A5E1957F8}"/>
              </a:ext>
            </a:extLst>
          </p:cNvPr>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AD9B78D-A762-48F2-84A5-22635242B8BC}"/>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25530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81A6-2C73-4C04-A49B-A11CBC7052E0}"/>
              </a:ext>
            </a:extLst>
          </p:cNvPr>
          <p:cNvSpPr>
            <a:spLocks noGrp="1"/>
          </p:cNvSpPr>
          <p:nvPr>
            <p:ph type="title"/>
          </p:nvPr>
        </p:nvSpPr>
        <p:spPr>
          <a:xfrm>
            <a:off x="831850" y="1709738"/>
            <a:ext cx="10515600" cy="2852737"/>
          </a:xfrm>
        </p:spPr>
        <p:txBody>
          <a:bodyPr anchor="b">
            <a:normAutofit/>
          </a:bodyPr>
          <a:lstStyle>
            <a:lvl1pPr>
              <a:defRPr sz="4400">
                <a:solidFill>
                  <a:schemeClr val="tx2"/>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D6563AA-05BD-4C54-A592-2B916C5A616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6722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0872-1E65-42BD-8D08-7F0A1BB65B9B}"/>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D04D1B-A159-4A5A-BF09-09291E9B112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2669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63CD-FB74-42C2-895B-E251A8E984E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93869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22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3B59-1E09-47D5-976F-A41A12AC9944}"/>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C4BAF41-C203-46A6-B6C7-A0E1CC95C7D7}"/>
              </a:ext>
            </a:extLst>
          </p:cNvPr>
          <p:cNvSpPr>
            <a:spLocks noGrp="1"/>
          </p:cNvSpPr>
          <p:nvPr>
            <p:ph sz="half" idx="1"/>
          </p:nvPr>
        </p:nvSpPr>
        <p:spPr>
          <a:xfrm>
            <a:off x="470517" y="1825625"/>
            <a:ext cx="5549283"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69D78F29-49D7-4114-87FF-E2624B6942B1}"/>
              </a:ext>
            </a:extLst>
          </p:cNvPr>
          <p:cNvSpPr>
            <a:spLocks noGrp="1"/>
          </p:cNvSpPr>
          <p:nvPr>
            <p:ph sz="half" idx="2"/>
          </p:nvPr>
        </p:nvSpPr>
        <p:spPr>
          <a:xfrm>
            <a:off x="6172200" y="1825625"/>
            <a:ext cx="5493058" cy="4351338"/>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7112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39A3-933B-4B1C-8581-A53FA478D0C2}"/>
              </a:ext>
            </a:extLst>
          </p:cNvPr>
          <p:cNvSpPr>
            <a:spLocks noGrp="1"/>
          </p:cNvSpPr>
          <p:nvPr>
            <p:ph type="title"/>
          </p:nvPr>
        </p:nvSpPr>
        <p:spPr>
          <a:xfrm>
            <a:off x="520192" y="460700"/>
            <a:ext cx="4415792"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ABE0DE-18CC-4D31-B023-CB91CB60BD2C}"/>
              </a:ext>
            </a:extLst>
          </p:cNvPr>
          <p:cNvSpPr>
            <a:spLocks noGrp="1"/>
          </p:cNvSpPr>
          <p:nvPr>
            <p:ph idx="1"/>
          </p:nvPr>
        </p:nvSpPr>
        <p:spPr>
          <a:xfrm>
            <a:off x="5149049" y="457201"/>
            <a:ext cx="6206339" cy="5403850"/>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EEA7736D-7F76-49AB-82B2-A8716027C501}"/>
              </a:ext>
            </a:extLst>
          </p:cNvPr>
          <p:cNvSpPr>
            <a:spLocks noGrp="1"/>
          </p:cNvSpPr>
          <p:nvPr>
            <p:ph type="body" sz="half" idx="2"/>
          </p:nvPr>
        </p:nvSpPr>
        <p:spPr>
          <a:xfrm>
            <a:off x="520192" y="2060900"/>
            <a:ext cx="44157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8206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C8A3-2A31-4360-8BF5-D719BA2AF258}"/>
              </a:ext>
            </a:extLst>
          </p:cNvPr>
          <p:cNvSpPr>
            <a:spLocks noGrp="1"/>
          </p:cNvSpPr>
          <p:nvPr>
            <p:ph type="title"/>
          </p:nvPr>
        </p:nvSpPr>
        <p:spPr>
          <a:xfrm>
            <a:off x="493559" y="457201"/>
            <a:ext cx="4522324"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6B61EB-2330-4D85-A015-4762C5DD24F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F400AA-AEDB-4494-BDB9-4F7E3EFD6097}"/>
              </a:ext>
            </a:extLst>
          </p:cNvPr>
          <p:cNvSpPr>
            <a:spLocks noGrp="1"/>
          </p:cNvSpPr>
          <p:nvPr>
            <p:ph type="body" sz="half" idx="2"/>
          </p:nvPr>
        </p:nvSpPr>
        <p:spPr>
          <a:xfrm>
            <a:off x="493559" y="2057401"/>
            <a:ext cx="452232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949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D0607-9F02-4DC7-9FA1-318E197D59A6}"/>
              </a:ext>
            </a:extLst>
          </p:cNvPr>
          <p:cNvSpPr>
            <a:spLocks noGrp="1"/>
          </p:cNvSpPr>
          <p:nvPr>
            <p:ph type="title"/>
          </p:nvPr>
        </p:nvSpPr>
        <p:spPr>
          <a:xfrm>
            <a:off x="470517" y="365125"/>
            <a:ext cx="11194741"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C80DCF2-58A6-4667-8544-27027C793088}"/>
              </a:ext>
            </a:extLst>
          </p:cNvPr>
          <p:cNvSpPr>
            <a:spLocks noGrp="1"/>
          </p:cNvSpPr>
          <p:nvPr>
            <p:ph type="body" idx="1"/>
          </p:nvPr>
        </p:nvSpPr>
        <p:spPr>
          <a:xfrm>
            <a:off x="470517" y="1825625"/>
            <a:ext cx="1119474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95F3DA15-4EBC-4CED-84A8-0AAF0E2B0AD8}"/>
              </a:ext>
            </a:extLst>
          </p:cNvPr>
          <p:cNvPicPr>
            <a:picLocks noChangeAspect="1"/>
          </p:cNvPicPr>
          <p:nvPr userDrawn="1"/>
        </p:nvPicPr>
        <p:blipFill>
          <a:blip r:embed="rId13"/>
          <a:stretch>
            <a:fillRect/>
          </a:stretch>
        </p:blipFill>
        <p:spPr>
          <a:xfrm>
            <a:off x="0" y="6215483"/>
            <a:ext cx="12058933" cy="554784"/>
          </a:xfrm>
          <a:prstGeom prst="rect">
            <a:avLst/>
          </a:prstGeom>
        </p:spPr>
      </p:pic>
    </p:spTree>
    <p:extLst>
      <p:ext uri="{BB962C8B-B14F-4D97-AF65-F5344CB8AC3E}">
        <p14:creationId xmlns:p14="http://schemas.microsoft.com/office/powerpoint/2010/main" val="2381047205"/>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51" r:id="rId3"/>
    <p:sldLayoutId id="2147483650" r:id="rId4"/>
    <p:sldLayoutId id="2147483654" r:id="rId5"/>
    <p:sldLayoutId id="2147483655" r:id="rId6"/>
    <p:sldLayoutId id="2147483652" r:id="rId7"/>
    <p:sldLayoutId id="2147483656" r:id="rId8"/>
    <p:sldLayoutId id="2147483657" r:id="rId9"/>
    <p:sldLayoutId id="2147483675" r:id="rId10"/>
    <p:sldLayoutId id="2147483674" r:id="rId11"/>
  </p:sldLayoutIdLst>
  <p:txStyles>
    <p:titleStyle>
      <a:lvl1pPr algn="ctr"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kern="1200">
          <a:solidFill>
            <a:schemeClr val="accent1">
              <a:lumMod val="50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kern="1200">
          <a:solidFill>
            <a:schemeClr val="accent1">
              <a:lumMod val="50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hyperlink" Target="http://www.nasen.org.uk/"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98815/SEND_Code_of_Practice_January_2015.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06F9-B6F0-46C3-B7B0-E5CE14C36B24}"/>
              </a:ext>
            </a:extLst>
          </p:cNvPr>
          <p:cNvSpPr>
            <a:spLocks noGrp="1"/>
          </p:cNvSpPr>
          <p:nvPr>
            <p:ph type="ctrTitle"/>
          </p:nvPr>
        </p:nvSpPr>
        <p:spPr>
          <a:xfrm>
            <a:off x="1066800" y="1518418"/>
            <a:ext cx="10058400" cy="3320281"/>
          </a:xfrm>
        </p:spPr>
        <p:txBody>
          <a:bodyPr>
            <a:normAutofit/>
          </a:bodyPr>
          <a:lstStyle/>
          <a:p>
            <a:r>
              <a:rPr lang="en-GB" dirty="0"/>
              <a:t>‘Are We Listening?’</a:t>
            </a:r>
            <a:br>
              <a:rPr lang="en-GB" dirty="0"/>
            </a:br>
            <a:r>
              <a:rPr lang="en-GB" dirty="0"/>
              <a:t>Co-production with Parent Carers</a:t>
            </a:r>
          </a:p>
        </p:txBody>
      </p:sp>
    </p:spTree>
    <p:extLst>
      <p:ext uri="{BB962C8B-B14F-4D97-AF65-F5344CB8AC3E}">
        <p14:creationId xmlns:p14="http://schemas.microsoft.com/office/powerpoint/2010/main" val="2455895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64C0566-F81B-4440-9AEA-F204C03144F4}"/>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l"/>
            <a:r>
              <a:rPr lang="en-US" sz="4000" kern="1200" dirty="0">
                <a:solidFill>
                  <a:srgbClr val="FFFFFF"/>
                </a:solidFill>
                <a:latin typeface="+mj-lt"/>
                <a:ea typeface="+mj-ea"/>
                <a:cs typeface="+mj-cs"/>
              </a:rPr>
              <a:t>Roger Hart’s Ladder of Participation </a:t>
            </a:r>
          </a:p>
        </p:txBody>
      </p:sp>
      <p:pic>
        <p:nvPicPr>
          <p:cNvPr id="5" name="Content Placeholder 4">
            <a:extLst>
              <a:ext uri="{FF2B5EF4-FFF2-40B4-BE49-F238E27FC236}">
                <a16:creationId xmlns:a16="http://schemas.microsoft.com/office/drawing/2014/main" id="{AC728192-B022-4C67-8CCD-EB65CAE33722}"/>
              </a:ext>
            </a:extLst>
          </p:cNvPr>
          <p:cNvPicPr>
            <a:picLocks noGrp="1" noChangeAspect="1"/>
          </p:cNvPicPr>
          <p:nvPr>
            <p:ph idx="1"/>
          </p:nvPr>
        </p:nvPicPr>
        <p:blipFill rotWithShape="1">
          <a:blip r:embed="rId3"/>
          <a:srcRect t="6294" b="4798"/>
          <a:stretch/>
        </p:blipFill>
        <p:spPr>
          <a:xfrm>
            <a:off x="4502428" y="1003838"/>
            <a:ext cx="7225748" cy="4850323"/>
          </a:xfrm>
          <a:prstGeom prst="rect">
            <a:avLst/>
          </a:prstGeom>
        </p:spPr>
      </p:pic>
    </p:spTree>
    <p:extLst>
      <p:ext uri="{BB962C8B-B14F-4D97-AF65-F5344CB8AC3E}">
        <p14:creationId xmlns:p14="http://schemas.microsoft.com/office/powerpoint/2010/main" val="1902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C0712354-9961-41C7-A092-5CB26A9579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1050" y="0"/>
            <a:ext cx="8089899" cy="6256841"/>
          </a:xfrm>
        </p:spPr>
      </p:pic>
    </p:spTree>
    <p:extLst>
      <p:ext uri="{BB962C8B-B14F-4D97-AF65-F5344CB8AC3E}">
        <p14:creationId xmlns:p14="http://schemas.microsoft.com/office/powerpoint/2010/main" val="299752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813E-01D8-476E-A7EF-28DCC952B928}"/>
              </a:ext>
            </a:extLst>
          </p:cNvPr>
          <p:cNvSpPr>
            <a:spLocks noGrp="1"/>
          </p:cNvSpPr>
          <p:nvPr>
            <p:ph type="title"/>
          </p:nvPr>
        </p:nvSpPr>
        <p:spPr>
          <a:xfrm>
            <a:off x="6417733" y="490539"/>
            <a:ext cx="5291663" cy="1217612"/>
          </a:xfrm>
        </p:spPr>
        <p:txBody>
          <a:bodyPr anchor="b">
            <a:normAutofit/>
          </a:bodyPr>
          <a:lstStyle/>
          <a:p>
            <a:r>
              <a:rPr lang="en-GB" sz="3700" dirty="0"/>
              <a:t>Benefits for pupils, parents and staff </a:t>
            </a:r>
          </a:p>
        </p:txBody>
      </p:sp>
      <p:pic>
        <p:nvPicPr>
          <p:cNvPr id="5" name="Picture 4" descr="A picture containing outdoor object, star, night sky&#10;&#10;Description automatically generated">
            <a:extLst>
              <a:ext uri="{FF2B5EF4-FFF2-40B4-BE49-F238E27FC236}">
                <a16:creationId xmlns:a16="http://schemas.microsoft.com/office/drawing/2014/main" id="{B83CE8C6-6EE4-40B7-8C43-33709FA507FA}"/>
              </a:ext>
            </a:extLst>
          </p:cNvPr>
          <p:cNvPicPr>
            <a:picLocks noChangeAspect="1"/>
          </p:cNvPicPr>
          <p:nvPr/>
        </p:nvPicPr>
        <p:blipFill rotWithShape="1">
          <a:blip r:embed="rId3">
            <a:extLst>
              <a:ext uri="{28A0092B-C50C-407E-A947-70E740481C1C}">
                <a14:useLocalDpi xmlns:a14="http://schemas.microsoft.com/office/drawing/2010/main" val="0"/>
              </a:ext>
            </a:extLst>
          </a:blip>
          <a:srcRect l="21462" r="28527"/>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63F8B96D-C8E8-410C-84E6-0011C863D879}"/>
              </a:ext>
            </a:extLst>
          </p:cNvPr>
          <p:cNvSpPr>
            <a:spLocks noGrp="1"/>
          </p:cNvSpPr>
          <p:nvPr>
            <p:ph idx="1"/>
          </p:nvPr>
        </p:nvSpPr>
        <p:spPr>
          <a:xfrm>
            <a:off x="6417733" y="1905000"/>
            <a:ext cx="5291663" cy="4343400"/>
          </a:xfrm>
        </p:spPr>
        <p:txBody>
          <a:bodyPr>
            <a:normAutofit/>
          </a:bodyPr>
          <a:lstStyle/>
          <a:p>
            <a:r>
              <a:rPr lang="en-GB" sz="2000" dirty="0"/>
              <a:t>Improved outcomes</a:t>
            </a:r>
          </a:p>
          <a:p>
            <a:r>
              <a:rPr lang="en-GB" sz="2000" dirty="0"/>
              <a:t>Better relationships </a:t>
            </a:r>
          </a:p>
          <a:p>
            <a:r>
              <a:rPr lang="en-GB" sz="2000" dirty="0"/>
              <a:t>Higher confidence in school </a:t>
            </a:r>
          </a:p>
          <a:p>
            <a:r>
              <a:rPr lang="en-GB" sz="2000" dirty="0"/>
              <a:t>Increased engagement with learning </a:t>
            </a:r>
          </a:p>
          <a:p>
            <a:r>
              <a:rPr lang="en-GB" sz="2000" dirty="0"/>
              <a:t>Higher expectations</a:t>
            </a:r>
          </a:p>
          <a:p>
            <a:r>
              <a:rPr lang="en-GB" sz="2000" dirty="0"/>
              <a:t>More efficient and impactful planning</a:t>
            </a:r>
          </a:p>
          <a:p>
            <a:r>
              <a:rPr lang="en-GB" sz="2000" dirty="0"/>
              <a:t>Developing a sense of community</a:t>
            </a:r>
          </a:p>
          <a:p>
            <a:r>
              <a:rPr lang="en-GB" sz="2000" dirty="0"/>
              <a:t>Holistic preparation for adulthood </a:t>
            </a:r>
          </a:p>
          <a:p>
            <a:r>
              <a:rPr lang="en-GB" sz="2000" dirty="0"/>
              <a:t>Solution focused approaches  </a:t>
            </a:r>
            <a:endParaRPr lang="en-GB" sz="1400" dirty="0"/>
          </a:p>
          <a:p>
            <a:pPr marL="0" indent="0">
              <a:buNone/>
            </a:pPr>
            <a:endParaRPr lang="en-GB" sz="1100" dirty="0"/>
          </a:p>
          <a:p>
            <a:pPr marL="0" indent="0">
              <a:buNone/>
            </a:pPr>
            <a:r>
              <a:rPr lang="en-GB" sz="1100" dirty="0"/>
              <a:t>https://blog.optimus-education.com/why-co-production-so-powerful-learning-research</a:t>
            </a:r>
          </a:p>
        </p:txBody>
      </p:sp>
    </p:spTree>
    <p:extLst>
      <p:ext uri="{BB962C8B-B14F-4D97-AF65-F5344CB8AC3E}">
        <p14:creationId xmlns:p14="http://schemas.microsoft.com/office/powerpoint/2010/main" val="366543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EDE97A86-10B9-4D62-9AAF-D4308DB95656}"/>
              </a:ext>
            </a:extLst>
          </p:cNvPr>
          <p:cNvSpPr>
            <a:spLocks noGrp="1"/>
          </p:cNvSpPr>
          <p:nvPr>
            <p:ph type="title"/>
          </p:nvPr>
        </p:nvSpPr>
        <p:spPr>
          <a:xfrm>
            <a:off x="361530" y="643467"/>
            <a:ext cx="3789405" cy="5571066"/>
          </a:xfrm>
        </p:spPr>
        <p:txBody>
          <a:bodyPr vert="horz" lIns="91440" tIns="45720" rIns="91440" bIns="45720" rtlCol="0">
            <a:normAutofit/>
          </a:bodyPr>
          <a:lstStyle/>
          <a:p>
            <a:r>
              <a:rPr lang="en-US" dirty="0">
                <a:solidFill>
                  <a:srgbClr val="FFFFFF"/>
                </a:solidFill>
                <a:latin typeface="+mj-lt"/>
                <a:ea typeface="+mj-ea"/>
              </a:rPr>
              <a:t>Barriers to effective co-production</a:t>
            </a:r>
          </a:p>
        </p:txBody>
      </p:sp>
      <p:graphicFrame>
        <p:nvGraphicFramePr>
          <p:cNvPr id="22" name="Content Placeholder 2">
            <a:extLst>
              <a:ext uri="{FF2B5EF4-FFF2-40B4-BE49-F238E27FC236}">
                <a16:creationId xmlns:a16="http://schemas.microsoft.com/office/drawing/2014/main" id="{8E760D99-E48B-3F64-8B75-95335882F876}"/>
              </a:ext>
            </a:extLst>
          </p:cNvPr>
          <p:cNvGraphicFramePr>
            <a:graphicFrameLocks noGrp="1"/>
          </p:cNvGraphicFramePr>
          <p:nvPr>
            <p:ph idx="1"/>
            <p:extLst>
              <p:ext uri="{D42A27DB-BD31-4B8C-83A1-F6EECF244321}">
                <p14:modId xmlns:p14="http://schemas.microsoft.com/office/powerpoint/2010/main" val="156575002"/>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5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anim calcmode="lin" valueType="num">
                                      <p:cBhvr>
                                        <p:cTn id="8" dur="1500" fill="hold"/>
                                        <p:tgtEl>
                                          <p:spTgt spid="22"/>
                                        </p:tgtEl>
                                        <p:attrNameLst>
                                          <p:attrName>ppt_x</p:attrName>
                                        </p:attrNameLst>
                                      </p:cBhvr>
                                      <p:tavLst>
                                        <p:tav tm="0">
                                          <p:val>
                                            <p:strVal val="#ppt_x"/>
                                          </p:val>
                                        </p:tav>
                                        <p:tav tm="100000">
                                          <p:val>
                                            <p:strVal val="#ppt_x"/>
                                          </p:val>
                                        </p:tav>
                                      </p:tavLst>
                                    </p:anim>
                                    <p:anim calcmode="lin" valueType="num">
                                      <p:cBhvr>
                                        <p:cTn id="9"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04FF-0E51-4BAF-B07E-BCBBF1FEBFC3}"/>
              </a:ext>
            </a:extLst>
          </p:cNvPr>
          <p:cNvSpPr>
            <a:spLocks noGrp="1"/>
          </p:cNvSpPr>
          <p:nvPr>
            <p:ph type="title"/>
          </p:nvPr>
        </p:nvSpPr>
        <p:spPr>
          <a:xfrm>
            <a:off x="498629" y="88900"/>
            <a:ext cx="11194741" cy="788988"/>
          </a:xfrm>
        </p:spPr>
        <p:txBody>
          <a:bodyPr/>
          <a:lstStyle/>
          <a:p>
            <a:r>
              <a:rPr lang="en-GB" dirty="0"/>
              <a:t>The Emotional Rucksack</a:t>
            </a:r>
          </a:p>
        </p:txBody>
      </p:sp>
      <p:pic>
        <p:nvPicPr>
          <p:cNvPr id="5" name="Content Placeholder 4">
            <a:extLst>
              <a:ext uri="{FF2B5EF4-FFF2-40B4-BE49-F238E27FC236}">
                <a16:creationId xmlns:a16="http://schemas.microsoft.com/office/drawing/2014/main" id="{8110FE3F-7892-47A9-A90D-E0792512C33D}"/>
              </a:ext>
            </a:extLst>
          </p:cNvPr>
          <p:cNvPicPr>
            <a:picLocks noGrp="1" noChangeAspect="1"/>
          </p:cNvPicPr>
          <p:nvPr>
            <p:ph idx="1"/>
          </p:nvPr>
        </p:nvPicPr>
        <p:blipFill>
          <a:blip r:embed="rId3"/>
          <a:stretch>
            <a:fillRect/>
          </a:stretch>
        </p:blipFill>
        <p:spPr>
          <a:xfrm>
            <a:off x="2610038" y="823281"/>
            <a:ext cx="6971922" cy="5211437"/>
          </a:xfrm>
        </p:spPr>
      </p:pic>
    </p:spTree>
    <p:extLst>
      <p:ext uri="{BB962C8B-B14F-4D97-AF65-F5344CB8AC3E}">
        <p14:creationId xmlns:p14="http://schemas.microsoft.com/office/powerpoint/2010/main" val="3323956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B279-DC83-418F-A3DE-B00C6F6733D2}"/>
              </a:ext>
            </a:extLst>
          </p:cNvPr>
          <p:cNvSpPr>
            <a:spLocks noGrp="1"/>
          </p:cNvSpPr>
          <p:nvPr>
            <p:ph type="title"/>
          </p:nvPr>
        </p:nvSpPr>
        <p:spPr>
          <a:xfrm>
            <a:off x="498628" y="5676900"/>
            <a:ext cx="11194741" cy="573088"/>
          </a:xfrm>
        </p:spPr>
        <p:txBody>
          <a:bodyPr>
            <a:normAutofit/>
          </a:bodyPr>
          <a:lstStyle/>
          <a:p>
            <a:r>
              <a:rPr lang="en-GB" sz="2000" dirty="0"/>
              <a:t>Free to download at: https://susan-david.ck.page/umbrellas</a:t>
            </a:r>
          </a:p>
        </p:txBody>
      </p:sp>
      <p:pic>
        <p:nvPicPr>
          <p:cNvPr id="5" name="Picture 4">
            <a:extLst>
              <a:ext uri="{FF2B5EF4-FFF2-40B4-BE49-F238E27FC236}">
                <a16:creationId xmlns:a16="http://schemas.microsoft.com/office/drawing/2014/main" id="{BF9C0A28-8EB7-4E1E-A3C5-4A8840EB950D}"/>
              </a:ext>
            </a:extLst>
          </p:cNvPr>
          <p:cNvPicPr>
            <a:picLocks noChangeAspect="1"/>
          </p:cNvPicPr>
          <p:nvPr/>
        </p:nvPicPr>
        <p:blipFill>
          <a:blip r:embed="rId3"/>
          <a:stretch>
            <a:fillRect/>
          </a:stretch>
        </p:blipFill>
        <p:spPr>
          <a:xfrm>
            <a:off x="3066626" y="186582"/>
            <a:ext cx="6058746" cy="5325218"/>
          </a:xfrm>
          <a:prstGeom prst="rect">
            <a:avLst/>
          </a:prstGeom>
          <a:ln>
            <a:solidFill>
              <a:schemeClr val="tx1"/>
            </a:solidFill>
          </a:ln>
        </p:spPr>
      </p:pic>
      <p:pic>
        <p:nvPicPr>
          <p:cNvPr id="7" name="Picture 6">
            <a:extLst>
              <a:ext uri="{FF2B5EF4-FFF2-40B4-BE49-F238E27FC236}">
                <a16:creationId xmlns:a16="http://schemas.microsoft.com/office/drawing/2014/main" id="{55DC42EB-7830-4B33-8C8D-B0FE3AC50B26}"/>
              </a:ext>
            </a:extLst>
          </p:cNvPr>
          <p:cNvPicPr>
            <a:picLocks noChangeAspect="1"/>
          </p:cNvPicPr>
          <p:nvPr/>
        </p:nvPicPr>
        <p:blipFill>
          <a:blip r:embed="rId4"/>
          <a:stretch>
            <a:fillRect/>
          </a:stretch>
        </p:blipFill>
        <p:spPr>
          <a:xfrm rot="823351">
            <a:off x="9519899" y="3892242"/>
            <a:ext cx="2461682" cy="1804983"/>
          </a:xfrm>
          <a:prstGeom prst="rect">
            <a:avLst/>
          </a:prstGeom>
          <a:ln>
            <a:solidFill>
              <a:schemeClr val="tx1"/>
            </a:solidFill>
          </a:ln>
        </p:spPr>
      </p:pic>
      <p:pic>
        <p:nvPicPr>
          <p:cNvPr id="9" name="Picture 8">
            <a:extLst>
              <a:ext uri="{FF2B5EF4-FFF2-40B4-BE49-F238E27FC236}">
                <a16:creationId xmlns:a16="http://schemas.microsoft.com/office/drawing/2014/main" id="{320E2E43-4BCD-4E80-995C-43C1C18DE8FC}"/>
              </a:ext>
            </a:extLst>
          </p:cNvPr>
          <p:cNvPicPr>
            <a:picLocks noChangeAspect="1"/>
          </p:cNvPicPr>
          <p:nvPr/>
        </p:nvPicPr>
        <p:blipFill>
          <a:blip r:embed="rId5"/>
          <a:stretch>
            <a:fillRect/>
          </a:stretch>
        </p:blipFill>
        <p:spPr>
          <a:xfrm rot="21019282">
            <a:off x="323127" y="3748603"/>
            <a:ext cx="2484563" cy="2008455"/>
          </a:xfrm>
          <a:prstGeom prst="rect">
            <a:avLst/>
          </a:prstGeom>
          <a:ln>
            <a:solidFill>
              <a:schemeClr val="tx1"/>
            </a:solidFill>
          </a:ln>
        </p:spPr>
      </p:pic>
      <p:pic>
        <p:nvPicPr>
          <p:cNvPr id="11" name="Picture 10">
            <a:extLst>
              <a:ext uri="{FF2B5EF4-FFF2-40B4-BE49-F238E27FC236}">
                <a16:creationId xmlns:a16="http://schemas.microsoft.com/office/drawing/2014/main" id="{6A7F5A34-73F0-44ED-A261-1549D459654B}"/>
              </a:ext>
            </a:extLst>
          </p:cNvPr>
          <p:cNvPicPr>
            <a:picLocks noChangeAspect="1"/>
          </p:cNvPicPr>
          <p:nvPr/>
        </p:nvPicPr>
        <p:blipFill>
          <a:blip r:embed="rId6"/>
          <a:stretch>
            <a:fillRect/>
          </a:stretch>
        </p:blipFill>
        <p:spPr>
          <a:xfrm rot="20354909">
            <a:off x="9385386" y="1994316"/>
            <a:ext cx="2267501" cy="1882868"/>
          </a:xfrm>
          <a:prstGeom prst="rect">
            <a:avLst/>
          </a:prstGeom>
          <a:ln>
            <a:solidFill>
              <a:schemeClr val="tx1"/>
            </a:solidFill>
          </a:ln>
        </p:spPr>
      </p:pic>
      <p:pic>
        <p:nvPicPr>
          <p:cNvPr id="13" name="Picture 12">
            <a:extLst>
              <a:ext uri="{FF2B5EF4-FFF2-40B4-BE49-F238E27FC236}">
                <a16:creationId xmlns:a16="http://schemas.microsoft.com/office/drawing/2014/main" id="{E86D7971-8D15-4540-9664-E4268E191BB4}"/>
              </a:ext>
            </a:extLst>
          </p:cNvPr>
          <p:cNvPicPr>
            <a:picLocks noChangeAspect="1"/>
          </p:cNvPicPr>
          <p:nvPr/>
        </p:nvPicPr>
        <p:blipFill>
          <a:blip r:embed="rId7"/>
          <a:stretch>
            <a:fillRect/>
          </a:stretch>
        </p:blipFill>
        <p:spPr>
          <a:xfrm rot="907206">
            <a:off x="587521" y="2004814"/>
            <a:ext cx="2237935" cy="1861873"/>
          </a:xfrm>
          <a:prstGeom prst="rect">
            <a:avLst/>
          </a:prstGeom>
          <a:ln>
            <a:solidFill>
              <a:schemeClr val="tx1"/>
            </a:solidFill>
          </a:ln>
        </p:spPr>
      </p:pic>
      <p:pic>
        <p:nvPicPr>
          <p:cNvPr id="15" name="Picture 14">
            <a:extLst>
              <a:ext uri="{FF2B5EF4-FFF2-40B4-BE49-F238E27FC236}">
                <a16:creationId xmlns:a16="http://schemas.microsoft.com/office/drawing/2014/main" id="{9B6AF59D-6FED-46EE-9449-38E0B5708CF0}"/>
              </a:ext>
            </a:extLst>
          </p:cNvPr>
          <p:cNvPicPr>
            <a:picLocks noChangeAspect="1"/>
          </p:cNvPicPr>
          <p:nvPr/>
        </p:nvPicPr>
        <p:blipFill>
          <a:blip r:embed="rId8"/>
          <a:stretch>
            <a:fillRect/>
          </a:stretch>
        </p:blipFill>
        <p:spPr>
          <a:xfrm rot="1225088">
            <a:off x="9823472" y="310885"/>
            <a:ext cx="2097553" cy="1750822"/>
          </a:xfrm>
          <a:prstGeom prst="rect">
            <a:avLst/>
          </a:prstGeom>
          <a:ln>
            <a:solidFill>
              <a:schemeClr val="tx1"/>
            </a:solidFill>
          </a:ln>
        </p:spPr>
      </p:pic>
      <p:pic>
        <p:nvPicPr>
          <p:cNvPr id="17" name="Picture 16">
            <a:extLst>
              <a:ext uri="{FF2B5EF4-FFF2-40B4-BE49-F238E27FC236}">
                <a16:creationId xmlns:a16="http://schemas.microsoft.com/office/drawing/2014/main" id="{503E3C1E-D125-4C4D-85E0-233D27F1A6DB}"/>
              </a:ext>
            </a:extLst>
          </p:cNvPr>
          <p:cNvPicPr>
            <a:picLocks noChangeAspect="1"/>
          </p:cNvPicPr>
          <p:nvPr/>
        </p:nvPicPr>
        <p:blipFill>
          <a:blip r:embed="rId9"/>
          <a:stretch>
            <a:fillRect/>
          </a:stretch>
        </p:blipFill>
        <p:spPr>
          <a:xfrm rot="21148021">
            <a:off x="205711" y="138021"/>
            <a:ext cx="2225502" cy="1820866"/>
          </a:xfrm>
          <a:prstGeom prst="rect">
            <a:avLst/>
          </a:prstGeom>
          <a:ln>
            <a:solidFill>
              <a:schemeClr val="tx1"/>
            </a:solidFill>
          </a:ln>
        </p:spPr>
      </p:pic>
    </p:spTree>
    <p:extLst>
      <p:ext uri="{BB962C8B-B14F-4D97-AF65-F5344CB8AC3E}">
        <p14:creationId xmlns:p14="http://schemas.microsoft.com/office/powerpoint/2010/main" val="3117963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9FA47C-8052-4CD9-86D2-1BA6519594D7}"/>
              </a:ext>
            </a:extLst>
          </p:cNvPr>
          <p:cNvPicPr>
            <a:picLocks noChangeAspect="1"/>
          </p:cNvPicPr>
          <p:nvPr/>
        </p:nvPicPr>
        <p:blipFill rotWithShape="1">
          <a:blip r:embed="rId3"/>
          <a:srcRect b="15730"/>
          <a:stretch/>
        </p:blipFill>
        <p:spPr>
          <a:xfrm>
            <a:off x="-1" y="10"/>
            <a:ext cx="12192000" cy="6857990"/>
          </a:xfrm>
          <a:prstGeom prst="rect">
            <a:avLst/>
          </a:prstGeom>
        </p:spPr>
      </p:pic>
      <p:sp>
        <p:nvSpPr>
          <p:cNvPr id="1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3419E22-A1F0-49AE-8848-06A8A058270C}"/>
              </a:ext>
            </a:extLst>
          </p:cNvPr>
          <p:cNvSpPr>
            <a:spLocks noGrp="1"/>
          </p:cNvSpPr>
          <p:nvPr>
            <p:ph type="title"/>
          </p:nvPr>
        </p:nvSpPr>
        <p:spPr>
          <a:xfrm>
            <a:off x="709448" y="1913950"/>
            <a:ext cx="4204137" cy="1342754"/>
          </a:xfrm>
        </p:spPr>
        <p:txBody>
          <a:bodyPr>
            <a:normAutofit/>
          </a:bodyPr>
          <a:lstStyle/>
          <a:p>
            <a:r>
              <a:rPr lang="en-GB"/>
              <a:t>Co-production </a:t>
            </a:r>
          </a:p>
        </p:txBody>
      </p:sp>
      <p:cxnSp>
        <p:nvCxnSpPr>
          <p:cNvPr id="20"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73CD588-ED25-4553-9462-2BB4CF43A731}"/>
              </a:ext>
            </a:extLst>
          </p:cNvPr>
          <p:cNvGraphicFramePr>
            <a:graphicFrameLocks noGrp="1"/>
          </p:cNvGraphicFramePr>
          <p:nvPr>
            <p:ph idx="1"/>
            <p:extLst>
              <p:ext uri="{D42A27DB-BD31-4B8C-83A1-F6EECF244321}">
                <p14:modId xmlns:p14="http://schemas.microsoft.com/office/powerpoint/2010/main" val="2433383344"/>
              </p:ext>
            </p:extLst>
          </p:nvPr>
        </p:nvGraphicFramePr>
        <p:xfrm>
          <a:off x="53430" y="2585327"/>
          <a:ext cx="6121400" cy="34974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710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9" name="Picture 8" descr="A picture containing outdoor, night, light, dark&#10;&#10;Description automatically generated">
            <a:extLst>
              <a:ext uri="{FF2B5EF4-FFF2-40B4-BE49-F238E27FC236}">
                <a16:creationId xmlns:a16="http://schemas.microsoft.com/office/drawing/2014/main" id="{9A7EA42D-ED4D-47EC-80F4-CEF4320BA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97601"/>
          </a:xfrm>
          <a:prstGeom prst="rect">
            <a:avLst/>
          </a:prstGeom>
        </p:spPr>
      </p:pic>
      <p:sp>
        <p:nvSpPr>
          <p:cNvPr id="2" name="Title 1">
            <a:extLst>
              <a:ext uri="{FF2B5EF4-FFF2-40B4-BE49-F238E27FC236}">
                <a16:creationId xmlns:a16="http://schemas.microsoft.com/office/drawing/2014/main" id="{AF9ECFFD-92D3-4BAE-ADA1-78D7A499D595}"/>
              </a:ext>
            </a:extLst>
          </p:cNvPr>
          <p:cNvSpPr>
            <a:spLocks noGrp="1"/>
          </p:cNvSpPr>
          <p:nvPr>
            <p:ph type="title"/>
          </p:nvPr>
        </p:nvSpPr>
        <p:spPr>
          <a:xfrm>
            <a:off x="610217" y="13800"/>
            <a:ext cx="11194741" cy="749788"/>
          </a:xfrm>
        </p:spPr>
        <p:txBody>
          <a:bodyPr>
            <a:normAutofit fontScale="90000"/>
          </a:bodyPr>
          <a:lstStyle/>
          <a:p>
            <a:r>
              <a:rPr lang="en-GB" dirty="0">
                <a:solidFill>
                  <a:schemeClr val="bg1"/>
                </a:solidFill>
              </a:rPr>
              <a:t>What our West Sussex parent carers tell us</a:t>
            </a:r>
          </a:p>
        </p:txBody>
      </p:sp>
      <p:sp>
        <p:nvSpPr>
          <p:cNvPr id="6" name="TextBox 5">
            <a:extLst>
              <a:ext uri="{FF2B5EF4-FFF2-40B4-BE49-F238E27FC236}">
                <a16:creationId xmlns:a16="http://schemas.microsoft.com/office/drawing/2014/main" id="{441529FF-1606-4892-8B9A-B44357993C74}"/>
              </a:ext>
            </a:extLst>
          </p:cNvPr>
          <p:cNvSpPr txBox="1"/>
          <p:nvPr/>
        </p:nvSpPr>
        <p:spPr>
          <a:xfrm>
            <a:off x="158750" y="3257978"/>
            <a:ext cx="11874500" cy="2677656"/>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bg1"/>
                </a:solidFill>
                <a:latin typeface="+mj-lt"/>
                <a:cs typeface="Verdana"/>
              </a:rPr>
              <a:t>“It is difficult to feel valued when you have to justify what you are saying”</a:t>
            </a:r>
          </a:p>
          <a:p>
            <a:pPr marL="285750" indent="-285750">
              <a:buFont typeface="Arial" panose="020B0604020202020204" pitchFamily="34" charset="0"/>
              <a:buChar char="•"/>
            </a:pPr>
            <a:r>
              <a:rPr lang="en-GB" sz="2400" b="1" dirty="0">
                <a:solidFill>
                  <a:schemeClr val="bg1"/>
                </a:solidFill>
                <a:latin typeface="+mj-lt"/>
                <a:cs typeface="Verdana"/>
              </a:rPr>
              <a:t>“Don’t confuse my tricky home life with poor parenting”</a:t>
            </a:r>
          </a:p>
          <a:p>
            <a:pPr marL="285750" indent="-285750">
              <a:buFont typeface="Arial" panose="020B0604020202020204" pitchFamily="34" charset="0"/>
              <a:buChar char="•"/>
            </a:pPr>
            <a:r>
              <a:rPr lang="en-GB" sz="2400" b="1" dirty="0">
                <a:solidFill>
                  <a:schemeClr val="bg1"/>
                </a:solidFill>
                <a:latin typeface="+mj-lt"/>
                <a:cs typeface="Verdana"/>
              </a:rPr>
              <a:t>“If they’d believed me, my child would have had the right support from the start “</a:t>
            </a:r>
          </a:p>
          <a:p>
            <a:endParaRPr lang="en-GB" sz="2400" b="1" dirty="0">
              <a:solidFill>
                <a:schemeClr val="bg1"/>
              </a:solidFill>
              <a:latin typeface="+mj-lt"/>
              <a:cs typeface="Verdana"/>
            </a:endParaRPr>
          </a:p>
          <a:p>
            <a:pPr marL="285750" indent="-285750">
              <a:buFont typeface="Arial" panose="020B0604020202020204" pitchFamily="34" charset="0"/>
              <a:buChar char="•"/>
            </a:pPr>
            <a:r>
              <a:rPr lang="en-GB" sz="2400" b="1" dirty="0">
                <a:solidFill>
                  <a:schemeClr val="bg1"/>
                </a:solidFill>
                <a:latin typeface="+mj-lt"/>
                <a:cs typeface="Verdana"/>
              </a:rPr>
              <a:t>Often reports use phrases like “Mum says ….” whereas most parent carers prefer to be referred to by their own name not “mum” or “dad”</a:t>
            </a:r>
          </a:p>
          <a:p>
            <a:pPr marL="285750" indent="-285750">
              <a:buFont typeface="Arial" panose="020B0604020202020204" pitchFamily="34" charset="0"/>
              <a:buChar char="•"/>
            </a:pPr>
            <a:r>
              <a:rPr lang="en-GB" sz="2400" b="1" dirty="0">
                <a:solidFill>
                  <a:schemeClr val="bg1"/>
                </a:solidFill>
                <a:latin typeface="+mj-lt"/>
                <a:cs typeface="Verdana"/>
              </a:rPr>
              <a:t>Supportive relationships mean parent carers feel valued as experts on their own child</a:t>
            </a:r>
          </a:p>
        </p:txBody>
      </p:sp>
    </p:spTree>
    <p:extLst>
      <p:ext uri="{BB962C8B-B14F-4D97-AF65-F5344CB8AC3E}">
        <p14:creationId xmlns:p14="http://schemas.microsoft.com/office/powerpoint/2010/main" val="415045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8E5B4-0F41-4FBC-89BA-79F85B1858E3}"/>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gn="l"/>
            <a:r>
              <a:rPr lang="en-US" sz="5400" dirty="0">
                <a:latin typeface="+mj-lt"/>
                <a:ea typeface="+mj-ea"/>
              </a:rPr>
              <a:t>Then what?</a:t>
            </a:r>
          </a:p>
        </p:txBody>
      </p:sp>
      <p:pic>
        <p:nvPicPr>
          <p:cNvPr id="3" name="Content Placeholder 2">
            <a:extLst>
              <a:ext uri="{FF2B5EF4-FFF2-40B4-BE49-F238E27FC236}">
                <a16:creationId xmlns:a16="http://schemas.microsoft.com/office/drawing/2014/main" id="{CB0643CC-94CF-41A7-BE34-D95A0F59C6E2}"/>
              </a:ext>
            </a:extLst>
          </p:cNvPr>
          <p:cNvPicPr>
            <a:picLocks noGrp="1" noChangeAspect="1"/>
          </p:cNvPicPr>
          <p:nvPr>
            <p:ph idx="4294967295"/>
          </p:nvPr>
        </p:nvPicPr>
        <p:blipFill rotWithShape="1">
          <a:blip r:embed="rId3"/>
          <a:srcRect l="2274" r="2703"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E0F6E80-489D-47D6-A1D6-D859D766AD61}"/>
              </a:ext>
            </a:extLst>
          </p:cNvPr>
          <p:cNvSpPr>
            <a:spLocks noGrp="1"/>
          </p:cNvSpPr>
          <p:nvPr>
            <p:ph type="body" sz="half" idx="4294967295"/>
          </p:nvPr>
        </p:nvSpPr>
        <p:spPr>
          <a:xfrm>
            <a:off x="5297762" y="2706624"/>
            <a:ext cx="6251110" cy="3483864"/>
          </a:xfrm>
        </p:spPr>
        <p:txBody>
          <a:bodyPr vert="horz" lIns="91440" tIns="45720" rIns="91440" bIns="45720" rtlCol="0">
            <a:normAutofit/>
          </a:bodyPr>
          <a:lstStyle/>
          <a:p>
            <a:pPr marL="288036"/>
            <a:r>
              <a:rPr lang="en-US" sz="2800" dirty="0">
                <a:latin typeface="+mn-lt"/>
                <a:ea typeface="+mn-ea"/>
              </a:rPr>
              <a:t>What would they like to happen next? </a:t>
            </a:r>
          </a:p>
          <a:p>
            <a:pPr marL="288036"/>
            <a:r>
              <a:rPr lang="en-US" sz="2800" dirty="0">
                <a:latin typeface="+mn-lt"/>
                <a:ea typeface="+mn-ea"/>
              </a:rPr>
              <a:t>What can we change?</a:t>
            </a:r>
          </a:p>
          <a:p>
            <a:pPr marL="288036"/>
            <a:r>
              <a:rPr lang="en-US" sz="2800" dirty="0">
                <a:latin typeface="+mn-lt"/>
                <a:ea typeface="+mn-ea"/>
              </a:rPr>
              <a:t>How will we change it?</a:t>
            </a:r>
          </a:p>
          <a:p>
            <a:pPr marL="288036"/>
            <a:r>
              <a:rPr lang="en-US" sz="2800" dirty="0">
                <a:latin typeface="+mn-lt"/>
                <a:ea typeface="+mn-ea"/>
              </a:rPr>
              <a:t>How will we check if the change is having a positive impact?</a:t>
            </a:r>
          </a:p>
          <a:p>
            <a:pPr marL="288036"/>
            <a:r>
              <a:rPr lang="en-US" sz="2800" dirty="0">
                <a:latin typeface="+mn-lt"/>
                <a:ea typeface="+mn-ea"/>
              </a:rPr>
              <a:t>Consider how to manage expectations </a:t>
            </a:r>
            <a:r>
              <a:rPr lang="en-US" sz="2800">
                <a:latin typeface="+mn-lt"/>
                <a:ea typeface="+mn-ea"/>
              </a:rPr>
              <a:t>and agree realistic </a:t>
            </a:r>
            <a:r>
              <a:rPr lang="en-US" sz="2800" dirty="0">
                <a:latin typeface="+mn-lt"/>
                <a:ea typeface="+mn-ea"/>
              </a:rPr>
              <a:t>actions</a:t>
            </a:r>
          </a:p>
        </p:txBody>
      </p:sp>
    </p:spTree>
    <p:extLst>
      <p:ext uri="{BB962C8B-B14F-4D97-AF65-F5344CB8AC3E}">
        <p14:creationId xmlns:p14="http://schemas.microsoft.com/office/powerpoint/2010/main" val="5314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39C2-90D7-4BE3-8AFF-452E93C659DF}"/>
              </a:ext>
            </a:extLst>
          </p:cNvPr>
          <p:cNvSpPr>
            <a:spLocks noGrp="1"/>
          </p:cNvSpPr>
          <p:nvPr>
            <p:ph type="title"/>
          </p:nvPr>
        </p:nvSpPr>
        <p:spPr>
          <a:xfrm>
            <a:off x="481013" y="3752849"/>
            <a:ext cx="3290887" cy="2452687"/>
          </a:xfrm>
        </p:spPr>
        <p:txBody>
          <a:bodyPr anchor="ctr">
            <a:normAutofit/>
          </a:bodyPr>
          <a:lstStyle/>
          <a:p>
            <a:r>
              <a:rPr lang="en-GB" sz="2800"/>
              <a:t>Making Participation in Meetings Easier for Parents/Carers </a:t>
            </a:r>
          </a:p>
        </p:txBody>
      </p:sp>
      <p:pic>
        <p:nvPicPr>
          <p:cNvPr id="5" name="Picture 4" descr="Text&#10;&#10;Description automatically generated">
            <a:extLst>
              <a:ext uri="{FF2B5EF4-FFF2-40B4-BE49-F238E27FC236}">
                <a16:creationId xmlns:a16="http://schemas.microsoft.com/office/drawing/2014/main" id="{0B03B422-504C-7B3A-B832-345985D254E3}"/>
              </a:ext>
            </a:extLst>
          </p:cNvPr>
          <p:cNvPicPr>
            <a:picLocks noChangeAspect="1"/>
          </p:cNvPicPr>
          <p:nvPr/>
        </p:nvPicPr>
        <p:blipFill rotWithShape="1">
          <a:blip r:embed="rId3">
            <a:extLst>
              <a:ext uri="{28A0092B-C50C-407E-A947-70E740481C1C}">
                <a14:useLocalDpi xmlns:a14="http://schemas.microsoft.com/office/drawing/2010/main" val="0"/>
              </a:ext>
            </a:extLst>
          </a:blip>
          <a:srcRect t="28013" b="105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676916F-3DCD-4BA0-BCA7-E76DC1938603}"/>
              </a:ext>
            </a:extLst>
          </p:cNvPr>
          <p:cNvSpPr>
            <a:spLocks noGrp="1"/>
          </p:cNvSpPr>
          <p:nvPr>
            <p:ph idx="1"/>
          </p:nvPr>
        </p:nvSpPr>
        <p:spPr>
          <a:xfrm>
            <a:off x="4225574" y="3752849"/>
            <a:ext cx="7485413" cy="2611436"/>
          </a:xfrm>
        </p:spPr>
        <p:txBody>
          <a:bodyPr anchor="ctr">
            <a:normAutofit/>
          </a:bodyPr>
          <a:lstStyle/>
          <a:p>
            <a:r>
              <a:rPr lang="en-GB" sz="1800" b="1" dirty="0"/>
              <a:t>Timings (time of day, length of meeting) </a:t>
            </a:r>
          </a:p>
          <a:p>
            <a:r>
              <a:rPr lang="en-GB" sz="1800" b="1" dirty="0"/>
              <a:t>Clear information in accessible format</a:t>
            </a:r>
          </a:p>
          <a:p>
            <a:r>
              <a:rPr lang="en-GB" sz="1800" b="1" dirty="0"/>
              <a:t>Information and discussion should be free of jargon/acronyms </a:t>
            </a:r>
          </a:p>
          <a:p>
            <a:r>
              <a:rPr lang="en-GB" sz="1800" b="1" dirty="0"/>
              <a:t>Ensure that during the meeting you decide and plan together what you are going to do, how you are going to do it and what you’re going to achieve</a:t>
            </a:r>
          </a:p>
          <a:p>
            <a:r>
              <a:rPr lang="en-GB" sz="1800" b="1" dirty="0"/>
              <a:t>Communicate what’s happened afterwards </a:t>
            </a:r>
          </a:p>
          <a:p>
            <a:endParaRPr lang="en-GB" sz="1700" dirty="0"/>
          </a:p>
        </p:txBody>
      </p:sp>
    </p:spTree>
    <p:extLst>
      <p:ext uri="{BB962C8B-B14F-4D97-AF65-F5344CB8AC3E}">
        <p14:creationId xmlns:p14="http://schemas.microsoft.com/office/powerpoint/2010/main" val="1158705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81B5-672A-49F3-B5EC-4DE40F99AE7D}"/>
              </a:ext>
            </a:extLst>
          </p:cNvPr>
          <p:cNvSpPr>
            <a:spLocks noGrp="1"/>
          </p:cNvSpPr>
          <p:nvPr>
            <p:ph type="title"/>
          </p:nvPr>
        </p:nvSpPr>
        <p:spPr>
          <a:xfrm>
            <a:off x="498629" y="153192"/>
            <a:ext cx="11194741" cy="1325563"/>
          </a:xfrm>
        </p:spPr>
        <p:txBody>
          <a:bodyPr/>
          <a:lstStyle/>
          <a:p>
            <a:r>
              <a:rPr lang="en-GB" altLang="en-US" dirty="0"/>
              <a:t>Welcome and Introductions </a:t>
            </a:r>
            <a:br>
              <a:rPr lang="en-GB" altLang="en-US" dirty="0"/>
            </a:br>
            <a:endParaRPr lang="en-GB" dirty="0"/>
          </a:p>
        </p:txBody>
      </p:sp>
      <p:pic>
        <p:nvPicPr>
          <p:cNvPr id="7" name="Content Placeholder 6" descr="A person with blonde hair&#10;&#10;Description automatically generated with medium confidence">
            <a:extLst>
              <a:ext uri="{FF2B5EF4-FFF2-40B4-BE49-F238E27FC236}">
                <a16:creationId xmlns:a16="http://schemas.microsoft.com/office/drawing/2014/main" id="{F56EF93D-9A64-4EF3-B5F8-FA0BFDD752B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1694" y="1065470"/>
            <a:ext cx="5326884" cy="4488614"/>
          </a:xfrm>
        </p:spPr>
      </p:pic>
      <p:sp>
        <p:nvSpPr>
          <p:cNvPr id="9" name="TextBox 8">
            <a:extLst>
              <a:ext uri="{FF2B5EF4-FFF2-40B4-BE49-F238E27FC236}">
                <a16:creationId xmlns:a16="http://schemas.microsoft.com/office/drawing/2014/main" id="{B1965156-2631-4D62-BE99-2CA31214ACE9}"/>
              </a:ext>
            </a:extLst>
          </p:cNvPr>
          <p:cNvSpPr txBox="1"/>
          <p:nvPr/>
        </p:nvSpPr>
        <p:spPr>
          <a:xfrm>
            <a:off x="1399819" y="5554085"/>
            <a:ext cx="3211591" cy="707886"/>
          </a:xfrm>
          <a:prstGeom prst="rect">
            <a:avLst/>
          </a:prstGeom>
          <a:noFill/>
        </p:spPr>
        <p:txBody>
          <a:bodyPr wrap="square" rtlCol="0">
            <a:spAutoFit/>
          </a:bodyPr>
          <a:lstStyle/>
          <a:p>
            <a:pPr algn="ctr"/>
            <a:r>
              <a:rPr lang="en-GB" sz="4000" dirty="0"/>
              <a:t>Hannah Torr</a:t>
            </a:r>
          </a:p>
        </p:txBody>
      </p:sp>
      <p:pic>
        <p:nvPicPr>
          <p:cNvPr id="8" name="Picture 7" descr="A picture containing logo&#10;&#10;Description automatically generated">
            <a:extLst>
              <a:ext uri="{FF2B5EF4-FFF2-40B4-BE49-F238E27FC236}">
                <a16:creationId xmlns:a16="http://schemas.microsoft.com/office/drawing/2014/main" id="{151DAFD7-9598-41E4-AE8E-BC12243B3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477" y="4243248"/>
            <a:ext cx="1379538" cy="1379538"/>
          </a:xfrm>
          <a:prstGeom prst="rect">
            <a:avLst/>
          </a:prstGeom>
        </p:spPr>
      </p:pic>
      <p:pic>
        <p:nvPicPr>
          <p:cNvPr id="4" name="Picture 3" descr="A picture containing person, wall, person, indoor&#10;&#10;Description automatically generated">
            <a:extLst>
              <a:ext uri="{FF2B5EF4-FFF2-40B4-BE49-F238E27FC236}">
                <a16:creationId xmlns:a16="http://schemas.microsoft.com/office/drawing/2014/main" id="{AE23A06E-D76E-42CF-8F82-1E37A45124F6}"/>
              </a:ext>
            </a:extLst>
          </p:cNvPr>
          <p:cNvPicPr>
            <a:picLocks noChangeAspect="1"/>
          </p:cNvPicPr>
          <p:nvPr/>
        </p:nvPicPr>
        <p:blipFill rotWithShape="1">
          <a:blip r:embed="rId5">
            <a:extLst>
              <a:ext uri="{28A0092B-C50C-407E-A947-70E740481C1C}">
                <a14:useLocalDpi xmlns:a14="http://schemas.microsoft.com/office/drawing/2010/main" val="0"/>
              </a:ext>
            </a:extLst>
          </a:blip>
          <a:srcRect t="2234" b="7779"/>
          <a:stretch/>
        </p:blipFill>
        <p:spPr>
          <a:xfrm>
            <a:off x="7115203" y="1065470"/>
            <a:ext cx="3479109" cy="4488615"/>
          </a:xfrm>
          <a:prstGeom prst="rect">
            <a:avLst/>
          </a:prstGeom>
        </p:spPr>
      </p:pic>
      <p:sp>
        <p:nvSpPr>
          <p:cNvPr id="5" name="TextBox 4">
            <a:extLst>
              <a:ext uri="{FF2B5EF4-FFF2-40B4-BE49-F238E27FC236}">
                <a16:creationId xmlns:a16="http://schemas.microsoft.com/office/drawing/2014/main" id="{CD3972AC-773E-91B0-496B-5D85D01182A7}"/>
              </a:ext>
            </a:extLst>
          </p:cNvPr>
          <p:cNvSpPr txBox="1"/>
          <p:nvPr/>
        </p:nvSpPr>
        <p:spPr>
          <a:xfrm>
            <a:off x="6814937" y="5554085"/>
            <a:ext cx="4251297" cy="707886"/>
          </a:xfrm>
          <a:prstGeom prst="rect">
            <a:avLst/>
          </a:prstGeom>
          <a:noFill/>
        </p:spPr>
        <p:txBody>
          <a:bodyPr wrap="square" rtlCol="0">
            <a:spAutoFit/>
          </a:bodyPr>
          <a:lstStyle/>
          <a:p>
            <a:pPr algn="ctr"/>
            <a:r>
              <a:rPr lang="en-GB" sz="4000" dirty="0"/>
              <a:t>Gemma Humphrey</a:t>
            </a:r>
          </a:p>
        </p:txBody>
      </p:sp>
      <p:pic>
        <p:nvPicPr>
          <p:cNvPr id="10" name="Picture 9" descr="Shape&#10;&#10;Description automatically generated with medium confidence">
            <a:extLst>
              <a:ext uri="{FF2B5EF4-FFF2-40B4-BE49-F238E27FC236}">
                <a16:creationId xmlns:a16="http://schemas.microsoft.com/office/drawing/2014/main" id="{8ADAD71C-8960-358D-8EB7-DE842806E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5394" y="4745156"/>
            <a:ext cx="1958456" cy="877630"/>
          </a:xfrm>
          <a:prstGeom prst="rect">
            <a:avLst/>
          </a:prstGeom>
        </p:spPr>
      </p:pic>
    </p:spTree>
    <p:extLst>
      <p:ext uri="{BB962C8B-B14F-4D97-AF65-F5344CB8AC3E}">
        <p14:creationId xmlns:p14="http://schemas.microsoft.com/office/powerpoint/2010/main" val="304246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C4D3-F9D7-4EDB-8EB2-CD67AD596F3D}"/>
              </a:ext>
            </a:extLst>
          </p:cNvPr>
          <p:cNvSpPr>
            <a:spLocks noGrp="1"/>
          </p:cNvSpPr>
          <p:nvPr>
            <p:ph type="title"/>
          </p:nvPr>
        </p:nvSpPr>
        <p:spPr>
          <a:xfrm>
            <a:off x="481023" y="3514555"/>
            <a:ext cx="3290887" cy="2452687"/>
          </a:xfrm>
        </p:spPr>
        <p:txBody>
          <a:bodyPr anchor="ctr">
            <a:normAutofit/>
          </a:bodyPr>
          <a:lstStyle/>
          <a:p>
            <a:br>
              <a:rPr lang="en-GB" sz="3100" dirty="0"/>
            </a:br>
            <a:r>
              <a:rPr lang="en-GB" sz="3100" dirty="0"/>
              <a:t>Positive impact of working with parent carers</a:t>
            </a:r>
          </a:p>
        </p:txBody>
      </p:sp>
      <p:pic>
        <p:nvPicPr>
          <p:cNvPr id="5" name="Picture 4" descr="A picture containing outdoor object, star, night sky&#10;&#10;Description automatically generated">
            <a:extLst>
              <a:ext uri="{FF2B5EF4-FFF2-40B4-BE49-F238E27FC236}">
                <a16:creationId xmlns:a16="http://schemas.microsoft.com/office/drawing/2014/main" id="{6EC6FC0F-E684-63D6-F8D5-1A8E05A56CE1}"/>
              </a:ext>
            </a:extLst>
          </p:cNvPr>
          <p:cNvPicPr>
            <a:picLocks noChangeAspect="1"/>
          </p:cNvPicPr>
          <p:nvPr/>
        </p:nvPicPr>
        <p:blipFill rotWithShape="1">
          <a:blip r:embed="rId3">
            <a:extLst>
              <a:ext uri="{28A0092B-C50C-407E-A947-70E740481C1C}">
                <a14:useLocalDpi xmlns:a14="http://schemas.microsoft.com/office/drawing/2010/main" val="0"/>
              </a:ext>
            </a:extLst>
          </a:blip>
          <a:srcRect b="4589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910FCDA-9ACA-4987-AFB7-D12BDA69F21E}"/>
              </a:ext>
            </a:extLst>
          </p:cNvPr>
          <p:cNvSpPr>
            <a:spLocks noGrp="1"/>
          </p:cNvSpPr>
          <p:nvPr>
            <p:ph idx="1"/>
          </p:nvPr>
        </p:nvSpPr>
        <p:spPr>
          <a:xfrm>
            <a:off x="4252913" y="3537742"/>
            <a:ext cx="7939087" cy="2882900"/>
          </a:xfrm>
        </p:spPr>
        <p:txBody>
          <a:bodyPr anchor="ctr">
            <a:normAutofit/>
          </a:bodyPr>
          <a:lstStyle/>
          <a:p>
            <a:pPr marL="0" indent="0">
              <a:buNone/>
            </a:pPr>
            <a:r>
              <a:rPr lang="en-GB" sz="1800" dirty="0"/>
              <a:t>Research tells us if parent carers are actively involved in their children’s learning and activities at school then children are more likely to thrive academically and in their general wellbeing</a:t>
            </a:r>
          </a:p>
          <a:p>
            <a:pPr marL="0" indent="0">
              <a:buNone/>
            </a:pPr>
            <a:r>
              <a:rPr lang="en-GB" sz="1800" dirty="0"/>
              <a:t>This requires a systematic approach where families, teachers and support staff work together to support children to reach their full potential.</a:t>
            </a:r>
          </a:p>
          <a:p>
            <a:pPr marL="0" indent="0">
              <a:buNone/>
            </a:pPr>
            <a:endParaRPr lang="en-GB" sz="1800" i="1" dirty="0"/>
          </a:p>
          <a:p>
            <a:pPr marL="0" indent="0">
              <a:buNone/>
            </a:pPr>
            <a:r>
              <a:rPr lang="en-GB" sz="1800" i="1" dirty="0"/>
              <a:t>Anna Freud National Centre for Children and Families</a:t>
            </a:r>
            <a:endParaRPr lang="en-GB" sz="1800" dirty="0"/>
          </a:p>
        </p:txBody>
      </p:sp>
    </p:spTree>
    <p:extLst>
      <p:ext uri="{BB962C8B-B14F-4D97-AF65-F5344CB8AC3E}">
        <p14:creationId xmlns:p14="http://schemas.microsoft.com/office/powerpoint/2010/main" val="231302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D89100-0BCA-4E38-870F-40E468E49807}"/>
              </a:ext>
            </a:extLst>
          </p:cNvPr>
          <p:cNvPicPr>
            <a:picLocks noChangeAspect="1"/>
          </p:cNvPicPr>
          <p:nvPr/>
        </p:nvPicPr>
        <p:blipFill>
          <a:blip r:embed="rId3"/>
          <a:stretch>
            <a:fillRect/>
          </a:stretch>
        </p:blipFill>
        <p:spPr>
          <a:xfrm>
            <a:off x="75799" y="6289015"/>
            <a:ext cx="12075920" cy="524484"/>
          </a:xfrm>
          <a:prstGeom prst="rect">
            <a:avLst/>
          </a:prstGeom>
        </p:spPr>
      </p:pic>
      <p:pic>
        <p:nvPicPr>
          <p:cNvPr id="4" name="Picture 3" descr="A picture containing lizard, reptile&#10;&#10;Description automatically generated">
            <a:extLst>
              <a:ext uri="{FF2B5EF4-FFF2-40B4-BE49-F238E27FC236}">
                <a16:creationId xmlns:a16="http://schemas.microsoft.com/office/drawing/2014/main" id="{A712FF39-EC59-41D1-963C-BFE3FB405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289015"/>
          </a:xfrm>
          <a:prstGeom prst="rect">
            <a:avLst/>
          </a:prstGeom>
        </p:spPr>
      </p:pic>
      <p:sp>
        <p:nvSpPr>
          <p:cNvPr id="22530" name="Title 1">
            <a:extLst>
              <a:ext uri="{FF2B5EF4-FFF2-40B4-BE49-F238E27FC236}">
                <a16:creationId xmlns:a16="http://schemas.microsoft.com/office/drawing/2014/main" id="{13E35A25-983C-402E-87CD-469ED466D725}"/>
              </a:ext>
            </a:extLst>
          </p:cNvPr>
          <p:cNvSpPr>
            <a:spLocks noGrp="1"/>
          </p:cNvSpPr>
          <p:nvPr>
            <p:ph type="title"/>
          </p:nvPr>
        </p:nvSpPr>
        <p:spPr>
          <a:xfrm>
            <a:off x="188710" y="568985"/>
            <a:ext cx="4164230" cy="2199238"/>
          </a:xfrm>
        </p:spPr>
        <p:txBody>
          <a:bodyPr vert="horz" lIns="91440" tIns="45720" rIns="91440" bIns="45720" rtlCol="0" anchor="b">
            <a:normAutofit/>
          </a:bodyPr>
          <a:lstStyle/>
          <a:p>
            <a:pPr algn="l"/>
            <a:r>
              <a:rPr lang="en-US" altLang="en-US" sz="6100" kern="1200" dirty="0">
                <a:solidFill>
                  <a:schemeClr val="tx1">
                    <a:lumMod val="60000"/>
                    <a:lumOff val="40000"/>
                  </a:schemeClr>
                </a:solidFill>
                <a:latin typeface="+mj-lt"/>
                <a:ea typeface="+mj-ea"/>
                <a:cs typeface="+mj-cs"/>
              </a:rPr>
              <a:t>Any further questions?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5183-1C67-5585-6302-66CD357A424F}"/>
              </a:ext>
            </a:extLst>
          </p:cNvPr>
          <p:cNvSpPr>
            <a:spLocks noGrp="1"/>
          </p:cNvSpPr>
          <p:nvPr>
            <p:ph type="title"/>
          </p:nvPr>
        </p:nvSpPr>
        <p:spPr>
          <a:xfrm>
            <a:off x="5181600" y="365125"/>
            <a:ext cx="6483658" cy="5600246"/>
          </a:xfrm>
        </p:spPr>
        <p:txBody>
          <a:bodyPr/>
          <a:lstStyle/>
          <a:p>
            <a:r>
              <a:rPr lang="en-GB" dirty="0"/>
              <a:t>Recently published NASEN Spotlight book… discount code for 30% off TPSEND30</a:t>
            </a:r>
            <a:br>
              <a:rPr lang="en-GB" dirty="0"/>
            </a:br>
            <a:br>
              <a:rPr lang="en-GB" dirty="0"/>
            </a:br>
            <a:r>
              <a:rPr lang="en-GB" dirty="0"/>
              <a:t>Available via </a:t>
            </a:r>
            <a:r>
              <a:rPr lang="en-GB" dirty="0">
                <a:hlinkClick r:id="rId3"/>
              </a:rPr>
              <a:t>www.nasen.org.uk</a:t>
            </a:r>
            <a:r>
              <a:rPr lang="en-GB" dirty="0"/>
              <a:t> </a:t>
            </a:r>
          </a:p>
        </p:txBody>
      </p:sp>
      <p:pic>
        <p:nvPicPr>
          <p:cNvPr id="1026" name="Picture 2" descr="No alternative text description for this image">
            <a:extLst>
              <a:ext uri="{FF2B5EF4-FFF2-40B4-BE49-F238E27FC236}">
                <a16:creationId xmlns:a16="http://schemas.microsoft.com/office/drawing/2014/main" id="{795A5490-60BA-1C45-147B-C6FA1EE30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5229"/>
            <a:ext cx="457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37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158142ED-1B9F-4018-A004-C2D5F919D4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61295" y="0"/>
            <a:ext cx="8069409" cy="685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88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6FF1-4F7D-425B-9022-749111B9BF9F}"/>
              </a:ext>
            </a:extLst>
          </p:cNvPr>
          <p:cNvSpPr>
            <a:spLocks noGrp="1"/>
          </p:cNvSpPr>
          <p:nvPr>
            <p:ph type="title"/>
          </p:nvPr>
        </p:nvSpPr>
        <p:spPr>
          <a:xfrm>
            <a:off x="381617" y="2766218"/>
            <a:ext cx="2679083" cy="1325563"/>
          </a:xfrm>
        </p:spPr>
        <p:txBody>
          <a:bodyPr/>
          <a:lstStyle/>
          <a:p>
            <a:r>
              <a:rPr lang="en-GB" dirty="0"/>
              <a:t>With thanks to</a:t>
            </a:r>
          </a:p>
        </p:txBody>
      </p:sp>
      <p:pic>
        <p:nvPicPr>
          <p:cNvPr id="1026" name="Picture 3">
            <a:extLst>
              <a:ext uri="{FF2B5EF4-FFF2-40B4-BE49-F238E27FC236}">
                <a16:creationId xmlns:a16="http://schemas.microsoft.com/office/drawing/2014/main" id="{BE892FF1-EB82-486E-BF09-171F5D93B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926" y="127000"/>
            <a:ext cx="8419616"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781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590A866-56B2-46FF-ACF9-3BCC7A439704}"/>
              </a:ext>
            </a:extLst>
          </p:cNvPr>
          <p:cNvSpPr>
            <a:spLocks noGrp="1"/>
          </p:cNvSpPr>
          <p:nvPr>
            <p:ph type="title"/>
          </p:nvPr>
        </p:nvSpPr>
        <p:spPr>
          <a:xfrm>
            <a:off x="1261534" y="0"/>
            <a:ext cx="9440332" cy="1325563"/>
          </a:xfrm>
        </p:spPr>
        <p:txBody>
          <a:bodyPr>
            <a:normAutofit/>
          </a:bodyPr>
          <a:lstStyle/>
          <a:p>
            <a:pPr eaLnBrk="1" hangingPunct="1"/>
            <a:r>
              <a:rPr lang="en-GB" altLang="en-US" sz="5400" dirty="0">
                <a:ea typeface="Verdana" panose="020B0604030504040204" pitchFamily="34" charset="0"/>
                <a:cs typeface="Verdana" panose="020B0604030504040204" pitchFamily="34" charset="0"/>
              </a:rPr>
              <a:t>Aims</a:t>
            </a:r>
          </a:p>
        </p:txBody>
      </p:sp>
      <p:graphicFrame>
        <p:nvGraphicFramePr>
          <p:cNvPr id="12292" name="Content Placeholder 1">
            <a:extLst>
              <a:ext uri="{FF2B5EF4-FFF2-40B4-BE49-F238E27FC236}">
                <a16:creationId xmlns:a16="http://schemas.microsoft.com/office/drawing/2014/main" id="{13AC8F97-EFB2-4929-887F-7F5DBFB8E7DB}"/>
              </a:ext>
            </a:extLst>
          </p:cNvPr>
          <p:cNvGraphicFramePr>
            <a:graphicFrameLocks noGrp="1"/>
          </p:cNvGraphicFramePr>
          <p:nvPr>
            <p:ph idx="1"/>
            <p:extLst>
              <p:ext uri="{D42A27DB-BD31-4B8C-83A1-F6EECF244321}">
                <p14:modId xmlns:p14="http://schemas.microsoft.com/office/powerpoint/2010/main" val="2485465607"/>
              </p:ext>
            </p:extLst>
          </p:nvPr>
        </p:nvGraphicFramePr>
        <p:xfrm>
          <a:off x="368300" y="1155700"/>
          <a:ext cx="11557000" cy="5016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2" name="Rectangle 72">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6"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Rectangle 79">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AB5CD4A-201E-4FDD-9C4C-2CD67B929B70}"/>
              </a:ext>
            </a:extLst>
          </p:cNvPr>
          <p:cNvSpPr>
            <a:spLocks noGrp="1"/>
          </p:cNvSpPr>
          <p:nvPr>
            <p:ph type="title"/>
          </p:nvPr>
        </p:nvSpPr>
        <p:spPr>
          <a:xfrm>
            <a:off x="1047280" y="759805"/>
            <a:ext cx="10306520" cy="1325563"/>
          </a:xfrm>
        </p:spPr>
        <p:txBody>
          <a:bodyPr>
            <a:normAutofit/>
          </a:bodyPr>
          <a:lstStyle/>
          <a:p>
            <a:r>
              <a:rPr lang="en-GB" sz="4000">
                <a:solidFill>
                  <a:srgbClr val="FFFFFF"/>
                </a:solidFill>
              </a:rPr>
              <a:t>SEND Code of Practice 2015 </a:t>
            </a:r>
            <a:br>
              <a:rPr lang="en-GB" sz="4000">
                <a:solidFill>
                  <a:srgbClr val="FFFFFF"/>
                </a:solidFill>
              </a:rPr>
            </a:br>
            <a:endParaRPr lang="en-GB" sz="4000" dirty="0">
              <a:solidFill>
                <a:srgbClr val="FFFFFF"/>
              </a:solidFill>
            </a:endParaRPr>
          </a:p>
        </p:txBody>
      </p:sp>
      <p:sp>
        <p:nvSpPr>
          <p:cNvPr id="3" name="Content Placeholder 2">
            <a:extLst>
              <a:ext uri="{FF2B5EF4-FFF2-40B4-BE49-F238E27FC236}">
                <a16:creationId xmlns:a16="http://schemas.microsoft.com/office/drawing/2014/main" id="{B317D4AE-D5C1-445F-BBB3-7402241B8F58}"/>
              </a:ext>
            </a:extLst>
          </p:cNvPr>
          <p:cNvSpPr>
            <a:spLocks noGrp="1"/>
          </p:cNvSpPr>
          <p:nvPr>
            <p:ph idx="1"/>
          </p:nvPr>
        </p:nvSpPr>
        <p:spPr>
          <a:xfrm>
            <a:off x="1424904" y="2494450"/>
            <a:ext cx="4671096" cy="3563159"/>
          </a:xfrm>
        </p:spPr>
        <p:txBody>
          <a:bodyPr>
            <a:normAutofit/>
          </a:bodyPr>
          <a:lstStyle/>
          <a:p>
            <a:pPr marL="0" indent="0">
              <a:buNone/>
            </a:pPr>
            <a:r>
              <a:rPr lang="en-GB" sz="1800" dirty="0"/>
              <a:t>Overarching principle of participation of CYP and their parents in decision-making</a:t>
            </a:r>
          </a:p>
          <a:p>
            <a:pPr marL="0" indent="0">
              <a:buNone/>
            </a:pPr>
            <a:endParaRPr lang="en-GB" sz="1800" dirty="0"/>
          </a:p>
          <a:p>
            <a:pPr marL="0" indent="0">
              <a:buNone/>
            </a:pPr>
            <a:r>
              <a:rPr lang="en-GB" sz="1800" dirty="0"/>
              <a:t>Section 6 p104, 6.64 – 6.71 Involving parents and pupils in planning and reviewing progress  </a:t>
            </a:r>
          </a:p>
          <a:p>
            <a:pPr marL="0" indent="0">
              <a:buNone/>
            </a:pPr>
            <a:r>
              <a:rPr lang="en-GB" sz="1500" dirty="0"/>
              <a:t> </a:t>
            </a:r>
          </a:p>
          <a:p>
            <a:pPr marL="0" indent="0">
              <a:buNone/>
            </a:pPr>
            <a:r>
              <a:rPr lang="en-GB" sz="1500" dirty="0">
                <a:hlinkClick r:id="rId3"/>
              </a:rPr>
              <a:t>https://assets.publishing.service.gov.uk/government/uploads/system/uploads/attachment_data/file/398815/SEND_Code_of_Practice_January_2015.pdf</a:t>
            </a:r>
            <a:endParaRPr lang="en-GB" sz="1500" dirty="0"/>
          </a:p>
          <a:p>
            <a:pPr marL="0" indent="0">
              <a:buNone/>
            </a:pPr>
            <a:endParaRPr lang="en-GB" sz="1500" dirty="0"/>
          </a:p>
        </p:txBody>
      </p:sp>
      <p:pic>
        <p:nvPicPr>
          <p:cNvPr id="4100" name="Picture 4">
            <a:extLst>
              <a:ext uri="{FF2B5EF4-FFF2-40B4-BE49-F238E27FC236}">
                <a16:creationId xmlns:a16="http://schemas.microsoft.com/office/drawing/2014/main" id="{66126AB7-F947-4C52-9428-7D4DB3B99E2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13552" y="2647248"/>
            <a:ext cx="4187743" cy="325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078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0C0D6-2BA7-4FD1-A22B-BADCF8ED134E}"/>
              </a:ext>
            </a:extLst>
          </p:cNvPr>
          <p:cNvSpPr>
            <a:spLocks noGrp="1"/>
          </p:cNvSpPr>
          <p:nvPr>
            <p:ph type="title"/>
          </p:nvPr>
        </p:nvSpPr>
        <p:spPr>
          <a:xfrm>
            <a:off x="4354513" y="841375"/>
            <a:ext cx="3505200" cy="3114698"/>
          </a:xfrm>
        </p:spPr>
        <p:txBody>
          <a:bodyPr vert="horz" lIns="91440" tIns="45720" rIns="91440" bIns="45720" rtlCol="0" anchor="b">
            <a:normAutofit/>
          </a:bodyPr>
          <a:lstStyle/>
          <a:p>
            <a:r>
              <a:rPr lang="en-US" sz="4300" dirty="0">
                <a:solidFill>
                  <a:schemeClr val="bg1"/>
                </a:solidFill>
                <a:latin typeface="+mj-lt"/>
                <a:ea typeface="+mj-ea"/>
              </a:rPr>
              <a:t>We value Pupil and Parent Carer Views in West Sussex</a:t>
            </a:r>
          </a:p>
        </p:txBody>
      </p:sp>
      <p:grpSp>
        <p:nvGrpSpPr>
          <p:cNvPr id="14" name="Group 13">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5" name="Group 14">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9" name="Freeform: Shape 18">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7" name="Freeform: Shape 16">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Content Placeholder 4">
            <a:extLst>
              <a:ext uri="{FF2B5EF4-FFF2-40B4-BE49-F238E27FC236}">
                <a16:creationId xmlns:a16="http://schemas.microsoft.com/office/drawing/2014/main" id="{4DAFAA59-6164-4FB2-AFD3-0BDED15ECFC1}"/>
              </a:ext>
            </a:extLst>
          </p:cNvPr>
          <p:cNvPicPr>
            <a:picLocks noGrp="1" noChangeAspect="1"/>
          </p:cNvPicPr>
          <p:nvPr>
            <p:ph idx="1"/>
          </p:nvPr>
        </p:nvPicPr>
        <p:blipFill>
          <a:blip r:embed="rId4"/>
          <a:stretch>
            <a:fillRect/>
          </a:stretch>
        </p:blipFill>
        <p:spPr>
          <a:xfrm>
            <a:off x="413544" y="1592436"/>
            <a:ext cx="2598738" cy="3673129"/>
          </a:xfrm>
          <a:prstGeom prst="rect">
            <a:avLst/>
          </a:prstGeom>
        </p:spPr>
      </p:pic>
      <p:grpSp>
        <p:nvGrpSpPr>
          <p:cNvPr id="22" name="Group 21">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3" name="Group 22">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7" name="Freeform: Shape 26">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5" name="Freeform: Shape 24">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7" name="Picture 6">
            <a:extLst>
              <a:ext uri="{FF2B5EF4-FFF2-40B4-BE49-F238E27FC236}">
                <a16:creationId xmlns:a16="http://schemas.microsoft.com/office/drawing/2014/main" id="{0B19012D-20D9-470E-8070-35B0D8D5BDDC}"/>
              </a:ext>
            </a:extLst>
          </p:cNvPr>
          <p:cNvPicPr>
            <a:picLocks noChangeAspect="1"/>
          </p:cNvPicPr>
          <p:nvPr/>
        </p:nvPicPr>
        <p:blipFill>
          <a:blip r:embed="rId5"/>
          <a:stretch>
            <a:fillRect/>
          </a:stretch>
        </p:blipFill>
        <p:spPr>
          <a:xfrm>
            <a:off x="9201944" y="1735346"/>
            <a:ext cx="2619375" cy="3387304"/>
          </a:xfrm>
          <a:prstGeom prst="rect">
            <a:avLst/>
          </a:prstGeom>
        </p:spPr>
      </p:pic>
    </p:spTree>
    <p:extLst>
      <p:ext uri="{BB962C8B-B14F-4D97-AF65-F5344CB8AC3E}">
        <p14:creationId xmlns:p14="http://schemas.microsoft.com/office/powerpoint/2010/main" val="1186150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3BDB66-3C34-4BE6-A91A-64A7BDEBE27F}"/>
              </a:ext>
            </a:extLst>
          </p:cNvPr>
          <p:cNvSpPr txBox="1"/>
          <p:nvPr/>
        </p:nvSpPr>
        <p:spPr>
          <a:xfrm>
            <a:off x="619078" y="268514"/>
            <a:ext cx="4394200" cy="73859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dirty="0">
                <a:solidFill>
                  <a:schemeClr val="bg1"/>
                </a:solidFill>
                <a:latin typeface="+mj-lt"/>
                <a:ea typeface="+mj-ea"/>
                <a:cs typeface="+mj-cs"/>
              </a:rPr>
              <a:t>1.4. Communication</a:t>
            </a:r>
          </a:p>
        </p:txBody>
      </p:sp>
      <p:sp>
        <p:nvSpPr>
          <p:cNvPr id="6" name="TextBox 5">
            <a:extLst>
              <a:ext uri="{FF2B5EF4-FFF2-40B4-BE49-F238E27FC236}">
                <a16:creationId xmlns:a16="http://schemas.microsoft.com/office/drawing/2014/main" id="{F9B7F016-2BAA-483D-8F01-748EEA8C3CE3}"/>
              </a:ext>
            </a:extLst>
          </p:cNvPr>
          <p:cNvSpPr txBox="1"/>
          <p:nvPr/>
        </p:nvSpPr>
        <p:spPr>
          <a:xfrm>
            <a:off x="232229" y="1275619"/>
            <a:ext cx="5400124" cy="5313867"/>
          </a:xfrm>
          <a:prstGeom prst="rect">
            <a:avLst/>
          </a:prstGeom>
        </p:spPr>
        <p:txBody>
          <a:bodyPr vert="horz" lIns="91440" tIns="45720" rIns="91440" bIns="45720" rtlCol="0">
            <a:normAutofit/>
          </a:bodyPr>
          <a:lstStyle/>
          <a:p>
            <a:pPr>
              <a:lnSpc>
                <a:spcPct val="90000"/>
              </a:lnSpc>
              <a:spcAft>
                <a:spcPts val="600"/>
              </a:spcAft>
            </a:pPr>
            <a:r>
              <a:rPr lang="en-US" sz="3600" b="1" dirty="0">
                <a:solidFill>
                  <a:schemeClr val="bg1">
                    <a:alpha val="80000"/>
                  </a:schemeClr>
                </a:solidFill>
              </a:rPr>
              <a:t>Is there evidence that…</a:t>
            </a:r>
          </a:p>
          <a:p>
            <a:pPr indent="-228600">
              <a:lnSpc>
                <a:spcPct val="90000"/>
              </a:lnSpc>
              <a:spcAft>
                <a:spcPts val="600"/>
              </a:spcAft>
              <a:buFont typeface="Arial" panose="020B0604020202020204" pitchFamily="34" charset="0"/>
              <a:buChar char="•"/>
            </a:pPr>
            <a:r>
              <a:rPr lang="en-US" sz="3600" dirty="0">
                <a:solidFill>
                  <a:schemeClr val="bg1">
                    <a:alpha val="80000"/>
                  </a:schemeClr>
                </a:solidFill>
              </a:rPr>
              <a:t>A range of effective co-production and communication methods are used with children and young people (CYP), parent carers (parents) and the community to inform practice and foster positive relationships.</a:t>
            </a:r>
          </a:p>
        </p:txBody>
      </p:sp>
      <p:pic>
        <p:nvPicPr>
          <p:cNvPr id="2050" name="Picture 2">
            <a:extLst>
              <a:ext uri="{FF2B5EF4-FFF2-40B4-BE49-F238E27FC236}">
                <a16:creationId xmlns:a16="http://schemas.microsoft.com/office/drawing/2014/main" id="{2459D1A9-2669-4FE6-847D-6225801C9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01" b="16257"/>
          <a:stretch/>
        </p:blipFill>
        <p:spPr bwMode="auto">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noFill/>
          <a:effectLst>
            <a:outerShdw blurRad="381000" dist="152400" dir="10800000" algn="tr"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2058" name="Freeform: Shape 2057">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5441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1B5CFC9-BEF5-4317-A462-224155BF8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0734"/>
            <a:ext cx="4457700" cy="6160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DD9076-192A-4A1B-96C7-E5D14AB324E8}"/>
              </a:ext>
            </a:extLst>
          </p:cNvPr>
          <p:cNvSpPr txBox="1"/>
          <p:nvPr/>
        </p:nvSpPr>
        <p:spPr>
          <a:xfrm>
            <a:off x="5716858" y="173853"/>
            <a:ext cx="4572000" cy="1200329"/>
          </a:xfrm>
          <a:prstGeom prst="rect">
            <a:avLst/>
          </a:prstGeom>
          <a:noFill/>
        </p:spPr>
        <p:txBody>
          <a:bodyPr wrap="square">
            <a:spAutoFit/>
          </a:bodyPr>
          <a:lstStyle/>
          <a:p>
            <a:pPr algn="l"/>
            <a:r>
              <a:rPr lang="en-GB" sz="2400" b="1" dirty="0">
                <a:solidFill>
                  <a:srgbClr val="333333"/>
                </a:solidFill>
                <a:latin typeface="Lato" panose="020F0502020204030203" pitchFamily="34" charset="0"/>
              </a:rPr>
              <a:t>Partnership and co-production with children, young people and parents carers</a:t>
            </a:r>
          </a:p>
        </p:txBody>
      </p:sp>
      <p:sp>
        <p:nvSpPr>
          <p:cNvPr id="8" name="TextBox 7">
            <a:extLst>
              <a:ext uri="{FF2B5EF4-FFF2-40B4-BE49-F238E27FC236}">
                <a16:creationId xmlns:a16="http://schemas.microsoft.com/office/drawing/2014/main" id="{B2BF4BD1-394A-46A9-8501-F8B18B181C95}"/>
              </a:ext>
            </a:extLst>
          </p:cNvPr>
          <p:cNvSpPr txBox="1"/>
          <p:nvPr/>
        </p:nvSpPr>
        <p:spPr>
          <a:xfrm>
            <a:off x="5716858" y="1696060"/>
            <a:ext cx="4839629" cy="2585323"/>
          </a:xfrm>
          <a:prstGeom prst="rect">
            <a:avLst/>
          </a:prstGeom>
          <a:noFill/>
        </p:spPr>
        <p:txBody>
          <a:bodyPr wrap="square">
            <a:spAutoFit/>
          </a:bodyPr>
          <a:lstStyle/>
          <a:p>
            <a:pPr algn="l"/>
            <a:r>
              <a:rPr lang="en-GB" b="1" dirty="0">
                <a:solidFill>
                  <a:srgbClr val="333333"/>
                </a:solidFill>
                <a:latin typeface="Lato" panose="020F0502020204030203" pitchFamily="34" charset="0"/>
              </a:rPr>
              <a:t>Expectation 1</a:t>
            </a:r>
          </a:p>
          <a:p>
            <a:pPr marL="285750" indent="-285750">
              <a:buFont typeface="Arial" panose="020B0604020202020204" pitchFamily="34" charset="0"/>
              <a:buChar char="•"/>
            </a:pPr>
            <a:r>
              <a:rPr lang="en-GB" b="1" dirty="0">
                <a:solidFill>
                  <a:srgbClr val="333333"/>
                </a:solidFill>
                <a:latin typeface="Lato" panose="020F0502020204030203" pitchFamily="34" charset="0"/>
              </a:rPr>
              <a:t>The school / setting works in co-production with children and young people and their parent carers in decision making.</a:t>
            </a:r>
            <a:endParaRPr lang="en-GB" dirty="0">
              <a:solidFill>
                <a:srgbClr val="333333"/>
              </a:solidFill>
              <a:latin typeface="Lato" panose="020F0502020204030203" pitchFamily="34" charset="0"/>
            </a:endParaRPr>
          </a:p>
          <a:p>
            <a:pPr marL="285750" indent="-285750">
              <a:buFont typeface="Arial" panose="020B0604020202020204" pitchFamily="34" charset="0"/>
              <a:buChar char="•"/>
            </a:pPr>
            <a:r>
              <a:rPr lang="en-GB" b="1" dirty="0">
                <a:solidFill>
                  <a:srgbClr val="333333"/>
                </a:solidFill>
                <a:latin typeface="Lato" panose="020F0502020204030203" pitchFamily="34" charset="0"/>
              </a:rPr>
              <a:t>Expectations from both school / settings and parent carers are realistic and support the child or young person’s learning, development and, in turn, outcomes.</a:t>
            </a:r>
            <a:endParaRPr lang="en-GB" dirty="0">
              <a:solidFill>
                <a:srgbClr val="333333"/>
              </a:solidFill>
              <a:latin typeface="Lato" panose="020F0502020204030203" pitchFamily="34" charset="0"/>
            </a:endParaRPr>
          </a:p>
        </p:txBody>
      </p:sp>
      <p:sp>
        <p:nvSpPr>
          <p:cNvPr id="10" name="TextBox 9">
            <a:extLst>
              <a:ext uri="{FF2B5EF4-FFF2-40B4-BE49-F238E27FC236}">
                <a16:creationId xmlns:a16="http://schemas.microsoft.com/office/drawing/2014/main" id="{408A7641-871F-491E-B452-E255ECB86542}"/>
              </a:ext>
            </a:extLst>
          </p:cNvPr>
          <p:cNvSpPr txBox="1"/>
          <p:nvPr/>
        </p:nvSpPr>
        <p:spPr>
          <a:xfrm>
            <a:off x="5716858" y="4603262"/>
            <a:ext cx="4572000" cy="1200329"/>
          </a:xfrm>
          <a:prstGeom prst="rect">
            <a:avLst/>
          </a:prstGeom>
          <a:noFill/>
        </p:spPr>
        <p:txBody>
          <a:bodyPr wrap="square">
            <a:spAutoFit/>
          </a:bodyPr>
          <a:lstStyle/>
          <a:p>
            <a:pPr algn="l"/>
            <a:r>
              <a:rPr lang="en-GB" b="1" dirty="0">
                <a:solidFill>
                  <a:srgbClr val="333333"/>
                </a:solidFill>
                <a:latin typeface="Lato" panose="020F0502020204030203" pitchFamily="34" charset="0"/>
              </a:rPr>
              <a:t>Expectation 2</a:t>
            </a:r>
          </a:p>
          <a:p>
            <a:pPr marL="285750" indent="-285750">
              <a:buFont typeface="Arial" panose="020B0604020202020204" pitchFamily="34" charset="0"/>
              <a:buChar char="•"/>
            </a:pPr>
            <a:r>
              <a:rPr lang="en-GB" b="1" dirty="0">
                <a:solidFill>
                  <a:srgbClr val="333333"/>
                </a:solidFill>
                <a:latin typeface="Lato" panose="020F0502020204030203" pitchFamily="34" charset="0"/>
              </a:rPr>
              <a:t>Children and young people are enabled to participate in their assessment and review processes.</a:t>
            </a:r>
            <a:endParaRPr lang="en-GB" dirty="0">
              <a:solidFill>
                <a:srgbClr val="333333"/>
              </a:solidFill>
              <a:latin typeface="Lato" panose="020F0502020204030203" pitchFamily="34" charset="0"/>
            </a:endParaRPr>
          </a:p>
        </p:txBody>
      </p:sp>
    </p:spTree>
    <p:extLst>
      <p:ext uri="{BB962C8B-B14F-4D97-AF65-F5344CB8AC3E}">
        <p14:creationId xmlns:p14="http://schemas.microsoft.com/office/powerpoint/2010/main" val="356408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54D92-5C8E-4E3E-BBEB-ABA23D67A398}"/>
              </a:ext>
            </a:extLst>
          </p:cNvPr>
          <p:cNvSpPr>
            <a:spLocks noGrp="1"/>
          </p:cNvSpPr>
          <p:nvPr>
            <p:ph type="title"/>
          </p:nvPr>
        </p:nvSpPr>
        <p:spPr>
          <a:xfrm>
            <a:off x="1729448" y="1"/>
            <a:ext cx="8728435" cy="1083211"/>
          </a:xfrm>
        </p:spPr>
        <p:txBody>
          <a:bodyPr>
            <a:normAutofit/>
          </a:bodyPr>
          <a:lstStyle/>
          <a:p>
            <a:r>
              <a:rPr lang="en-GB" dirty="0"/>
              <a:t>Tools for Schools – home school partnerships</a:t>
            </a:r>
          </a:p>
        </p:txBody>
      </p:sp>
      <p:pic>
        <p:nvPicPr>
          <p:cNvPr id="5" name="Content Placeholder 4">
            <a:extLst>
              <a:ext uri="{FF2B5EF4-FFF2-40B4-BE49-F238E27FC236}">
                <a16:creationId xmlns:a16="http://schemas.microsoft.com/office/drawing/2014/main" id="{7D4F8C23-7FBA-42E5-9293-3C645BF21D07}"/>
              </a:ext>
            </a:extLst>
          </p:cNvPr>
          <p:cNvPicPr>
            <a:picLocks noGrp="1" noChangeAspect="1"/>
          </p:cNvPicPr>
          <p:nvPr>
            <p:ph idx="1"/>
          </p:nvPr>
        </p:nvPicPr>
        <p:blipFill>
          <a:blip r:embed="rId3"/>
          <a:stretch>
            <a:fillRect/>
          </a:stretch>
        </p:blipFill>
        <p:spPr>
          <a:xfrm>
            <a:off x="1149350" y="1083212"/>
            <a:ext cx="9893300" cy="5073784"/>
          </a:xfrm>
        </p:spPr>
      </p:pic>
    </p:spTree>
    <p:extLst>
      <p:ext uri="{BB962C8B-B14F-4D97-AF65-F5344CB8AC3E}">
        <p14:creationId xmlns:p14="http://schemas.microsoft.com/office/powerpoint/2010/main" val="2138117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BGRectangle">
            <a:extLst>
              <a:ext uri="{FF2B5EF4-FFF2-40B4-BE49-F238E27FC236}">
                <a16:creationId xmlns:a16="http://schemas.microsoft.com/office/drawing/2014/main" id="{44B42A97-2187-442B-BB48-39526296D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4C69C9DF-5137-40A3-AB06-777E10010B88}"/>
              </a:ext>
            </a:extLst>
          </p:cNvPr>
          <p:cNvPicPr>
            <a:picLocks noChangeAspect="1"/>
          </p:cNvPicPr>
          <p:nvPr/>
        </p:nvPicPr>
        <p:blipFill rotWithShape="1">
          <a:blip r:embed="rId3">
            <a:extLst>
              <a:ext uri="{28A0092B-C50C-407E-A947-70E740481C1C}">
                <a14:useLocalDpi xmlns:a14="http://schemas.microsoft.com/office/drawing/2010/main" val="0"/>
              </a:ext>
            </a:extLst>
          </a:blip>
          <a:srcRect t="20876" b="3366"/>
          <a:stretch/>
        </p:blipFill>
        <p:spPr>
          <a:xfrm>
            <a:off x="20" y="10"/>
            <a:ext cx="12191980" cy="4571990"/>
          </a:xfrm>
          <a:prstGeom prst="rect">
            <a:avLst/>
          </a:prstGeom>
        </p:spPr>
      </p:pic>
      <p:sp>
        <p:nvSpPr>
          <p:cNvPr id="30" name="!!Rectangle">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78EE17F-A544-4CAC-B297-687B7859E075}"/>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4200">
                <a:latin typeface="+mj-lt"/>
                <a:ea typeface="+mj-ea"/>
              </a:rPr>
              <a:t>Why is co-production important?</a:t>
            </a:r>
          </a:p>
        </p:txBody>
      </p:sp>
      <p:sp>
        <p:nvSpPr>
          <p:cNvPr id="3" name="Content Placeholder 2">
            <a:extLst>
              <a:ext uri="{FF2B5EF4-FFF2-40B4-BE49-F238E27FC236}">
                <a16:creationId xmlns:a16="http://schemas.microsoft.com/office/drawing/2014/main" id="{2C9199F6-6935-479B-A62C-8003AD884A1F}"/>
              </a:ext>
            </a:extLst>
          </p:cNvPr>
          <p:cNvSpPr>
            <a:spLocks noGrp="1"/>
          </p:cNvSpPr>
          <p:nvPr>
            <p:ph idx="1"/>
          </p:nvPr>
        </p:nvSpPr>
        <p:spPr>
          <a:xfrm>
            <a:off x="8789167" y="4572000"/>
            <a:ext cx="3576779" cy="2155361"/>
          </a:xfrm>
        </p:spPr>
        <p:txBody>
          <a:bodyPr vert="horz" lIns="91440" tIns="45720" rIns="91440" bIns="45720" rtlCol="0" anchor="ctr">
            <a:normAutofit/>
          </a:bodyPr>
          <a:lstStyle/>
          <a:p>
            <a:pPr marL="0" indent="0">
              <a:buNone/>
            </a:pPr>
            <a:r>
              <a:rPr lang="en-US" sz="2800" dirty="0">
                <a:latin typeface="+mn-lt"/>
                <a:ea typeface="+mn-ea"/>
              </a:rPr>
              <a:t>Discuss your own experiences of participation and tokenism and how these made you feel? </a:t>
            </a:r>
          </a:p>
        </p:txBody>
      </p:sp>
      <p:sp>
        <p:nvSpPr>
          <p:cNvPr id="32" name="!!Line">
            <a:extLst>
              <a:ext uri="{FF2B5EF4-FFF2-40B4-BE49-F238E27FC236}">
                <a16:creationId xmlns:a16="http://schemas.microsoft.com/office/drawing/2014/main" id="{1B1D834C-2707-49B0-A3CE-334D83DFF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5048" y="5266944"/>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537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xt Main">
  <a:themeElements>
    <a:clrScheme name="WSCC SfS 2021">
      <a:dk1>
        <a:srgbClr val="284D6A"/>
      </a:dk1>
      <a:lt1>
        <a:sysClr val="window" lastClr="FFFFFF"/>
      </a:lt1>
      <a:dk2>
        <a:srgbClr val="316E9A"/>
      </a:dk2>
      <a:lt2>
        <a:srgbClr val="E7E6E6"/>
      </a:lt2>
      <a:accent1>
        <a:srgbClr val="39A39C"/>
      </a:accent1>
      <a:accent2>
        <a:srgbClr val="C84A7A"/>
      </a:accent2>
      <a:accent3>
        <a:srgbClr val="9BC24B"/>
      </a:accent3>
      <a:accent4>
        <a:srgbClr val="D5E141"/>
      </a:accent4>
      <a:accent5>
        <a:srgbClr val="9C7FB0"/>
      </a:accent5>
      <a:accent6>
        <a:srgbClr val="C7474D"/>
      </a:accent6>
      <a:hlink>
        <a:srgbClr val="39A39C"/>
      </a:hlink>
      <a:folHlink>
        <a:srgbClr val="33A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53f9e212-8e11-41d8-9e9a-e88aad5b4186;2022-12-25 00:49:36;AUTOCLASSIFIED;WSCC Category:2022-12-25 00:49:36|False||AUTOCLASSIFIED|2022-12-25 00:49:36|UNDEFINED|00000000-0000-0000-0000-000000000000;False</CSMeta2010Field>
    <j5da7913ca98450ab299b9b62231058f xmlns="1209568c-8f7e-4a25-939e-4f22fd0c2b25">
      <Terms xmlns="http://schemas.microsoft.com/office/infopath/2007/PartnerControls">
        <TermInfo xmlns="http://schemas.microsoft.com/office/infopath/2007/PartnerControls">
          <TermName xmlns="http://schemas.microsoft.com/office/infopath/2007/PartnerControls">Community:Health:Mental health:Behavioural conditions:Autism</TermName>
          <TermId xmlns="http://schemas.microsoft.com/office/infopath/2007/PartnerControls">56713e2d-cf92-4923-b084-2381dab5ad0f</TermId>
        </TermInfo>
        <TermInfo xmlns="http://schemas.microsoft.com/office/infopath/2007/PartnerControls">
          <TermName xmlns="http://schemas.microsoft.com/office/infopath/2007/PartnerControls">Education and skills:Teaching:Teachers</TermName>
          <TermId xmlns="http://schemas.microsoft.com/office/infopath/2007/PartnerControls">eebc9712-831a-45b4-9f69-cf91d26c7c45</TermId>
        </TermInfo>
        <TermInfo xmlns="http://schemas.microsoft.com/office/infopath/2007/PartnerControls">
          <TermName xmlns="http://schemas.microsoft.com/office/infopath/2007/PartnerControls">Care services:Children and families care services:Youth services:Young people</TermName>
          <TermId xmlns="http://schemas.microsoft.com/office/infopath/2007/PartnerControls">1def9772-3e6c-483c-a4d6-6c10792a8af9</TermId>
        </TermInfo>
        <TermInfo xmlns="http://schemas.microsoft.com/office/infopath/2007/PartnerControls">
          <TermName xmlns="http://schemas.microsoft.com/office/infopath/2007/PartnerControls">Community:Democracy:Corporate governance:Cabinet</TermName>
          <TermId xmlns="http://schemas.microsoft.com/office/infopath/2007/PartnerControls">be9f80e4-e62f-4882-84d4-9835b0e558cd</TermId>
        </TermInfo>
        <TermInfo xmlns="http://schemas.microsoft.com/office/infopath/2007/PartnerControls">
          <TermName xmlns="http://schemas.microsoft.com/office/infopath/2007/PartnerControls">Education and skills:Life long learning:Research</TermName>
          <TermId xmlns="http://schemas.microsoft.com/office/infopath/2007/PartnerControls">db63af2c-a342-4d50-a1ba-e4b244736519</TermId>
        </TermInfo>
        <TermInfo xmlns="http://schemas.microsoft.com/office/infopath/2007/PartnerControls">
          <TermName xmlns="http://schemas.microsoft.com/office/infopath/2007/PartnerControls">Education and skills:Teaching</TermName>
          <TermId xmlns="http://schemas.microsoft.com/office/infopath/2007/PartnerControls">05f989ff-75bf-4049-8c72-70a2bfa511d4</TermId>
        </TermInfo>
        <TermInfo xmlns="http://schemas.microsoft.com/office/infopath/2007/PartnerControls">
          <TermName xmlns="http://schemas.microsoft.com/office/infopath/2007/PartnerControls">Care services:Children and families care services:Supporting children</TermName>
          <TermId xmlns="http://schemas.microsoft.com/office/infopath/2007/PartnerControls">153159e6-8ea2-4ea3-8032-7e79c2762821</TermId>
        </TermInfo>
        <TermInfo xmlns="http://schemas.microsoft.com/office/infopath/2007/PartnerControls">
          <TermName xmlns="http://schemas.microsoft.com/office/infopath/2007/PartnerControls">Education and skills:Education and skills policy and practice</TermName>
          <TermId xmlns="http://schemas.microsoft.com/office/infopath/2007/PartnerControls">d6a8c68b-29ea-46b6-85fa-8e93d248263d</TermId>
        </TermInfo>
        <TermInfo xmlns="http://schemas.microsoft.com/office/infopath/2007/PartnerControls">
          <TermName xmlns="http://schemas.microsoft.com/office/infopath/2007/PartnerControls">Education and skills:Management of schools:Pupils</TermName>
          <TermId xmlns="http://schemas.microsoft.com/office/infopath/2007/PartnerControls">4420e060-3ac0-4474-bffe-507e720de54c</TermId>
        </TermInfo>
        <TermInfo xmlns="http://schemas.microsoft.com/office/infopath/2007/PartnerControls">
          <TermName xmlns="http://schemas.microsoft.com/office/infopath/2007/PartnerControls">Community:People:Age groups:Children:Girls</TermName>
          <TermId xmlns="http://schemas.microsoft.com/office/infopath/2007/PartnerControls">830e6b9c-71cf-48a4-a522-1c964ed01fd5</TermId>
        </TermInfo>
        <TermInfo xmlns="http://schemas.microsoft.com/office/infopath/2007/PartnerControls">
          <TermName xmlns="http://schemas.microsoft.com/office/infopath/2007/PartnerControls">Education and skills:Advice</TermName>
          <TermId xmlns="http://schemas.microsoft.com/office/infopath/2007/PartnerControls">4b846564-f875-4117-9aa6-62fe39dcd624</TermId>
        </TermInfo>
        <TermInfo xmlns="http://schemas.microsoft.com/office/infopath/2007/PartnerControls">
          <TermName xmlns="http://schemas.microsoft.com/office/infopath/2007/PartnerControls">Care services:Children and families care services:Supporting children:Services:Advice</TermName>
          <TermId xmlns="http://schemas.microsoft.com/office/infopath/2007/PartnerControls">59ed8321-c48d-47ce-b360-f95607d9b59c</TermId>
        </TermInfo>
        <TermInfo xmlns="http://schemas.microsoft.com/office/infopath/2007/PartnerControls">
          <TermName xmlns="http://schemas.microsoft.com/office/infopath/2007/PartnerControls">Community:People:Families</TermName>
          <TermId xmlns="http://schemas.microsoft.com/office/infopath/2007/PartnerControls">3a00cbba-9a60-485e-868a-a3f65d0ad87a</TermId>
        </TermInfo>
        <TermInfo xmlns="http://schemas.microsoft.com/office/infopath/2007/PartnerControls">
          <TermName xmlns="http://schemas.microsoft.com/office/infopath/2007/PartnerControls">Community:People:Families:Parents</TermName>
          <TermId xmlns="http://schemas.microsoft.com/office/infopath/2007/PartnerControls">ecaaa019-dd73-45e1-aa15-f0e0576749fc</TermId>
        </TermInfo>
        <TermInfo xmlns="http://schemas.microsoft.com/office/infopath/2007/PartnerControls">
          <TermName xmlns="http://schemas.microsoft.com/office/infopath/2007/PartnerControls">Environment:Land:Landscaping</TermName>
          <TermId xmlns="http://schemas.microsoft.com/office/infopath/2007/PartnerControls">a4d800a6-d52d-4e17-8a77-0c350e3125d3</TermId>
        </TermInfo>
        <TermInfo xmlns="http://schemas.microsoft.com/office/infopath/2007/PartnerControls">
          <TermName xmlns="http://schemas.microsoft.com/office/infopath/2007/PartnerControls">Environment:Environment policy and practice:Planning policy and practice</TermName>
          <TermId xmlns="http://schemas.microsoft.com/office/infopath/2007/PartnerControls">6eeba828-55fc-4c54-a441-1144f4a3bb6d</TermId>
        </TermInfo>
        <TermInfo xmlns="http://schemas.microsoft.com/office/infopath/2007/PartnerControls">
          <TermName xmlns="http://schemas.microsoft.com/office/infopath/2007/PartnerControls">Community:People:Age groups:Children</TermName>
          <TermId xmlns="http://schemas.microsoft.com/office/infopath/2007/PartnerControls">4447451e-cfd8-4ef3-bf8d-753597667dbc</TermId>
        </TermInfo>
        <TermInfo xmlns="http://schemas.microsoft.com/office/infopath/2007/PartnerControls">
          <TermName xmlns="http://schemas.microsoft.com/office/infopath/2007/PartnerControls">Community:Social issues:Social inclusion</TermName>
          <TermId xmlns="http://schemas.microsoft.com/office/infopath/2007/PartnerControls">5e2cd913-ff8c-4ddc-8378-bf9a357ce686</TermId>
        </TermInfo>
        <TermInfo xmlns="http://schemas.microsoft.com/office/infopath/2007/PartnerControls">
          <TermName xmlns="http://schemas.microsoft.com/office/infopath/2007/PartnerControls">Community:Democracy:Corporate governance</TermName>
          <TermId xmlns="http://schemas.microsoft.com/office/infopath/2007/PartnerControls">90d6dea1-25ae-47cd-ad92-aa7971c04d48</TermId>
        </TermInfo>
        <TermInfo xmlns="http://schemas.microsoft.com/office/infopath/2007/PartnerControls">
          <TermName xmlns="http://schemas.microsoft.com/office/infopath/2007/PartnerControls">Care services:Children and families care services:Adoption and fostering:Adoption and fostering review</TermName>
          <TermId xmlns="http://schemas.microsoft.com/office/infopath/2007/PartnerControls">ac60a2e5-0b2c-4aa5-8f18-c6bfc7d7951a</TermId>
        </TermInfo>
        <TermInfo xmlns="http://schemas.microsoft.com/office/infopath/2007/PartnerControls">
          <TermName xmlns="http://schemas.microsoft.com/office/infopath/2007/PartnerControls">Business services:Human resources:Training:Reporting</TermName>
          <TermId xmlns="http://schemas.microsoft.com/office/infopath/2007/PartnerControls">682477b1-f09f-45a9-a31d-9e48ac9dfa35</TermId>
        </TermInfo>
        <TermInfo xmlns="http://schemas.microsoft.com/office/infopath/2007/PartnerControls">
          <TermName xmlns="http://schemas.microsoft.com/office/infopath/2007/PartnerControls">Transport:Transport planning:Zoning</TermName>
          <TermId xmlns="http://schemas.microsoft.com/office/infopath/2007/PartnerControls">1ab4ec0f-3839-439b-b3ee-4b634ae7aa9e</TermId>
        </TermInfo>
        <TermInfo xmlns="http://schemas.microsoft.com/office/infopath/2007/PartnerControls">
          <TermName xmlns="http://schemas.microsoft.com/office/infopath/2007/PartnerControls">Care services:Children and families care services:Supporting disabilities</TermName>
          <TermId xmlns="http://schemas.microsoft.com/office/infopath/2007/PartnerControls">17ec9827-ab51-4d71-b2f1-3229319698af</TermId>
        </TermInfo>
        <TermInfo xmlns="http://schemas.microsoft.com/office/infopath/2007/PartnerControls">
          <TermName xmlns="http://schemas.microsoft.com/office/infopath/2007/PartnerControls">Care services:Children and families care services:Supporting disabilities:Equipment:Advice</TermName>
          <TermId xmlns="http://schemas.microsoft.com/office/infopath/2007/PartnerControls">edd7af86-7df0-4bfb-a6c0-0e6f981c6c9f</TermId>
        </TermInfo>
        <TermInfo xmlns="http://schemas.microsoft.com/office/infopath/2007/PartnerControls">
          <TermName xmlns="http://schemas.microsoft.com/office/infopath/2007/PartnerControls">Environment:Environment policy and practice</TermName>
          <TermId xmlns="http://schemas.microsoft.com/office/infopath/2007/PartnerControls">47280144-a9c6-41a8-a65e-2b2e97273a53</TermId>
        </TermInfo>
        <TermInfo xmlns="http://schemas.microsoft.com/office/infopath/2007/PartnerControls">
          <TermName xmlns="http://schemas.microsoft.com/office/infopath/2007/PartnerControls">Education and skills:Curriculum</TermName>
          <TermId xmlns="http://schemas.microsoft.com/office/infopath/2007/PartnerControls">2429bed0-5dd4-4ccf-b63f-da77ee04c500</TermId>
        </TermInfo>
        <TermInfo xmlns="http://schemas.microsoft.com/office/infopath/2007/PartnerControls">
          <TermName xmlns="http://schemas.microsoft.com/office/infopath/2007/PartnerControls">Education and skills:Management of schools:School types:Primary schools</TermName>
          <TermId xmlns="http://schemas.microsoft.com/office/infopath/2007/PartnerControls">385f8482-0105-4972-81ad-db57e744b34f</TermId>
        </TermInfo>
        <TermInfo xmlns="http://schemas.microsoft.com/office/infopath/2007/PartnerControls">
          <TermName xmlns="http://schemas.microsoft.com/office/infopath/2007/PartnerControls">Care services:Children and families care services:Supporting children:Supporting children review</TermName>
          <TermId xmlns="http://schemas.microsoft.com/office/infopath/2007/PartnerControls">caf9b737-5d66-4215-ae89-702cf12fa6ac</TermId>
        </TermInfo>
        <TermInfo xmlns="http://schemas.microsoft.com/office/infopath/2007/PartnerControls">
          <TermName xmlns="http://schemas.microsoft.com/office/infopath/2007/PartnerControls">Environment:Environment meetings:Planning meetings</TermName>
          <TermId xmlns="http://schemas.microsoft.com/office/infopath/2007/PartnerControls">17b6ce11-a433-4fe9-b05f-d337add5c4b0</TermId>
        </TermInfo>
        <TermInfo xmlns="http://schemas.microsoft.com/office/infopath/2007/PartnerControls">
          <TermName xmlns="http://schemas.microsoft.com/office/infopath/2007/PartnerControls">Transport:Transport policy and practice</TermName>
          <TermId xmlns="http://schemas.microsoft.com/office/infopath/2007/PartnerControls">acf1fe38-3bf7-4eaf-ad78-b5bd9b1b04b8</TermId>
        </TermInfo>
        <TermInfo xmlns="http://schemas.microsoft.com/office/infopath/2007/PartnerControls">
          <TermName xmlns="http://schemas.microsoft.com/office/infopath/2007/PartnerControls">Community:People:Employment groups:Students</TermName>
          <TermId xmlns="http://schemas.microsoft.com/office/infopath/2007/PartnerControls">0cf88c28-4951-4b79-8d44-ecfbc9c67d69</TermId>
        </TermInfo>
        <TermInfo xmlns="http://schemas.microsoft.com/office/infopath/2007/PartnerControls">
          <TermName xmlns="http://schemas.microsoft.com/office/infopath/2007/PartnerControls">Education and skills:Life long learning:Academics:Lecturers</TermName>
          <TermId xmlns="http://schemas.microsoft.com/office/infopath/2007/PartnerControls">60162412-2e45-4c33-b402-5fe028f1f44d</TermId>
        </TermInfo>
        <TermInfo xmlns="http://schemas.microsoft.com/office/infopath/2007/PartnerControls">
          <TermName xmlns="http://schemas.microsoft.com/office/infopath/2007/PartnerControls">Environment:Environment strategy:Planning strategy</TermName>
          <TermId xmlns="http://schemas.microsoft.com/office/infopath/2007/PartnerControls">0755918a-03ec-4353-be2e-c233c8f3f8ce</TermId>
        </TermInfo>
        <TermInfo xmlns="http://schemas.microsoft.com/office/infopath/2007/PartnerControls">
          <TermName xmlns="http://schemas.microsoft.com/office/infopath/2007/PartnerControls">Community:Democracy:Public services:Local service partnerships</TermName>
          <TermId xmlns="http://schemas.microsoft.com/office/infopath/2007/PartnerControls">a11a386b-3c71-466d-9bb7-d5fb33afce50</TermId>
        </TermInfo>
        <TermInfo xmlns="http://schemas.microsoft.com/office/infopath/2007/PartnerControls">
          <TermName xmlns="http://schemas.microsoft.com/office/infopath/2007/PartnerControls">Education and skills:Management of schools:Parent-staff associations</TermName>
          <TermId xmlns="http://schemas.microsoft.com/office/infopath/2007/PartnerControls">8b1ef846-5500-4bd6-81f1-ad1754611368</TermId>
        </TermInfo>
        <TermInfo xmlns="http://schemas.microsoft.com/office/infopath/2007/PartnerControls">
          <TermName xmlns="http://schemas.microsoft.com/office/infopath/2007/PartnerControls">Education and skills:Management of schools:School support staff</TermName>
          <TermId xmlns="http://schemas.microsoft.com/office/infopath/2007/PartnerControls">e46b2fde-9b46-4e2b-8cab-d1c847dff71d</TermId>
        </TermInfo>
        <TermInfo xmlns="http://schemas.microsoft.com/office/infopath/2007/PartnerControls">
          <TermName xmlns="http://schemas.microsoft.com/office/infopath/2007/PartnerControls">Education and skills:Management of schools:School types:Secondary schools</TermName>
          <TermId xmlns="http://schemas.microsoft.com/office/infopath/2007/PartnerControls">ce28b3f7-dd3a-4f63-be36-0109ce8c1d0e</TermId>
        </TermInfo>
        <TermInfo xmlns="http://schemas.microsoft.com/office/infopath/2007/PartnerControls">
          <TermName xmlns="http://schemas.microsoft.com/office/infopath/2007/PartnerControls">Business services:Management services:Business planning</TermName>
          <TermId xmlns="http://schemas.microsoft.com/office/infopath/2007/PartnerControls">3b4934dc-7181-4702-90c1-f761c556d758</TermId>
        </TermInfo>
        <TermInfo xmlns="http://schemas.microsoft.com/office/infopath/2007/PartnerControls">
          <TermName xmlns="http://schemas.microsoft.com/office/infopath/2007/PartnerControls">Infrastructure:Infrastructure management</TermName>
          <TermId xmlns="http://schemas.microsoft.com/office/infopath/2007/PartnerControls">c1b77040-f109-4411-98b5-51f3df946f67</TermId>
        </TermInfo>
        <TermInfo xmlns="http://schemas.microsoft.com/office/infopath/2007/PartnerControls">
          <TermName xmlns="http://schemas.microsoft.com/office/infopath/2007/PartnerControls">Community:Economic development:Intelligence about business:Communications industries:Internet Service Providers</TermName>
          <TermId xmlns="http://schemas.microsoft.com/office/infopath/2007/PartnerControls">16495b24-2e1d-4b2e-a663-e17f7d4b77e9</TermId>
        </TermInfo>
        <TermInfo xmlns="http://schemas.microsoft.com/office/infopath/2007/PartnerControls">
          <TermName xmlns="http://schemas.microsoft.com/office/infopath/2007/PartnerControls">Environment:Land:Parks and open spaces:Playgrounds</TermName>
          <TermId xmlns="http://schemas.microsoft.com/office/infopath/2007/PartnerControls">a9820bb0-405a-4ba9-b79e-b8fce6a3bf25</TermId>
        </TermInfo>
        <TermInfo xmlns="http://schemas.microsoft.com/office/infopath/2007/PartnerControls">
          <TermName xmlns="http://schemas.microsoft.com/office/infopath/2007/PartnerControls">Education and skills:Life long learning:Further and higher education:Universities</TermName>
          <TermId xmlns="http://schemas.microsoft.com/office/infopath/2007/PartnerControls">8925e62d-9263-47df-b9a3-faf7335aa4f0</TermId>
        </TermInfo>
        <TermInfo xmlns="http://schemas.microsoft.com/office/infopath/2007/PartnerControls">
          <TermName xmlns="http://schemas.microsoft.com/office/infopath/2007/PartnerControls">Business services:Management services:Corporate communication:Public consultation</TermName>
          <TermId xmlns="http://schemas.microsoft.com/office/infopath/2007/PartnerControls">2338e7bf-e4e9-4e67-ad18-f1f39c35ce8e</TermId>
        </TermInfo>
        <TermInfo xmlns="http://schemas.microsoft.com/office/infopath/2007/PartnerControls">
          <TermName xmlns="http://schemas.microsoft.com/office/infopath/2007/PartnerControls">Community:Health:Health services:Hospitals</TermName>
          <TermId xmlns="http://schemas.microsoft.com/office/infopath/2007/PartnerControls">7651c8f8-2f66-4726-bdc9-25bd6b00d06f</TermId>
        </TermInfo>
        <TermInfo xmlns="http://schemas.microsoft.com/office/infopath/2007/PartnerControls">
          <TermName xmlns="http://schemas.microsoft.com/office/infopath/2007/PartnerControls">Community:Leisure and culture:Arts:Music</TermName>
          <TermId xmlns="http://schemas.microsoft.com/office/infopath/2007/PartnerControls">9a584e35-acbf-4849-9333-a4a7b70fe302</TermId>
        </TermInfo>
        <TermInfo xmlns="http://schemas.microsoft.com/office/infopath/2007/PartnerControls">
          <TermName xmlns="http://schemas.microsoft.com/office/infopath/2007/PartnerControls">Community:Health:NHS</TermName>
          <TermId xmlns="http://schemas.microsoft.com/office/infopath/2007/PartnerControls">f88a96ce-3cc2-4f4b-8e70-f99e8ac919bb</TermId>
        </TermInfo>
      </Terms>
    </j5da7913ca98450ab299b9b62231058f>
    <TaxCatchAll xmlns="1209568c-8f7e-4a25-939e-4f22fd0c2b25">
      <Value>1068</Value>
      <Value>104</Value>
      <Value>744</Value>
      <Value>421</Value>
      <Value>308</Value>
      <Value>88</Value>
      <Value>87</Value>
      <Value>192</Value>
      <Value>184</Value>
      <Value>81</Value>
      <Value>826</Value>
      <Value>64</Value>
      <Value>168</Value>
      <Value>160</Value>
      <Value>44</Value>
      <Value>56</Value>
      <Value>41</Value>
      <Value>35</Value>
      <Value>369</Value>
      <Value>154</Value>
      <Value>472</Value>
      <Value>471</Value>
      <Value>256</Value>
      <Value>148</Value>
      <Value>145</Value>
      <Value>143</Value>
      <Value>142</Value>
      <Value>30</Value>
      <Value>27</Value>
      <Value>133</Value>
      <Value>239</Value>
      <Value>333</Value>
      <Value>127</Value>
      <Value>327</Value>
      <Value>114</Value>
      <Value>16</Value>
      <Value>15</Value>
      <Value>13</Value>
      <Value>12</Value>
      <Value>224</Value>
      <Value>9</Value>
      <Value>8</Value>
      <Value>221</Value>
      <Value>220</Value>
      <Value>5</Value>
      <Value>218</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4.xml><?xml version="1.0" encoding="utf-8"?>
<?mso-contentType ?>
<SharedContentType xmlns="Microsoft.SharePoint.Taxonomy.ContentTypeSync" SourceId="73f0a195-02ac-4a72-b655-6664c0f36d60" ContentTypeId="0x01010008FB9B3217D433459C91B5CF793C1D79" PreviousValue="false"/>
</file>

<file path=customXml/item5.xml><?xml version="1.0" encoding="utf-8"?>
<ct:contentTypeSchema xmlns:ct="http://schemas.microsoft.com/office/2006/metadata/contentType" xmlns:ma="http://schemas.microsoft.com/office/2006/metadata/properties/metaAttributes" ct:_="" ma:_="" ma:contentTypeName="WSCC Document" ma:contentTypeID="0x01010008FB9B3217D433459C91B5CF793C1D7900E125832CBCE46D438C94D66657838FFA" ma:contentTypeVersion="0" ma:contentTypeDescription="" ma:contentTypeScope="" ma:versionID="19c18de19a5722270de97322f20db0bc">
  <xsd:schema xmlns:xsd="http://www.w3.org/2001/XMLSchema" xmlns:xs="http://www.w3.org/2001/XMLSchema" xmlns:p="http://schemas.microsoft.com/office/2006/metadata/properties" xmlns:ns1="http://schemas.microsoft.com/sharepoint/v3" xmlns:ns2="1209568c-8f7e-4a25-939e-4f22fd0c2b25" targetNamespace="http://schemas.microsoft.com/office/2006/metadata/properties" ma:root="true" ma:fieldsID="6a8b0479afcf104addc30e3eeeab4704" ns1:_="" ns2:_="">
    <xsd:import namespace="http://schemas.microsoft.com/sharepoint/v3"/>
    <xsd:import namespace="1209568c-8f7e-4a25-939e-4f22fd0c2b25"/>
    <xsd:element name="properties">
      <xsd:complexType>
        <xsd:sequence>
          <xsd:element name="documentManagement">
            <xsd:complexType>
              <xsd:all>
                <xsd:element ref="ns2:j5da7913ca98450ab299b9b62231058f" minOccurs="0"/>
                <xsd:element ref="ns2:TaxCatchAll" minOccurs="0"/>
                <xsd:element ref="ns2:TaxCatchAllLabel" minOccurs="0"/>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12" nillable="true" ma:displayName="Classification Status" ma:internalName="CSMeta2010Fiel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68c-8f7e-4a25-939e-4f22fd0c2b25" elementFormDefault="qualified">
    <xsd:import namespace="http://schemas.microsoft.com/office/2006/documentManagement/types"/>
    <xsd:import namespace="http://schemas.microsoft.com/office/infopath/2007/PartnerControls"/>
    <xsd:element name="j5da7913ca98450ab299b9b62231058f" ma:index="8" nillable="true" ma:taxonomy="true" ma:internalName="j5da7913ca98450ab299b9b62231058f" ma:taxonomyFieldName="WSCC_x0020_Category" ma:displayName="WSCC Category" ma:default="" ma:fieldId="{35da7913-ca98-450a-b299-b9b62231058f}" ma:taxonomyMulti="true" ma:sspId="73f0a195-02ac-4a72-b655-6664c0f36d60" ma:termSetId="7de65220-e004-4a12-a7da-04480380f20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f3ce8bd9-b804-43e6-a835-4d179f03a08e}" ma:internalName="TaxCatchAll" ma:showField="CatchAllData" ma:web="0e18fbac-9117-44c3-bb08-c0a8c2864fd4">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f3ce8bd9-b804-43e6-a835-4d179f03a08e}" ma:internalName="TaxCatchAllLabel" ma:readOnly="true" ma:showField="CatchAllDataLabel" ma:web="0e18fbac-9117-44c3-bb08-c0a8c2864f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01C2BB-1397-4503-85EF-3D70AF58DD9A}">
  <ds:schemaRefs>
    <ds:schemaRef ds:uri="http://schemas.microsoft.com/office/2006/documentManagement/types"/>
    <ds:schemaRef ds:uri="http://schemas.microsoft.com/sharepoint/v3"/>
    <ds:schemaRef ds:uri="http://purl.org/dc/term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1209568c-8f7e-4a25-939e-4f22fd0c2b25"/>
    <ds:schemaRef ds:uri="http://www.w3.org/XML/1998/namespace"/>
  </ds:schemaRefs>
</ds:datastoreItem>
</file>

<file path=customXml/itemProps2.xml><?xml version="1.0" encoding="utf-8"?>
<ds:datastoreItem xmlns:ds="http://schemas.openxmlformats.org/officeDocument/2006/customXml" ds:itemID="{9018E283-9A00-4092-9A4A-70AFBCE6420A}">
  <ds:schemaRefs>
    <ds:schemaRef ds:uri="http://schemas.microsoft.com/sharepoint/v3/contenttype/forms"/>
  </ds:schemaRefs>
</ds:datastoreItem>
</file>

<file path=customXml/itemProps3.xml><?xml version="1.0" encoding="utf-8"?>
<ds:datastoreItem xmlns:ds="http://schemas.openxmlformats.org/officeDocument/2006/customXml" ds:itemID="{91E42D4E-4C55-46F9-B1ED-0ABB767045D9}">
  <ds:schemaRefs>
    <ds:schemaRef ds:uri="http://schemas.microsoft.com/sharepoint/events"/>
  </ds:schemaRefs>
</ds:datastoreItem>
</file>

<file path=customXml/itemProps4.xml><?xml version="1.0" encoding="utf-8"?>
<ds:datastoreItem xmlns:ds="http://schemas.openxmlformats.org/officeDocument/2006/customXml" ds:itemID="{410A8338-AAD7-417B-81E1-046E7C4A754F}">
  <ds:schemaRefs>
    <ds:schemaRef ds:uri="Microsoft.SharePoint.Taxonomy.ContentTypeSync"/>
  </ds:schemaRefs>
</ds:datastoreItem>
</file>

<file path=customXml/itemProps5.xml><?xml version="1.0" encoding="utf-8"?>
<ds:datastoreItem xmlns:ds="http://schemas.openxmlformats.org/officeDocument/2006/customXml" ds:itemID="{2FA22C05-CEFA-4804-A1D9-7AC40DC4F4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09568c-8f7e-4a25-939e-4f22fd0c2b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3659</TotalTime>
  <Words>1608</Words>
  <Application>Microsoft Office PowerPoint</Application>
  <PresentationFormat>Widescreen</PresentationFormat>
  <Paragraphs>183</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Corbel</vt:lpstr>
      <vt:lpstr>Lato</vt:lpstr>
      <vt:lpstr>lexia</vt:lpstr>
      <vt:lpstr>Times New Roman</vt:lpstr>
      <vt:lpstr>Tw Cen MT</vt:lpstr>
      <vt:lpstr>Verdana</vt:lpstr>
      <vt:lpstr>Text Main</vt:lpstr>
      <vt:lpstr>‘Are We Listening?’ Co-production with Parent Carers</vt:lpstr>
      <vt:lpstr>Welcome and Introductions  </vt:lpstr>
      <vt:lpstr>Aims</vt:lpstr>
      <vt:lpstr>SEND Code of Practice 2015  </vt:lpstr>
      <vt:lpstr>We value Pupil and Parent Carer Views in West Sussex</vt:lpstr>
      <vt:lpstr>PowerPoint Presentation</vt:lpstr>
      <vt:lpstr>PowerPoint Presentation</vt:lpstr>
      <vt:lpstr>Tools for Schools – home school partnerships</vt:lpstr>
      <vt:lpstr>Why is co-production important?</vt:lpstr>
      <vt:lpstr>Roger Hart’s Ladder of Participation </vt:lpstr>
      <vt:lpstr>PowerPoint Presentation</vt:lpstr>
      <vt:lpstr>Benefits for pupils, parents and staff </vt:lpstr>
      <vt:lpstr>Barriers to effective co-production</vt:lpstr>
      <vt:lpstr>The Emotional Rucksack</vt:lpstr>
      <vt:lpstr>Free to download at: https://susan-david.ck.page/umbrellas</vt:lpstr>
      <vt:lpstr>Co-production </vt:lpstr>
      <vt:lpstr>What our West Sussex parent carers tell us</vt:lpstr>
      <vt:lpstr>Then what?</vt:lpstr>
      <vt:lpstr>Making Participation in Meetings Easier for Parents/Carers </vt:lpstr>
      <vt:lpstr> Positive impact of working with parent carers</vt:lpstr>
      <vt:lpstr>Any further questions?</vt:lpstr>
      <vt:lpstr>Recently published NASEN Spotlight book… discount code for 30% off TPSEND30  Available via www.nasen.org.uk </vt:lpstr>
      <vt:lpstr>PowerPoint Presentation</vt:lpstr>
      <vt:lpstr>With thanks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Hickman</dc:creator>
  <cp:lastModifiedBy>Kathryn Kellagher</cp:lastModifiedBy>
  <cp:revision>70</cp:revision>
  <dcterms:created xsi:type="dcterms:W3CDTF">2021-07-29T09:10:42Z</dcterms:created>
  <dcterms:modified xsi:type="dcterms:W3CDTF">2023-07-03T10:14:44Z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0x01010008FB9B3217D433459C91B5CF793C1D7900E125832CBCE46D438C94D66657838FFA</vt:lpwstr>
  </property>
  <property fmtid="{D5CDD505-2E9C-101B-9397-08002B2CF9AE}" pid="3" name="WSCC_x0020_Category">
    <vt:lpwstr/>
  </property>
  <property fmtid="{D5CDD505-2E9C-101B-9397-08002B2CF9AE}" pid="4" name="WSCC Category">
    <vt:lpwstr>143;#Community:Health:Mental health:Behavioural conditions:Autism|56713e2d-cf92-4923-b084-2381dab5ad0f;#9;#Education and skills:Teaching:Teachers|eebc9712-831a-45b4-9f69-cf91d26c7c45;#88;#Care services:Children and families care services:Youth services:Young people|1def9772-3e6c-483c-a4d6-6c10792a8af9;#87;#Community:Democracy:Corporate governance:Cabinet|be9f80e4-e62f-4882-84d4-9835b0e558cd;#27;#Education and skills:Life long learning:Research|db63af2c-a342-4d50-a1ba-e4b244736519;#13;#Education and skills:Teaching|05f989ff-75bf-4049-8c72-70a2bfa511d4;#142;#Care services:Children and families care services:Supporting children|153159e6-8ea2-4ea3-8032-7e79c2762821;#15;#Education and skills:Education and skills policy and practice|d6a8c68b-29ea-46b6-85fa-8e93d248263d;#16;#Education and skills:Management of schools:Pupils|4420e060-3ac0-4474-bffe-507e720de54c;#224;#Community:People:Age groups:Children:Girls|830e6b9c-71cf-48a4-a522-1c964ed01fd5;#64;#Education and skills:Advice|4b846564-f875-4117-9aa6-62fe39dcd624;#56;#Care services:Children and families care services:Supporting children:Services:Advice|59ed8321-c48d-47ce-b360-f95607d9b59c;#12;#Community:People:Families|3a00cbba-9a60-485e-868a-a3f65d0ad87a;#8;#Community:People:Families:Parents|ecaaa019-dd73-45e1-aa15-f0e0576749fc;#471;#Environment:Land:Landscaping|a4d800a6-d52d-4e17-8a77-0c350e3125d3;#218;#Environment:Environment policy and practice:Planning policy and practice|6eeba828-55fc-4c54-a441-1144f4a3bb6d;#30;#Community:People:Age groups:Children|4447451e-cfd8-4ef3-bf8d-753597667dbc;#148;#Community:Social issues:Social inclusion|5e2cd913-ff8c-4ddc-8378-bf9a357ce686;#154;#Community:Democracy:Corporate governance|90d6dea1-25ae-47cd-ad92-aa7971c04d48;#221;#Care services:Children and families care services:Adoption and fostering:Adoption and fostering review|ac60a2e5-0b2c-4aa5-8f18-c6bfc7d7951a;#5;#Business services:Human resources:Training:Reporting|682477b1-f09f-45a9-a31d-9e48ac9dfa35;#826;#Transport:Transport planning:Zoning|1ab4ec0f-3839-439b-b3ee-4b634ae7aa9e;#168;#Care services:Children and families care services:Supporting disabilities|17ec9827-ab51-4d71-b2f1-3229319698af;#472;#Care services:Children and families care services:Supporting disabilities:Equipment:Advice|edd7af86-7df0-4bfb-a6c0-0e6f981c6c9f;#220;#Environment:Environment policy and practice|47280144-a9c6-41a8-a65e-2b2e97273a53;#41;#Education and skills:Curriculum|2429bed0-5dd4-4ccf-b63f-da77ee04c500;#35;#Education and skills:Management of schools:School types:Primary schools|385f8482-0105-4972-81ad-db57e744b34f;#145;#Care services:Children and families care services:Supporting children:Supporting children review|caf9b737-5d66-4215-ae89-702cf12fa6ac;#133;#Environment:Environment meetings:Planning meetings|17b6ce11-a433-4fe9-b05f-d337add5c4b0;#81;#Transport:Transport policy and practice|acf1fe38-3bf7-4eaf-ad78-b5bd9b1b04b8;#127;#Community:People:Employment groups:Students|0cf88c28-4951-4b79-8d44-ecfbc9c67d69;#327;#Education and skills:Life long learning:Academics:Lecturers|60162412-2e45-4c33-b402-5fe028f1f44d;#192;#Environment:Environment strategy:Planning strategy|0755918a-03ec-4353-be2e-c233c8f3f8ce;#184;#Community:Democracy:Public services:Local service partnerships|a11a386b-3c71-466d-9bb7-d5fb33afce50;#1068;#Education and skills:Management of schools:Parent-staff associations|8b1ef846-5500-4bd6-81f1-ad1754611368;#104;#Education and skills:Management of schools:School support staff|e46b2fde-9b46-4e2b-8cab-d1c847dff71d;#114;#Education and skills:Management of schools:School types:Secondary schools|ce28b3f7-dd3a-4f63-be36-0109ce8c1d0e;#308;#Business services:Management services:Business planning|3b4934dc-7181-4702-90c1-f761c556d758;#160;#Infrastructure:Infrastructure management|c1b77040-f109-4411-98b5-51f3df946f67;#333;#Community:Economic development:Intelligence about business:Communications industries:Internet Service Providers|16495b24-2e1d-4b2e-a663-e17f7d4b77e9;#256;#Environment:Land:Parks and open spaces:Playgrounds|a9820bb0-405a-4ba9-b79e-b8fce6a3bf25;#44;#Education and skills:Life long learning:Further and higher education:Universities|8925e62d-9263-47df-b9a3-faf7335aa4f0;#744;#Business services:Management services:Corporate communication:Public consultation|2338e7bf-e4e9-4e67-ad18-f1f39c35ce8e;#421;#Community:Health:Health services:Hospitals|7651c8f8-2f66-4726-bdc9-25bd6b00d06f;#239;#Community:Leisure and culture:Arts:Music|9a584e35-acbf-4849-9333-a4a7b70fe302;#369;#Community:Health:NHS|f88a96ce-3cc2-4f4b-8e70-f99e8ac919bb</vt:lpwstr>
  </property>
</Properties>
</file>