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32"/>
  </p:notesMasterIdLst>
  <p:sldIdLst>
    <p:sldId id="256" r:id="rId6"/>
    <p:sldId id="270" r:id="rId7"/>
    <p:sldId id="271" r:id="rId8"/>
    <p:sldId id="274" r:id="rId9"/>
    <p:sldId id="366" r:id="rId10"/>
    <p:sldId id="367" r:id="rId11"/>
    <p:sldId id="363" r:id="rId12"/>
    <p:sldId id="364" r:id="rId13"/>
    <p:sldId id="372" r:id="rId14"/>
    <p:sldId id="365" r:id="rId15"/>
    <p:sldId id="275" r:id="rId16"/>
    <p:sldId id="257" r:id="rId17"/>
    <p:sldId id="371" r:id="rId18"/>
    <p:sldId id="266" r:id="rId19"/>
    <p:sldId id="375" r:id="rId20"/>
    <p:sldId id="258" r:id="rId21"/>
    <p:sldId id="260" r:id="rId22"/>
    <p:sldId id="265" r:id="rId23"/>
    <p:sldId id="267" r:id="rId24"/>
    <p:sldId id="263" r:id="rId25"/>
    <p:sldId id="368" r:id="rId26"/>
    <p:sldId id="373" r:id="rId27"/>
    <p:sldId id="369" r:id="rId28"/>
    <p:sldId id="374" r:id="rId29"/>
    <p:sldId id="370" r:id="rId30"/>
    <p:sldId id="304"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D2"/>
    <a:srgbClr val="1E3C69"/>
    <a:srgbClr val="9AC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1FCA8-84F1-4037-9954-FE5184DC811E}" v="5" dt="2022-11-01T14:17:34.13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56"/>
      </p:cViewPr>
      <p:guideLst/>
    </p:cSldViewPr>
  </p:slideViewPr>
  <p:notesTextViewPr>
    <p:cViewPr>
      <p:scale>
        <a:sx n="1" d="1"/>
        <a:sy n="1" d="1"/>
      </p:scale>
      <p:origin x="0" y="0"/>
    </p:cViewPr>
  </p:notesTextViewPr>
  <p:sorterViewPr>
    <p:cViewPr>
      <p:scale>
        <a:sx n="110" d="100"/>
        <a:sy n="110" d="100"/>
      </p:scale>
      <p:origin x="0" y="-6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35262-B9FE-4D7F-849E-1741C86F74AA}"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GB"/>
        </a:p>
      </dgm:t>
    </dgm:pt>
    <dgm:pt modelId="{F5D46E16-87DE-40D2-9050-EAAF2A63DFC0}">
      <dgm:prSet phldrT="[Text]" phldr="0"/>
      <dgm:spPr/>
      <dgm:t>
        <a:bodyPr/>
        <a:lstStyle/>
        <a:p>
          <a:pPr rtl="0"/>
          <a:r>
            <a:rPr lang="en-GB" dirty="0">
              <a:latin typeface="Calibri"/>
              <a:cs typeface="Calibri"/>
            </a:rPr>
            <a:t>School A – formal, parent-run mini forum</a:t>
          </a:r>
        </a:p>
      </dgm:t>
    </dgm:pt>
    <dgm:pt modelId="{5F9A9A39-F217-41C7-A99F-8972256F8F12}" type="parTrans" cxnId="{24734059-27AF-4B53-95DC-8568B4E40E94}">
      <dgm:prSet/>
      <dgm:spPr/>
      <dgm:t>
        <a:bodyPr/>
        <a:lstStyle/>
        <a:p>
          <a:endParaRPr lang="en-GB"/>
        </a:p>
      </dgm:t>
    </dgm:pt>
    <dgm:pt modelId="{F1227885-5FFF-42A4-B795-E8365454E552}" type="sibTrans" cxnId="{24734059-27AF-4B53-95DC-8568B4E40E94}">
      <dgm:prSet/>
      <dgm:spPr/>
      <dgm:t>
        <a:bodyPr/>
        <a:lstStyle/>
        <a:p>
          <a:endParaRPr lang="en-GB"/>
        </a:p>
      </dgm:t>
    </dgm:pt>
    <dgm:pt modelId="{3148C0FB-89DC-4C08-BBA3-28528BBA2A72}">
      <dgm:prSet phldrT="[Text]" phldr="0"/>
      <dgm:spPr/>
      <dgm:t>
        <a:bodyPr/>
        <a:lstStyle/>
        <a:p>
          <a:pPr rtl="0"/>
          <a:r>
            <a:rPr lang="en-GB" dirty="0">
              <a:latin typeface="Calibri"/>
              <a:cs typeface="Calibri"/>
            </a:rPr>
            <a:t>Parents wanted formal group, including two confident parents keen to take the lead</a:t>
          </a:r>
        </a:p>
      </dgm:t>
    </dgm:pt>
    <dgm:pt modelId="{25079746-853F-4567-9445-35F2890510C4}" type="parTrans" cxnId="{23FEF423-8901-419B-BAE2-2DC14C173B47}">
      <dgm:prSet/>
      <dgm:spPr/>
      <dgm:t>
        <a:bodyPr/>
        <a:lstStyle/>
        <a:p>
          <a:endParaRPr lang="en-GB"/>
        </a:p>
      </dgm:t>
    </dgm:pt>
    <dgm:pt modelId="{438B195F-6888-419C-A990-EBDEE18EEC25}" type="sibTrans" cxnId="{23FEF423-8901-419B-BAE2-2DC14C173B47}">
      <dgm:prSet/>
      <dgm:spPr/>
      <dgm:t>
        <a:bodyPr/>
        <a:lstStyle/>
        <a:p>
          <a:endParaRPr lang="en-GB"/>
        </a:p>
      </dgm:t>
    </dgm:pt>
    <dgm:pt modelId="{3B8E2321-1A9C-488C-BB47-6BEDCF3211F1}">
      <dgm:prSet phldrT="[Text]" phldr="0"/>
      <dgm:spPr/>
      <dgm:t>
        <a:bodyPr/>
        <a:lstStyle/>
        <a:p>
          <a:pPr rtl="0"/>
          <a:r>
            <a:rPr lang="en-GB" dirty="0">
              <a:latin typeface="Calibri"/>
              <a:cs typeface="Calibri"/>
            </a:rPr>
            <a:t>Mini forum will liaise with SENCO, providing evidence of parent voice to SLT</a:t>
          </a:r>
        </a:p>
      </dgm:t>
    </dgm:pt>
    <dgm:pt modelId="{3C643DE1-B7C4-4897-A904-802094DD303E}" type="parTrans" cxnId="{C1BAFED6-06ED-4D68-B219-D077D67FABB5}">
      <dgm:prSet/>
      <dgm:spPr/>
      <dgm:t>
        <a:bodyPr/>
        <a:lstStyle/>
        <a:p>
          <a:endParaRPr lang="en-GB"/>
        </a:p>
      </dgm:t>
    </dgm:pt>
    <dgm:pt modelId="{F1ECF7E5-2383-4853-A6A4-64035A084D8C}" type="sibTrans" cxnId="{C1BAFED6-06ED-4D68-B219-D077D67FABB5}">
      <dgm:prSet/>
      <dgm:spPr/>
      <dgm:t>
        <a:bodyPr/>
        <a:lstStyle/>
        <a:p>
          <a:endParaRPr lang="en-GB"/>
        </a:p>
      </dgm:t>
    </dgm:pt>
    <dgm:pt modelId="{4FC43A44-6820-4FCE-A03F-37E560EB3BB4}">
      <dgm:prSet phldrT="[Text]" phldr="0"/>
      <dgm:spPr/>
      <dgm:t>
        <a:bodyPr/>
        <a:lstStyle/>
        <a:p>
          <a:pPr rtl="0"/>
          <a:r>
            <a:rPr lang="en-GB" dirty="0">
              <a:latin typeface="Calibri"/>
              <a:cs typeface="Calibri"/>
            </a:rPr>
            <a:t>School B – school facilitates mini forum</a:t>
          </a:r>
        </a:p>
      </dgm:t>
    </dgm:pt>
    <dgm:pt modelId="{F242F826-A489-4896-819A-F5B2EBEAA0B4}" type="parTrans" cxnId="{ABFB3AB9-4335-4593-9505-2ED3D66D6D13}">
      <dgm:prSet/>
      <dgm:spPr/>
      <dgm:t>
        <a:bodyPr/>
        <a:lstStyle/>
        <a:p>
          <a:endParaRPr lang="en-GB"/>
        </a:p>
      </dgm:t>
    </dgm:pt>
    <dgm:pt modelId="{1CC19A84-C491-41BE-8383-94EAB2627CAF}" type="sibTrans" cxnId="{ABFB3AB9-4335-4593-9505-2ED3D66D6D13}">
      <dgm:prSet/>
      <dgm:spPr/>
      <dgm:t>
        <a:bodyPr/>
        <a:lstStyle/>
        <a:p>
          <a:endParaRPr lang="en-GB"/>
        </a:p>
      </dgm:t>
    </dgm:pt>
    <dgm:pt modelId="{B51C0149-8F92-49E9-BBFF-666A07189492}">
      <dgm:prSet phldrT="[Text]" phldr="0"/>
      <dgm:spPr/>
      <dgm:t>
        <a:bodyPr/>
        <a:lstStyle/>
        <a:p>
          <a:pPr rtl="0"/>
          <a:r>
            <a:rPr lang="en-GB" dirty="0">
              <a:latin typeface="Calibri"/>
              <a:cs typeface="Calibri"/>
            </a:rPr>
            <a:t>Parents felt a formal group was intimidating, and did not have capacity to run their own</a:t>
          </a:r>
        </a:p>
      </dgm:t>
    </dgm:pt>
    <dgm:pt modelId="{64F5A28A-0995-4E08-B32F-C38B31A7F293}" type="parTrans" cxnId="{5454A296-2964-4CA0-9B36-D9C4D9CD9E9D}">
      <dgm:prSet/>
      <dgm:spPr/>
      <dgm:t>
        <a:bodyPr/>
        <a:lstStyle/>
        <a:p>
          <a:endParaRPr lang="en-GB"/>
        </a:p>
      </dgm:t>
    </dgm:pt>
    <dgm:pt modelId="{D32CF280-9EBB-4C3B-BBDF-401D9D0BE195}" type="sibTrans" cxnId="{5454A296-2964-4CA0-9B36-D9C4D9CD9E9D}">
      <dgm:prSet/>
      <dgm:spPr/>
      <dgm:t>
        <a:bodyPr/>
        <a:lstStyle/>
        <a:p>
          <a:endParaRPr lang="en-GB"/>
        </a:p>
      </dgm:t>
    </dgm:pt>
    <dgm:pt modelId="{F92A9920-5488-46EA-92BF-307695D84289}">
      <dgm:prSet phldrT="[Text]" phldr="0"/>
      <dgm:spPr/>
      <dgm:t>
        <a:bodyPr/>
        <a:lstStyle/>
        <a:p>
          <a:pPr rtl="0"/>
          <a:r>
            <a:rPr lang="en-GB" dirty="0">
              <a:latin typeface="Calibri"/>
              <a:cs typeface="Calibri"/>
            </a:rPr>
            <a:t>SENCO involvement increased positive working relationships and provided quick solutions</a:t>
          </a:r>
        </a:p>
      </dgm:t>
    </dgm:pt>
    <dgm:pt modelId="{C7299AA4-34A7-42E6-AC70-6A66CB67183D}" type="parTrans" cxnId="{542C24F9-6192-4294-A395-F9B49A101E6D}">
      <dgm:prSet/>
      <dgm:spPr/>
      <dgm:t>
        <a:bodyPr/>
        <a:lstStyle/>
        <a:p>
          <a:endParaRPr lang="en-GB"/>
        </a:p>
      </dgm:t>
    </dgm:pt>
    <dgm:pt modelId="{CFDBE449-5611-4E65-8009-7D247675C5EB}" type="sibTrans" cxnId="{542C24F9-6192-4294-A395-F9B49A101E6D}">
      <dgm:prSet/>
      <dgm:spPr/>
      <dgm:t>
        <a:bodyPr/>
        <a:lstStyle/>
        <a:p>
          <a:endParaRPr lang="en-GB"/>
        </a:p>
      </dgm:t>
    </dgm:pt>
    <dgm:pt modelId="{B68280EF-3F7C-4C61-AF1D-1482AE89018A}">
      <dgm:prSet phldrT="[Text]" phldr="0"/>
      <dgm:spPr/>
      <dgm:t>
        <a:bodyPr/>
        <a:lstStyle/>
        <a:p>
          <a:pPr rtl="0"/>
          <a:r>
            <a:rPr lang="en-GB" dirty="0">
              <a:latin typeface="Calibri"/>
              <a:cs typeface="Calibri"/>
            </a:rPr>
            <a:t>School C – no mini forum </a:t>
          </a:r>
        </a:p>
      </dgm:t>
    </dgm:pt>
    <dgm:pt modelId="{DA11DD35-3F60-4798-9BF6-B13939AC7929}" type="parTrans" cxnId="{6B4597F6-5DE3-4FDD-B436-604C458F8B4E}">
      <dgm:prSet/>
      <dgm:spPr/>
      <dgm:t>
        <a:bodyPr/>
        <a:lstStyle/>
        <a:p>
          <a:endParaRPr lang="en-GB"/>
        </a:p>
      </dgm:t>
    </dgm:pt>
    <dgm:pt modelId="{9A7F3379-14AE-409B-93D3-A834E8355BAC}" type="sibTrans" cxnId="{6B4597F6-5DE3-4FDD-B436-604C458F8B4E}">
      <dgm:prSet/>
      <dgm:spPr/>
      <dgm:t>
        <a:bodyPr/>
        <a:lstStyle/>
        <a:p>
          <a:endParaRPr lang="en-GB"/>
        </a:p>
      </dgm:t>
    </dgm:pt>
    <dgm:pt modelId="{EB057D49-58A4-425D-898D-985532A4857B}">
      <dgm:prSet phldrT="[Text]" phldr="0"/>
      <dgm:spPr/>
      <dgm:t>
        <a:bodyPr/>
        <a:lstStyle/>
        <a:p>
          <a:pPr rtl="0"/>
          <a:r>
            <a:rPr lang="en-GB" dirty="0">
              <a:latin typeface="Calibri"/>
              <a:cs typeface="Calibri"/>
            </a:rPr>
            <a:t>Barriers survey showed most parents can't commit to meetings e.g. due to work or childcare needs</a:t>
          </a:r>
        </a:p>
      </dgm:t>
    </dgm:pt>
    <dgm:pt modelId="{ECB21063-CECC-49E0-8C53-595CACA9EEBC}" type="parTrans" cxnId="{61FF2C3E-95BD-4CA9-9802-9CD332FD6DD0}">
      <dgm:prSet/>
      <dgm:spPr/>
      <dgm:t>
        <a:bodyPr/>
        <a:lstStyle/>
        <a:p>
          <a:endParaRPr lang="en-GB"/>
        </a:p>
      </dgm:t>
    </dgm:pt>
    <dgm:pt modelId="{43F17F2C-94C2-4D4A-916C-266AEF74B453}" type="sibTrans" cxnId="{61FF2C3E-95BD-4CA9-9802-9CD332FD6DD0}">
      <dgm:prSet/>
      <dgm:spPr/>
      <dgm:t>
        <a:bodyPr/>
        <a:lstStyle/>
        <a:p>
          <a:endParaRPr lang="en-GB"/>
        </a:p>
      </dgm:t>
    </dgm:pt>
    <dgm:pt modelId="{CE20FB71-DB64-4EDD-9E16-9F39B1A79F57}">
      <dgm:prSet phldrT="[Text]" phldr="0"/>
      <dgm:spPr/>
      <dgm:t>
        <a:bodyPr/>
        <a:lstStyle/>
        <a:p>
          <a:pPr rtl="0"/>
          <a:r>
            <a:rPr lang="en-GB" dirty="0">
              <a:latin typeface="Calibri"/>
              <a:cs typeface="Calibri"/>
            </a:rPr>
            <a:t>SENCOs committed to holding 'open space' in the diary each month for drop-in chats</a:t>
          </a:r>
        </a:p>
      </dgm:t>
    </dgm:pt>
    <dgm:pt modelId="{6EAC7AE8-AD70-414D-ACED-66E43B074387}" type="parTrans" cxnId="{44517A5C-A446-4E45-8A8E-9EA473185CA6}">
      <dgm:prSet/>
      <dgm:spPr/>
      <dgm:t>
        <a:bodyPr/>
        <a:lstStyle/>
        <a:p>
          <a:endParaRPr lang="en-GB"/>
        </a:p>
      </dgm:t>
    </dgm:pt>
    <dgm:pt modelId="{11A8F112-9001-45A1-86D4-4AA44EF22A79}" type="sibTrans" cxnId="{44517A5C-A446-4E45-8A8E-9EA473185CA6}">
      <dgm:prSet/>
      <dgm:spPr/>
      <dgm:t>
        <a:bodyPr/>
        <a:lstStyle/>
        <a:p>
          <a:endParaRPr lang="en-GB"/>
        </a:p>
      </dgm:t>
    </dgm:pt>
    <dgm:pt modelId="{0E9AA458-0878-4F9E-B93F-E8EED2E9BF36}" type="pres">
      <dgm:prSet presAssocID="{91E35262-B9FE-4D7F-849E-1741C86F74AA}" presName="Name0" presStyleCnt="0">
        <dgm:presLayoutVars>
          <dgm:dir/>
          <dgm:animLvl val="lvl"/>
          <dgm:resizeHandles val="exact"/>
        </dgm:presLayoutVars>
      </dgm:prSet>
      <dgm:spPr/>
    </dgm:pt>
    <dgm:pt modelId="{5E4B1312-3A9A-452C-9A9B-8D7CD712BBEE}" type="pres">
      <dgm:prSet presAssocID="{B68280EF-3F7C-4C61-AF1D-1482AE89018A}" presName="boxAndChildren" presStyleCnt="0"/>
      <dgm:spPr/>
    </dgm:pt>
    <dgm:pt modelId="{98686C7B-6121-46C7-AFAB-4DE471EDA0DA}" type="pres">
      <dgm:prSet presAssocID="{B68280EF-3F7C-4C61-AF1D-1482AE89018A}" presName="parentTextBox" presStyleLbl="node1" presStyleIdx="0" presStyleCnt="3"/>
      <dgm:spPr/>
    </dgm:pt>
    <dgm:pt modelId="{C8054509-C3D6-4920-B735-A085DCCC057F}" type="pres">
      <dgm:prSet presAssocID="{B68280EF-3F7C-4C61-AF1D-1482AE89018A}" presName="entireBox" presStyleLbl="node1" presStyleIdx="0" presStyleCnt="3"/>
      <dgm:spPr/>
    </dgm:pt>
    <dgm:pt modelId="{1C94C88D-6BAD-4606-95EA-D357583B736E}" type="pres">
      <dgm:prSet presAssocID="{B68280EF-3F7C-4C61-AF1D-1482AE89018A}" presName="descendantBox" presStyleCnt="0"/>
      <dgm:spPr/>
    </dgm:pt>
    <dgm:pt modelId="{5A59B96D-FC6B-445B-8496-B96260B0598B}" type="pres">
      <dgm:prSet presAssocID="{EB057D49-58A4-425D-898D-985532A4857B}" presName="childTextBox" presStyleLbl="fgAccFollowNode1" presStyleIdx="0" presStyleCnt="6">
        <dgm:presLayoutVars>
          <dgm:bulletEnabled val="1"/>
        </dgm:presLayoutVars>
      </dgm:prSet>
      <dgm:spPr/>
    </dgm:pt>
    <dgm:pt modelId="{AB0D66A1-79B4-461C-82AF-C828E61A1333}" type="pres">
      <dgm:prSet presAssocID="{CE20FB71-DB64-4EDD-9E16-9F39B1A79F57}" presName="childTextBox" presStyleLbl="fgAccFollowNode1" presStyleIdx="1" presStyleCnt="6">
        <dgm:presLayoutVars>
          <dgm:bulletEnabled val="1"/>
        </dgm:presLayoutVars>
      </dgm:prSet>
      <dgm:spPr/>
    </dgm:pt>
    <dgm:pt modelId="{21A3E3D0-2E0B-4873-B1DA-5388C6916579}" type="pres">
      <dgm:prSet presAssocID="{1CC19A84-C491-41BE-8383-94EAB2627CAF}" presName="sp" presStyleCnt="0"/>
      <dgm:spPr/>
    </dgm:pt>
    <dgm:pt modelId="{09CE29DD-DEC2-44B4-9534-D7D15C4495CC}" type="pres">
      <dgm:prSet presAssocID="{4FC43A44-6820-4FCE-A03F-37E560EB3BB4}" presName="arrowAndChildren" presStyleCnt="0"/>
      <dgm:spPr/>
    </dgm:pt>
    <dgm:pt modelId="{6B7827E3-7C7E-4113-988E-F3DCF440F60F}" type="pres">
      <dgm:prSet presAssocID="{4FC43A44-6820-4FCE-A03F-37E560EB3BB4}" presName="parentTextArrow" presStyleLbl="node1" presStyleIdx="0" presStyleCnt="3"/>
      <dgm:spPr/>
    </dgm:pt>
    <dgm:pt modelId="{72B9D758-C52A-41E8-A26C-4C486507158D}" type="pres">
      <dgm:prSet presAssocID="{4FC43A44-6820-4FCE-A03F-37E560EB3BB4}" presName="arrow" presStyleLbl="node1" presStyleIdx="1" presStyleCnt="3"/>
      <dgm:spPr/>
    </dgm:pt>
    <dgm:pt modelId="{9A93297E-61DD-42BD-8A55-2ECBBFD4A159}" type="pres">
      <dgm:prSet presAssocID="{4FC43A44-6820-4FCE-A03F-37E560EB3BB4}" presName="descendantArrow" presStyleCnt="0"/>
      <dgm:spPr/>
    </dgm:pt>
    <dgm:pt modelId="{77C1C2DB-67AE-43C6-B402-7393CD4102FB}" type="pres">
      <dgm:prSet presAssocID="{B51C0149-8F92-49E9-BBFF-666A07189492}" presName="childTextArrow" presStyleLbl="fgAccFollowNode1" presStyleIdx="2" presStyleCnt="6">
        <dgm:presLayoutVars>
          <dgm:bulletEnabled val="1"/>
        </dgm:presLayoutVars>
      </dgm:prSet>
      <dgm:spPr/>
    </dgm:pt>
    <dgm:pt modelId="{8E887BC7-5AED-4907-9EC0-76F9800222D1}" type="pres">
      <dgm:prSet presAssocID="{F92A9920-5488-46EA-92BF-307695D84289}" presName="childTextArrow" presStyleLbl="fgAccFollowNode1" presStyleIdx="3" presStyleCnt="6">
        <dgm:presLayoutVars>
          <dgm:bulletEnabled val="1"/>
        </dgm:presLayoutVars>
      </dgm:prSet>
      <dgm:spPr/>
    </dgm:pt>
    <dgm:pt modelId="{3E5D39F0-68D0-413F-B356-20802AFD8662}" type="pres">
      <dgm:prSet presAssocID="{F1227885-5FFF-42A4-B795-E8365454E552}" presName="sp" presStyleCnt="0"/>
      <dgm:spPr/>
    </dgm:pt>
    <dgm:pt modelId="{2932E552-D62F-4A3B-9141-2F8AC8EDB396}" type="pres">
      <dgm:prSet presAssocID="{F5D46E16-87DE-40D2-9050-EAAF2A63DFC0}" presName="arrowAndChildren" presStyleCnt="0"/>
      <dgm:spPr/>
    </dgm:pt>
    <dgm:pt modelId="{94286357-A33C-4AD6-B45B-0A066A04BF2C}" type="pres">
      <dgm:prSet presAssocID="{F5D46E16-87DE-40D2-9050-EAAF2A63DFC0}" presName="parentTextArrow" presStyleLbl="node1" presStyleIdx="1" presStyleCnt="3"/>
      <dgm:spPr/>
    </dgm:pt>
    <dgm:pt modelId="{8C3FCD4F-3C5A-4295-9DC0-2FFB6F80EF0A}" type="pres">
      <dgm:prSet presAssocID="{F5D46E16-87DE-40D2-9050-EAAF2A63DFC0}" presName="arrow" presStyleLbl="node1" presStyleIdx="2" presStyleCnt="3"/>
      <dgm:spPr/>
    </dgm:pt>
    <dgm:pt modelId="{A56F7F3E-1BE5-4435-AFCB-CE38A7BC49CF}" type="pres">
      <dgm:prSet presAssocID="{F5D46E16-87DE-40D2-9050-EAAF2A63DFC0}" presName="descendantArrow" presStyleCnt="0"/>
      <dgm:spPr/>
    </dgm:pt>
    <dgm:pt modelId="{62339DFB-CA15-4AF5-87F2-C06E8C2B0EE2}" type="pres">
      <dgm:prSet presAssocID="{3148C0FB-89DC-4C08-BBA3-28528BBA2A72}" presName="childTextArrow" presStyleLbl="fgAccFollowNode1" presStyleIdx="4" presStyleCnt="6">
        <dgm:presLayoutVars>
          <dgm:bulletEnabled val="1"/>
        </dgm:presLayoutVars>
      </dgm:prSet>
      <dgm:spPr/>
    </dgm:pt>
    <dgm:pt modelId="{5A2AD191-8F0F-4130-806A-8A07AADBEFC5}" type="pres">
      <dgm:prSet presAssocID="{3B8E2321-1A9C-488C-BB47-6BEDCF3211F1}" presName="childTextArrow" presStyleLbl="fgAccFollowNode1" presStyleIdx="5" presStyleCnt="6">
        <dgm:presLayoutVars>
          <dgm:bulletEnabled val="1"/>
        </dgm:presLayoutVars>
      </dgm:prSet>
      <dgm:spPr/>
    </dgm:pt>
  </dgm:ptLst>
  <dgm:cxnLst>
    <dgm:cxn modelId="{EE4B3B17-B6BE-4735-8BF8-F8D4A0C5BEB2}" type="presOf" srcId="{F5D46E16-87DE-40D2-9050-EAAF2A63DFC0}" destId="{8C3FCD4F-3C5A-4295-9DC0-2FFB6F80EF0A}" srcOrd="1" destOrd="0" presId="urn:microsoft.com/office/officeart/2005/8/layout/process4"/>
    <dgm:cxn modelId="{23FEF423-8901-419B-BAE2-2DC14C173B47}" srcId="{F5D46E16-87DE-40D2-9050-EAAF2A63DFC0}" destId="{3148C0FB-89DC-4C08-BBA3-28528BBA2A72}" srcOrd="0" destOrd="0" parTransId="{25079746-853F-4567-9445-35F2890510C4}" sibTransId="{438B195F-6888-419C-A990-EBDEE18EEC25}"/>
    <dgm:cxn modelId="{ED23CD2F-AC2E-46BE-A6EC-0F05B0181049}" type="presOf" srcId="{B51C0149-8F92-49E9-BBFF-666A07189492}" destId="{77C1C2DB-67AE-43C6-B402-7393CD4102FB}" srcOrd="0" destOrd="0" presId="urn:microsoft.com/office/officeart/2005/8/layout/process4"/>
    <dgm:cxn modelId="{61FF2C3E-95BD-4CA9-9802-9CD332FD6DD0}" srcId="{B68280EF-3F7C-4C61-AF1D-1482AE89018A}" destId="{EB057D49-58A4-425D-898D-985532A4857B}" srcOrd="0" destOrd="0" parTransId="{ECB21063-CECC-49E0-8C53-595CACA9EEBC}" sibTransId="{43F17F2C-94C2-4D4A-916C-266AEF74B453}"/>
    <dgm:cxn modelId="{44517A5C-A446-4E45-8A8E-9EA473185CA6}" srcId="{B68280EF-3F7C-4C61-AF1D-1482AE89018A}" destId="{CE20FB71-DB64-4EDD-9E16-9F39B1A79F57}" srcOrd="1" destOrd="0" parTransId="{6EAC7AE8-AD70-414D-ACED-66E43B074387}" sibTransId="{11A8F112-9001-45A1-86D4-4AA44EF22A79}"/>
    <dgm:cxn modelId="{07187E62-B450-485F-9AD2-9459F2155357}" type="presOf" srcId="{91E35262-B9FE-4D7F-849E-1741C86F74AA}" destId="{0E9AA458-0878-4F9E-B93F-E8EED2E9BF36}" srcOrd="0" destOrd="0" presId="urn:microsoft.com/office/officeart/2005/8/layout/process4"/>
    <dgm:cxn modelId="{29D41550-7726-44AD-BCD8-9F346389C2F0}" type="presOf" srcId="{3148C0FB-89DC-4C08-BBA3-28528BBA2A72}" destId="{62339DFB-CA15-4AF5-87F2-C06E8C2B0EE2}" srcOrd="0" destOrd="0" presId="urn:microsoft.com/office/officeart/2005/8/layout/process4"/>
    <dgm:cxn modelId="{24734059-27AF-4B53-95DC-8568B4E40E94}" srcId="{91E35262-B9FE-4D7F-849E-1741C86F74AA}" destId="{F5D46E16-87DE-40D2-9050-EAAF2A63DFC0}" srcOrd="0" destOrd="0" parTransId="{5F9A9A39-F217-41C7-A99F-8972256F8F12}" sibTransId="{F1227885-5FFF-42A4-B795-E8365454E552}"/>
    <dgm:cxn modelId="{AAF24786-6410-481A-A1F6-EF0702B2B128}" type="presOf" srcId="{CE20FB71-DB64-4EDD-9E16-9F39B1A79F57}" destId="{AB0D66A1-79B4-461C-82AF-C828E61A1333}" srcOrd="0" destOrd="0" presId="urn:microsoft.com/office/officeart/2005/8/layout/process4"/>
    <dgm:cxn modelId="{5454A296-2964-4CA0-9B36-D9C4D9CD9E9D}" srcId="{4FC43A44-6820-4FCE-A03F-37E560EB3BB4}" destId="{B51C0149-8F92-49E9-BBFF-666A07189492}" srcOrd="0" destOrd="0" parTransId="{64F5A28A-0995-4E08-B32F-C38B31A7F293}" sibTransId="{D32CF280-9EBB-4C3B-BBDF-401D9D0BE195}"/>
    <dgm:cxn modelId="{A559BCB8-581A-4E62-B26F-E4CC4351574F}" type="presOf" srcId="{F5D46E16-87DE-40D2-9050-EAAF2A63DFC0}" destId="{94286357-A33C-4AD6-B45B-0A066A04BF2C}" srcOrd="0" destOrd="0" presId="urn:microsoft.com/office/officeart/2005/8/layout/process4"/>
    <dgm:cxn modelId="{ABFB3AB9-4335-4593-9505-2ED3D66D6D13}" srcId="{91E35262-B9FE-4D7F-849E-1741C86F74AA}" destId="{4FC43A44-6820-4FCE-A03F-37E560EB3BB4}" srcOrd="1" destOrd="0" parTransId="{F242F826-A489-4896-819A-F5B2EBEAA0B4}" sibTransId="{1CC19A84-C491-41BE-8383-94EAB2627CAF}"/>
    <dgm:cxn modelId="{E9D0B2C5-1EB5-49B0-B941-8E9C0D1C4C3A}" type="presOf" srcId="{EB057D49-58A4-425D-898D-985532A4857B}" destId="{5A59B96D-FC6B-445B-8496-B96260B0598B}" srcOrd="0" destOrd="0" presId="urn:microsoft.com/office/officeart/2005/8/layout/process4"/>
    <dgm:cxn modelId="{7890D3CF-0A8E-4F87-92C1-A90A09995040}" type="presOf" srcId="{F92A9920-5488-46EA-92BF-307695D84289}" destId="{8E887BC7-5AED-4907-9EC0-76F9800222D1}" srcOrd="0" destOrd="0" presId="urn:microsoft.com/office/officeart/2005/8/layout/process4"/>
    <dgm:cxn modelId="{7E50FCD0-A892-47B1-B90F-77E891B65B7E}" type="presOf" srcId="{3B8E2321-1A9C-488C-BB47-6BEDCF3211F1}" destId="{5A2AD191-8F0F-4130-806A-8A07AADBEFC5}" srcOrd="0" destOrd="0" presId="urn:microsoft.com/office/officeart/2005/8/layout/process4"/>
    <dgm:cxn modelId="{C1BAFED6-06ED-4D68-B219-D077D67FABB5}" srcId="{F5D46E16-87DE-40D2-9050-EAAF2A63DFC0}" destId="{3B8E2321-1A9C-488C-BB47-6BEDCF3211F1}" srcOrd="1" destOrd="0" parTransId="{3C643DE1-B7C4-4897-A904-802094DD303E}" sibTransId="{F1ECF7E5-2383-4853-A6A4-64035A084D8C}"/>
    <dgm:cxn modelId="{7818C4DD-68D2-4C14-91B6-E398542F5D39}" type="presOf" srcId="{B68280EF-3F7C-4C61-AF1D-1482AE89018A}" destId="{C8054509-C3D6-4920-B735-A085DCCC057F}" srcOrd="1" destOrd="0" presId="urn:microsoft.com/office/officeart/2005/8/layout/process4"/>
    <dgm:cxn modelId="{25A102E3-F6FF-4F08-84C2-3AB3B06CA6FB}" type="presOf" srcId="{4FC43A44-6820-4FCE-A03F-37E560EB3BB4}" destId="{72B9D758-C52A-41E8-A26C-4C486507158D}" srcOrd="1" destOrd="0" presId="urn:microsoft.com/office/officeart/2005/8/layout/process4"/>
    <dgm:cxn modelId="{76A00CEC-88CB-430F-AB57-DEF95DF06B71}" type="presOf" srcId="{4FC43A44-6820-4FCE-A03F-37E560EB3BB4}" destId="{6B7827E3-7C7E-4113-988E-F3DCF440F60F}" srcOrd="0" destOrd="0" presId="urn:microsoft.com/office/officeart/2005/8/layout/process4"/>
    <dgm:cxn modelId="{3268CEF1-35F5-4E87-B64C-DE075C564553}" type="presOf" srcId="{B68280EF-3F7C-4C61-AF1D-1482AE89018A}" destId="{98686C7B-6121-46C7-AFAB-4DE471EDA0DA}" srcOrd="0" destOrd="0" presId="urn:microsoft.com/office/officeart/2005/8/layout/process4"/>
    <dgm:cxn modelId="{6B4597F6-5DE3-4FDD-B436-604C458F8B4E}" srcId="{91E35262-B9FE-4D7F-849E-1741C86F74AA}" destId="{B68280EF-3F7C-4C61-AF1D-1482AE89018A}" srcOrd="2" destOrd="0" parTransId="{DA11DD35-3F60-4798-9BF6-B13939AC7929}" sibTransId="{9A7F3379-14AE-409B-93D3-A834E8355BAC}"/>
    <dgm:cxn modelId="{542C24F9-6192-4294-A395-F9B49A101E6D}" srcId="{4FC43A44-6820-4FCE-A03F-37E560EB3BB4}" destId="{F92A9920-5488-46EA-92BF-307695D84289}" srcOrd="1" destOrd="0" parTransId="{C7299AA4-34A7-42E6-AC70-6A66CB67183D}" sibTransId="{CFDBE449-5611-4E65-8009-7D247675C5EB}"/>
    <dgm:cxn modelId="{4BF1F5CD-1A9F-4A33-A990-1456E323947B}" type="presParOf" srcId="{0E9AA458-0878-4F9E-B93F-E8EED2E9BF36}" destId="{5E4B1312-3A9A-452C-9A9B-8D7CD712BBEE}" srcOrd="0" destOrd="0" presId="urn:microsoft.com/office/officeart/2005/8/layout/process4"/>
    <dgm:cxn modelId="{2888EF07-30AC-4AA8-8220-11581ECDC152}" type="presParOf" srcId="{5E4B1312-3A9A-452C-9A9B-8D7CD712BBEE}" destId="{98686C7B-6121-46C7-AFAB-4DE471EDA0DA}" srcOrd="0" destOrd="0" presId="urn:microsoft.com/office/officeart/2005/8/layout/process4"/>
    <dgm:cxn modelId="{F42562C2-3B7C-44ED-B4D9-8155AB44E2B6}" type="presParOf" srcId="{5E4B1312-3A9A-452C-9A9B-8D7CD712BBEE}" destId="{C8054509-C3D6-4920-B735-A085DCCC057F}" srcOrd="1" destOrd="0" presId="urn:microsoft.com/office/officeart/2005/8/layout/process4"/>
    <dgm:cxn modelId="{C16143A7-26AA-499B-A76A-DB7975A709CD}" type="presParOf" srcId="{5E4B1312-3A9A-452C-9A9B-8D7CD712BBEE}" destId="{1C94C88D-6BAD-4606-95EA-D357583B736E}" srcOrd="2" destOrd="0" presId="urn:microsoft.com/office/officeart/2005/8/layout/process4"/>
    <dgm:cxn modelId="{B7A354C0-CB01-4D57-9794-197677920978}" type="presParOf" srcId="{1C94C88D-6BAD-4606-95EA-D357583B736E}" destId="{5A59B96D-FC6B-445B-8496-B96260B0598B}" srcOrd="0" destOrd="0" presId="urn:microsoft.com/office/officeart/2005/8/layout/process4"/>
    <dgm:cxn modelId="{E01FB146-1B61-4E36-87C7-AA1B4CEF4398}" type="presParOf" srcId="{1C94C88D-6BAD-4606-95EA-D357583B736E}" destId="{AB0D66A1-79B4-461C-82AF-C828E61A1333}" srcOrd="1" destOrd="0" presId="urn:microsoft.com/office/officeart/2005/8/layout/process4"/>
    <dgm:cxn modelId="{69B3D009-DA25-4430-973C-80514A63DA41}" type="presParOf" srcId="{0E9AA458-0878-4F9E-B93F-E8EED2E9BF36}" destId="{21A3E3D0-2E0B-4873-B1DA-5388C6916579}" srcOrd="1" destOrd="0" presId="urn:microsoft.com/office/officeart/2005/8/layout/process4"/>
    <dgm:cxn modelId="{97740B99-2DCB-4012-BFCB-24143029CBCD}" type="presParOf" srcId="{0E9AA458-0878-4F9E-B93F-E8EED2E9BF36}" destId="{09CE29DD-DEC2-44B4-9534-D7D15C4495CC}" srcOrd="2" destOrd="0" presId="urn:microsoft.com/office/officeart/2005/8/layout/process4"/>
    <dgm:cxn modelId="{73724476-FFDC-47D4-97C5-7059BF7B2AD5}" type="presParOf" srcId="{09CE29DD-DEC2-44B4-9534-D7D15C4495CC}" destId="{6B7827E3-7C7E-4113-988E-F3DCF440F60F}" srcOrd="0" destOrd="0" presId="urn:microsoft.com/office/officeart/2005/8/layout/process4"/>
    <dgm:cxn modelId="{6E8A346E-304A-4159-8823-A5A091B7144E}" type="presParOf" srcId="{09CE29DD-DEC2-44B4-9534-D7D15C4495CC}" destId="{72B9D758-C52A-41E8-A26C-4C486507158D}" srcOrd="1" destOrd="0" presId="urn:microsoft.com/office/officeart/2005/8/layout/process4"/>
    <dgm:cxn modelId="{78085178-BA91-4081-8F24-3366DFC98297}" type="presParOf" srcId="{09CE29DD-DEC2-44B4-9534-D7D15C4495CC}" destId="{9A93297E-61DD-42BD-8A55-2ECBBFD4A159}" srcOrd="2" destOrd="0" presId="urn:microsoft.com/office/officeart/2005/8/layout/process4"/>
    <dgm:cxn modelId="{B2BB1341-B3AE-4C4D-8D50-66CB4A57B879}" type="presParOf" srcId="{9A93297E-61DD-42BD-8A55-2ECBBFD4A159}" destId="{77C1C2DB-67AE-43C6-B402-7393CD4102FB}" srcOrd="0" destOrd="0" presId="urn:microsoft.com/office/officeart/2005/8/layout/process4"/>
    <dgm:cxn modelId="{C50E8318-B76D-4CBA-AAA0-ECB38A86069E}" type="presParOf" srcId="{9A93297E-61DD-42BD-8A55-2ECBBFD4A159}" destId="{8E887BC7-5AED-4907-9EC0-76F9800222D1}" srcOrd="1" destOrd="0" presId="urn:microsoft.com/office/officeart/2005/8/layout/process4"/>
    <dgm:cxn modelId="{1DA17315-D066-40A3-BAB0-AD5F40B631D1}" type="presParOf" srcId="{0E9AA458-0878-4F9E-B93F-E8EED2E9BF36}" destId="{3E5D39F0-68D0-413F-B356-20802AFD8662}" srcOrd="3" destOrd="0" presId="urn:microsoft.com/office/officeart/2005/8/layout/process4"/>
    <dgm:cxn modelId="{E6B3CF24-976E-4F3F-B4EF-285B905C2B81}" type="presParOf" srcId="{0E9AA458-0878-4F9E-B93F-E8EED2E9BF36}" destId="{2932E552-D62F-4A3B-9141-2F8AC8EDB396}" srcOrd="4" destOrd="0" presId="urn:microsoft.com/office/officeart/2005/8/layout/process4"/>
    <dgm:cxn modelId="{2044EA70-3A7B-4A99-ABA1-8450AB664BD3}" type="presParOf" srcId="{2932E552-D62F-4A3B-9141-2F8AC8EDB396}" destId="{94286357-A33C-4AD6-B45B-0A066A04BF2C}" srcOrd="0" destOrd="0" presId="urn:microsoft.com/office/officeart/2005/8/layout/process4"/>
    <dgm:cxn modelId="{E44F5961-85D6-4D01-A58D-EDCB15B75EB5}" type="presParOf" srcId="{2932E552-D62F-4A3B-9141-2F8AC8EDB396}" destId="{8C3FCD4F-3C5A-4295-9DC0-2FFB6F80EF0A}" srcOrd="1" destOrd="0" presId="urn:microsoft.com/office/officeart/2005/8/layout/process4"/>
    <dgm:cxn modelId="{38C145CD-BBB2-44A0-9CA8-2057D2F1978E}" type="presParOf" srcId="{2932E552-D62F-4A3B-9141-2F8AC8EDB396}" destId="{A56F7F3E-1BE5-4435-AFCB-CE38A7BC49CF}" srcOrd="2" destOrd="0" presId="urn:microsoft.com/office/officeart/2005/8/layout/process4"/>
    <dgm:cxn modelId="{A8755D02-D133-4476-94BE-91A72CC758C6}" type="presParOf" srcId="{A56F7F3E-1BE5-4435-AFCB-CE38A7BC49CF}" destId="{62339DFB-CA15-4AF5-87F2-C06E8C2B0EE2}" srcOrd="0" destOrd="0" presId="urn:microsoft.com/office/officeart/2005/8/layout/process4"/>
    <dgm:cxn modelId="{DFCD9D67-1F96-454E-B99C-0CBDCEBAC3EF}" type="presParOf" srcId="{A56F7F3E-1BE5-4435-AFCB-CE38A7BC49CF}" destId="{5A2AD191-8F0F-4130-806A-8A07AADBEFC5}"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54509-C3D6-4920-B735-A085DCCC057F}">
      <dsp:nvSpPr>
        <dsp:cNvPr id="0" name=""/>
        <dsp:cNvSpPr/>
      </dsp:nvSpPr>
      <dsp:spPr>
        <a:xfrm>
          <a:off x="0" y="3502950"/>
          <a:ext cx="9557628" cy="1149746"/>
        </a:xfrm>
        <a:prstGeom prst="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GB" sz="2200" kern="1200" dirty="0">
              <a:latin typeface="Calibri"/>
              <a:cs typeface="Calibri"/>
            </a:rPr>
            <a:t>School C – no mini forum </a:t>
          </a:r>
        </a:p>
      </dsp:txBody>
      <dsp:txXfrm>
        <a:off x="0" y="3502950"/>
        <a:ext cx="9557628" cy="620863"/>
      </dsp:txXfrm>
    </dsp:sp>
    <dsp:sp modelId="{5A59B96D-FC6B-445B-8496-B96260B0598B}">
      <dsp:nvSpPr>
        <dsp:cNvPr id="0" name=""/>
        <dsp:cNvSpPr/>
      </dsp:nvSpPr>
      <dsp:spPr>
        <a:xfrm>
          <a:off x="0" y="4100819"/>
          <a:ext cx="4778814" cy="528883"/>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GB" sz="1700" kern="1200" dirty="0">
              <a:latin typeface="Calibri"/>
              <a:cs typeface="Calibri"/>
            </a:rPr>
            <a:t>Barriers survey showed most parents can't commit to meetings e.g. due to work or childcare needs</a:t>
          </a:r>
        </a:p>
      </dsp:txBody>
      <dsp:txXfrm>
        <a:off x="0" y="4100819"/>
        <a:ext cx="4778814" cy="528883"/>
      </dsp:txXfrm>
    </dsp:sp>
    <dsp:sp modelId="{AB0D66A1-79B4-461C-82AF-C828E61A1333}">
      <dsp:nvSpPr>
        <dsp:cNvPr id="0" name=""/>
        <dsp:cNvSpPr/>
      </dsp:nvSpPr>
      <dsp:spPr>
        <a:xfrm>
          <a:off x="4778814" y="4100819"/>
          <a:ext cx="4778814" cy="528883"/>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GB" sz="1700" kern="1200" dirty="0">
              <a:latin typeface="Calibri"/>
              <a:cs typeface="Calibri"/>
            </a:rPr>
            <a:t>SENCOs committed to holding 'open space' in the diary each month for drop-in chats</a:t>
          </a:r>
        </a:p>
      </dsp:txBody>
      <dsp:txXfrm>
        <a:off x="4778814" y="4100819"/>
        <a:ext cx="4778814" cy="528883"/>
      </dsp:txXfrm>
    </dsp:sp>
    <dsp:sp modelId="{72B9D758-C52A-41E8-A26C-4C486507158D}">
      <dsp:nvSpPr>
        <dsp:cNvPr id="0" name=""/>
        <dsp:cNvSpPr/>
      </dsp:nvSpPr>
      <dsp:spPr>
        <a:xfrm rot="10800000">
          <a:off x="0" y="1751886"/>
          <a:ext cx="9557628" cy="1768310"/>
        </a:xfrm>
        <a:prstGeom prst="upArrowCallout">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GB" sz="2200" kern="1200" dirty="0">
              <a:latin typeface="Calibri"/>
              <a:cs typeface="Calibri"/>
            </a:rPr>
            <a:t>School B – school facilitates mini forum</a:t>
          </a:r>
        </a:p>
      </dsp:txBody>
      <dsp:txXfrm rot="-10800000">
        <a:off x="0" y="1751886"/>
        <a:ext cx="9557628" cy="620676"/>
      </dsp:txXfrm>
    </dsp:sp>
    <dsp:sp modelId="{77C1C2DB-67AE-43C6-B402-7393CD4102FB}">
      <dsp:nvSpPr>
        <dsp:cNvPr id="0" name=""/>
        <dsp:cNvSpPr/>
      </dsp:nvSpPr>
      <dsp:spPr>
        <a:xfrm>
          <a:off x="0" y="2372563"/>
          <a:ext cx="4778814" cy="528724"/>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GB" sz="1700" kern="1200" dirty="0">
              <a:latin typeface="Calibri"/>
              <a:cs typeface="Calibri"/>
            </a:rPr>
            <a:t>Parents felt a formal group was intimidating, and did not have capacity to run their own</a:t>
          </a:r>
        </a:p>
      </dsp:txBody>
      <dsp:txXfrm>
        <a:off x="0" y="2372563"/>
        <a:ext cx="4778814" cy="528724"/>
      </dsp:txXfrm>
    </dsp:sp>
    <dsp:sp modelId="{8E887BC7-5AED-4907-9EC0-76F9800222D1}">
      <dsp:nvSpPr>
        <dsp:cNvPr id="0" name=""/>
        <dsp:cNvSpPr/>
      </dsp:nvSpPr>
      <dsp:spPr>
        <a:xfrm>
          <a:off x="4778814" y="2372563"/>
          <a:ext cx="4778814" cy="528724"/>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GB" sz="1700" kern="1200" dirty="0">
              <a:latin typeface="Calibri"/>
              <a:cs typeface="Calibri"/>
            </a:rPr>
            <a:t>SENCO involvement increased positive working relationships and provided quick solutions</a:t>
          </a:r>
        </a:p>
      </dsp:txBody>
      <dsp:txXfrm>
        <a:off x="4778814" y="2372563"/>
        <a:ext cx="4778814" cy="528724"/>
      </dsp:txXfrm>
    </dsp:sp>
    <dsp:sp modelId="{8C3FCD4F-3C5A-4295-9DC0-2FFB6F80EF0A}">
      <dsp:nvSpPr>
        <dsp:cNvPr id="0" name=""/>
        <dsp:cNvSpPr/>
      </dsp:nvSpPr>
      <dsp:spPr>
        <a:xfrm rot="10800000">
          <a:off x="0" y="822"/>
          <a:ext cx="9557628" cy="1768310"/>
        </a:xfrm>
        <a:prstGeom prst="upArrowCallou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GB" sz="2200" kern="1200" dirty="0">
              <a:latin typeface="Calibri"/>
              <a:cs typeface="Calibri"/>
            </a:rPr>
            <a:t>School A – formal, parent-run mini forum</a:t>
          </a:r>
        </a:p>
      </dsp:txBody>
      <dsp:txXfrm rot="-10800000">
        <a:off x="0" y="822"/>
        <a:ext cx="9557628" cy="620676"/>
      </dsp:txXfrm>
    </dsp:sp>
    <dsp:sp modelId="{62339DFB-CA15-4AF5-87F2-C06E8C2B0EE2}">
      <dsp:nvSpPr>
        <dsp:cNvPr id="0" name=""/>
        <dsp:cNvSpPr/>
      </dsp:nvSpPr>
      <dsp:spPr>
        <a:xfrm>
          <a:off x="0" y="621499"/>
          <a:ext cx="4778814" cy="528724"/>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GB" sz="1700" kern="1200" dirty="0">
              <a:latin typeface="Calibri"/>
              <a:cs typeface="Calibri"/>
            </a:rPr>
            <a:t>Parents wanted formal group, including two confident parents keen to take the lead</a:t>
          </a:r>
        </a:p>
      </dsp:txBody>
      <dsp:txXfrm>
        <a:off x="0" y="621499"/>
        <a:ext cx="4778814" cy="528724"/>
      </dsp:txXfrm>
    </dsp:sp>
    <dsp:sp modelId="{5A2AD191-8F0F-4130-806A-8A07AADBEFC5}">
      <dsp:nvSpPr>
        <dsp:cNvPr id="0" name=""/>
        <dsp:cNvSpPr/>
      </dsp:nvSpPr>
      <dsp:spPr>
        <a:xfrm>
          <a:off x="4778814" y="621499"/>
          <a:ext cx="4778814" cy="528724"/>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GB" sz="1700" kern="1200" dirty="0">
              <a:latin typeface="Calibri"/>
              <a:cs typeface="Calibri"/>
            </a:rPr>
            <a:t>Mini forum will liaise with SENCO, providing evidence of parent voice to SLT</a:t>
          </a:r>
        </a:p>
      </dsp:txBody>
      <dsp:txXfrm>
        <a:off x="4778814" y="621499"/>
        <a:ext cx="4778814" cy="5287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1143000" y="685800"/>
            <a:ext cx="4572000" cy="3429000"/>
          </a:xfrm>
          <a:prstGeom prst="rect">
            <a:avLst/>
          </a:prstGeom>
        </p:spPr>
        <p:txBody>
          <a:bodyPr/>
          <a:lstStyle/>
          <a:p>
            <a:endParaRPr/>
          </a:p>
        </p:txBody>
      </p:sp>
      <p:sp>
        <p:nvSpPr>
          <p:cNvPr id="111" name="Shape 11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Rowan</a:t>
            </a:r>
          </a:p>
        </p:txBody>
      </p:sp>
      <p:sp>
        <p:nvSpPr>
          <p:cNvPr id="4" name="Slide Number Placeholder 3"/>
          <p:cNvSpPr>
            <a:spLocks noGrp="1"/>
          </p:cNvSpPr>
          <p:nvPr>
            <p:ph type="sldNum" sz="quarter" idx="5"/>
          </p:nvPr>
        </p:nvSpPr>
        <p:spPr/>
        <p:txBody>
          <a:bodyPr/>
          <a:lstStyle/>
          <a:p>
            <a:fld id="{07EB9D48-8D2C-4A4D-B33D-2D6795D0DB60}" type="slidenum">
              <a:rPr lang="en-US" smtClean="0"/>
              <a:t>3</a:t>
            </a:fld>
            <a:endParaRPr lang="en-US"/>
          </a:p>
        </p:txBody>
      </p:sp>
    </p:spTree>
    <p:extLst>
      <p:ext uri="{BB962C8B-B14F-4D97-AF65-F5344CB8AC3E}">
        <p14:creationId xmlns:p14="http://schemas.microsoft.com/office/powerpoint/2010/main" val="325949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20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LEANS - “</a:t>
            </a:r>
            <a:r>
              <a:rPr lang="en-GB" sz="1200" dirty="0">
                <a:effectLst/>
                <a:latin typeface="Calibri" panose="020F0502020204030204" pitchFamily="34" charset="0"/>
                <a:ea typeface="Times New Roman" panose="02020603050405020304" pitchFamily="18" charset="0"/>
              </a:rPr>
              <a:t>Both of us in Year 5, having a large proportion of children with neurodiverse needs in our classes, have noticed a significant improvement in the understanding from other children about the needs in our year group and why some children appear to get 'certain things' which they may have perceived as being unfair previously. The children are able to talk about what neurodiversity means and can give examples of conditions where these children may struggle in a classroom setting. The best thing from my perspective is having two children who were brave enough to disclose their neurodiversity in the classroom with confidence to all the other children, provoking surprise amongst others as they are not children where it is obvious. They were able to speak clearly about things they found hard and what helps in their learning. It has also been worthwhile talking about how the same diagnosis can present differently in different children and between boys and girls- we have talked a lot about masking and children have approached us with questions about themselves afterwards. </a:t>
            </a:r>
            <a:endParaRPr lang="en-GB" sz="12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1062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Pupil surveys becoming embedded in some schools practice and onus placed on class teachers/tutors to action and record impact</a:t>
            </a:r>
          </a:p>
          <a:p>
            <a:r>
              <a:rPr lang="en-GB" dirty="0"/>
              <a:t>Worked with aspens to develop a 6-week autism programme which aspens delivered to groups in first cohort. Now supporting all schools to deliver.</a:t>
            </a:r>
          </a:p>
          <a:p>
            <a:r>
              <a:rPr lang="en-GB" dirty="0"/>
              <a:t>Worked with City, University of London to measure impact on emotional wellbeing and engagement. Through online survey for pupils and their parent carers</a:t>
            </a:r>
          </a:p>
          <a:p>
            <a:r>
              <a:rPr lang="en-GB" dirty="0"/>
              <a:t>Over 30% established autism ambassador groups </a:t>
            </a:r>
          </a:p>
          <a:p>
            <a:r>
              <a:rPr lang="en-GB" dirty="0"/>
              <a:t>Short breaks funding for aspens half term transition emotional wellbeing </a:t>
            </a:r>
          </a:p>
          <a:p>
            <a:endParaRPr lang="en-GB" dirty="0"/>
          </a:p>
        </p:txBody>
      </p:sp>
    </p:spTree>
    <p:extLst>
      <p:ext uri="{BB962C8B-B14F-4D97-AF65-F5344CB8AC3E}">
        <p14:creationId xmlns:p14="http://schemas.microsoft.com/office/powerpoint/2010/main" val="41814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To see the full video visit the </a:t>
            </a:r>
            <a:r>
              <a:rPr lang="en-GB"/>
              <a:t>Windmills website</a:t>
            </a:r>
          </a:p>
        </p:txBody>
      </p:sp>
    </p:spTree>
    <p:extLst>
      <p:ext uri="{BB962C8B-B14F-4D97-AF65-F5344CB8AC3E}">
        <p14:creationId xmlns:p14="http://schemas.microsoft.com/office/powerpoint/2010/main" val="131279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EB9D48-8D2C-4A4D-B33D-2D6795D0DB60}" type="slidenum">
              <a:rPr lang="en-US" smtClean="0"/>
              <a:t>26</a:t>
            </a:fld>
            <a:endParaRPr lang="en-US"/>
          </a:p>
        </p:txBody>
      </p:sp>
    </p:spTree>
    <p:extLst>
      <p:ext uri="{BB962C8B-B14F-4D97-AF65-F5344CB8AC3E}">
        <p14:creationId xmlns:p14="http://schemas.microsoft.com/office/powerpoint/2010/main" val="232612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298832" y="2130425"/>
            <a:ext cx="11588108" cy="1470026"/>
          </a:xfrm>
          <a:prstGeom prst="rect">
            <a:avLst/>
          </a:prstGeom>
        </p:spPr>
        <p:txBody>
          <a:bodyPr/>
          <a:lstStyle/>
          <a:p>
            <a:r>
              <a:t>Title Text</a:t>
            </a:r>
          </a:p>
        </p:txBody>
      </p:sp>
      <p:sp>
        <p:nvSpPr>
          <p:cNvPr id="13" name="Body Level One…"/>
          <p:cNvSpPr txBox="1">
            <a:spLocks noGrp="1"/>
          </p:cNvSpPr>
          <p:nvPr>
            <p:ph type="body" sz="half" idx="1"/>
          </p:nvPr>
        </p:nvSpPr>
        <p:spPr>
          <a:xfrm>
            <a:off x="298833" y="3886200"/>
            <a:ext cx="11588107"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3"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94" name="Body Level One…"/>
          <p:cNvSpPr txBox="1">
            <a:spLocks noGrp="1"/>
          </p:cNvSpPr>
          <p:nvPr>
            <p:ph type="body" idx="1"/>
          </p:nvPr>
        </p:nvSpPr>
        <p:spPr>
          <a:xfrm>
            <a:off x="273930" y="1369578"/>
            <a:ext cx="11637913" cy="43309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8839200" y="274639"/>
            <a:ext cx="2743200" cy="5425884"/>
          </a:xfrm>
          <a:prstGeom prst="rect">
            <a:avLst/>
          </a:prstGeom>
        </p:spPr>
        <p:txBody>
          <a:bodyPr/>
          <a:lstStyle/>
          <a:p>
            <a:r>
              <a:t>Title Text</a:t>
            </a:r>
          </a:p>
        </p:txBody>
      </p:sp>
      <p:sp>
        <p:nvSpPr>
          <p:cNvPr id="103" name="Body Level One…"/>
          <p:cNvSpPr txBox="1">
            <a:spLocks noGrp="1"/>
          </p:cNvSpPr>
          <p:nvPr>
            <p:ph type="body" idx="1"/>
          </p:nvPr>
        </p:nvSpPr>
        <p:spPr>
          <a:xfrm>
            <a:off x="609600" y="274639"/>
            <a:ext cx="8026400" cy="54258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xfrm>
            <a:off x="273930" y="217888"/>
            <a:ext cx="11637913" cy="1083212"/>
          </a:xfrm>
          <a:prstGeom prst="rect">
            <a:avLst/>
          </a:prstGeom>
        </p:spPr>
        <p:txBody>
          <a:bodyPr/>
          <a:lstStyle>
            <a:lvl1pPr algn="l">
              <a:defRPr>
                <a:solidFill>
                  <a:srgbClr val="0090D2"/>
                </a:solidFill>
              </a:defRPr>
            </a:lvl1pPr>
          </a:lstStyle>
          <a:p>
            <a:r>
              <a:rPr dirty="0"/>
              <a:t>Title Text</a:t>
            </a:r>
          </a:p>
        </p:txBody>
      </p:sp>
      <p:sp>
        <p:nvSpPr>
          <p:cNvPr id="22" name="Body Level One…"/>
          <p:cNvSpPr txBox="1">
            <a:spLocks noGrp="1"/>
          </p:cNvSpPr>
          <p:nvPr>
            <p:ph type="body" idx="1"/>
          </p:nvPr>
        </p:nvSpPr>
        <p:spPr>
          <a:xfrm>
            <a:off x="273930" y="1369578"/>
            <a:ext cx="11637913" cy="43309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340338" y="4251266"/>
            <a:ext cx="11521701" cy="1362076"/>
          </a:xfrm>
          <a:prstGeom prst="rect">
            <a:avLst/>
          </a:prstGeom>
        </p:spPr>
        <p:txBody>
          <a:bodyPr anchor="t"/>
          <a:lstStyle>
            <a:lvl1pPr algn="l">
              <a:defRPr cap="all"/>
            </a:lvl1pPr>
          </a:lstStyle>
          <a:p>
            <a:r>
              <a:t>Title Text</a:t>
            </a:r>
          </a:p>
        </p:txBody>
      </p:sp>
      <p:sp>
        <p:nvSpPr>
          <p:cNvPr id="31" name="Body Level One…"/>
          <p:cNvSpPr txBox="1">
            <a:spLocks noGrp="1"/>
          </p:cNvSpPr>
          <p:nvPr>
            <p:ph type="body" sz="half" idx="1"/>
          </p:nvPr>
        </p:nvSpPr>
        <p:spPr>
          <a:xfrm>
            <a:off x="340338" y="2751079"/>
            <a:ext cx="115217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40" name="Body Level One…"/>
          <p:cNvSpPr txBox="1">
            <a:spLocks noGrp="1"/>
          </p:cNvSpPr>
          <p:nvPr>
            <p:ph type="body" sz="half" idx="1"/>
          </p:nvPr>
        </p:nvSpPr>
        <p:spPr>
          <a:xfrm>
            <a:off x="273930" y="1600200"/>
            <a:ext cx="5720471" cy="4100321"/>
          </a:xfrm>
          <a:prstGeom prst="rect">
            <a:avLst/>
          </a:prstGeom>
        </p:spPr>
        <p:txBody>
          <a:bodyPr/>
          <a:lstStyle>
            <a:lvl1pPr>
              <a:spcBef>
                <a:spcPts val="500"/>
              </a:spcBef>
              <a:defRPr sz="2400"/>
            </a:lvl1pPr>
            <a:lvl2pPr marL="800100" indent="-342900">
              <a:spcBef>
                <a:spcPts val="500"/>
              </a:spcBef>
              <a:defRPr sz="2400"/>
            </a:lvl2pPr>
            <a:lvl3pPr marL="1219200" indent="-304800">
              <a:spcBef>
                <a:spcPts val="500"/>
              </a:spcBef>
              <a:defRPr sz="2400"/>
            </a:lvl3pPr>
            <a:lvl4pPr marL="1714500" indent="-342900">
              <a:spcBef>
                <a:spcPts val="500"/>
              </a:spcBef>
              <a:defRPr sz="2400"/>
            </a:lvl4pPr>
            <a:lvl5pPr marL="2171700" indent="-342900">
              <a:spcBef>
                <a:spcPts val="500"/>
              </a:spcBef>
              <a:defRPr sz="2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49" name="Body Level One…"/>
          <p:cNvSpPr txBox="1">
            <a:spLocks noGrp="1"/>
          </p:cNvSpPr>
          <p:nvPr>
            <p:ph type="body" sz="quarter" idx="1"/>
          </p:nvPr>
        </p:nvSpPr>
        <p:spPr>
          <a:xfrm>
            <a:off x="273930" y="1535112"/>
            <a:ext cx="5722588" cy="639763"/>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13"/>
          </p:nvPr>
        </p:nvSpPr>
        <p:spPr>
          <a:xfrm>
            <a:off x="6193366" y="1535112"/>
            <a:ext cx="5718477" cy="639763"/>
          </a:xfrm>
          <a:prstGeom prst="rect">
            <a:avLst/>
          </a:prstGeom>
        </p:spPr>
        <p:txBody>
          <a:bodyPr anchor="b"/>
          <a:lstStyle/>
          <a:p>
            <a:pPr marL="0" indent="0">
              <a:spcBef>
                <a:spcPts val="500"/>
              </a:spcBef>
              <a:buSzTx/>
              <a:buFontTx/>
              <a:buNone/>
              <a:defRPr sz="2400"/>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290534" y="224114"/>
            <a:ext cx="4330151" cy="1210988"/>
          </a:xfrm>
          <a:prstGeom prst="rect">
            <a:avLst/>
          </a:prstGeom>
        </p:spPr>
        <p:txBody>
          <a:bodyPr anchor="b"/>
          <a:lstStyle>
            <a:lvl1pPr algn="l">
              <a:defRPr sz="2000"/>
            </a:lvl1pPr>
          </a:lstStyle>
          <a:p>
            <a:r>
              <a:t>Title Text</a:t>
            </a:r>
          </a:p>
        </p:txBody>
      </p:sp>
      <p:sp>
        <p:nvSpPr>
          <p:cNvPr id="74" name="Body Level One…"/>
          <p:cNvSpPr txBox="1">
            <a:spLocks noGrp="1"/>
          </p:cNvSpPr>
          <p:nvPr>
            <p:ph type="body" idx="1"/>
          </p:nvPr>
        </p:nvSpPr>
        <p:spPr>
          <a:xfrm>
            <a:off x="4766733" y="224112"/>
            <a:ext cx="7161712" cy="547208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half" idx="13"/>
          </p:nvPr>
        </p:nvSpPr>
        <p:spPr>
          <a:xfrm>
            <a:off x="290534" y="1435100"/>
            <a:ext cx="4330151" cy="4261096"/>
          </a:xfrm>
          <a:prstGeom prst="rect">
            <a:avLst/>
          </a:prstGeom>
        </p:spPr>
        <p:txBody>
          <a:bodyPr/>
          <a:lstStyle/>
          <a:p>
            <a:pPr marL="0" indent="0">
              <a:spcBef>
                <a:spcPts val="300"/>
              </a:spcBef>
              <a:buSzTx/>
              <a:buFontTx/>
              <a:buNone/>
              <a:defRPr sz="14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2389716" y="4467418"/>
            <a:ext cx="7315201" cy="566738"/>
          </a:xfrm>
          <a:prstGeom prst="rect">
            <a:avLst/>
          </a:prstGeom>
        </p:spPr>
        <p:txBody>
          <a:bodyPr anchor="b"/>
          <a:lstStyle>
            <a:lvl1pPr algn="l">
              <a:defRPr sz="2000"/>
            </a:lvl1pPr>
          </a:lstStyle>
          <a:p>
            <a:r>
              <a:t>Title Text</a:t>
            </a:r>
          </a:p>
        </p:txBody>
      </p:sp>
      <p:sp>
        <p:nvSpPr>
          <p:cNvPr id="84" name="Picture Placeholder 2"/>
          <p:cNvSpPr>
            <a:spLocks noGrp="1"/>
          </p:cNvSpPr>
          <p:nvPr>
            <p:ph type="pic" sz="half" idx="13"/>
          </p:nvPr>
        </p:nvSpPr>
        <p:spPr>
          <a:xfrm>
            <a:off x="2389716" y="279593"/>
            <a:ext cx="7315201" cy="4114801"/>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2389716" y="5129688"/>
            <a:ext cx="7315201" cy="57083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782411" y="5681068"/>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pic>
        <p:nvPicPr>
          <p:cNvPr id="9" name="Picture 8">
            <a:extLst>
              <a:ext uri="{FF2B5EF4-FFF2-40B4-BE49-F238E27FC236}">
                <a16:creationId xmlns:a16="http://schemas.microsoft.com/office/drawing/2014/main" id="{6593416A-5D1D-43DB-AD4B-7EFCC5771F28}"/>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1pPr>
      <a:lvl2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2pPr>
      <a:lvl3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3pPr>
      <a:lvl4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4pPr>
      <a:lvl5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5pPr>
      <a:lvl6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6pPr>
      <a:lvl7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7pPr>
      <a:lvl8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8pPr>
      <a:lvl9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9pPr>
    </p:titleStyle>
    <p:bodyStyle>
      <a:lvl1pPr marL="342900" marR="0" indent="-3429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1pPr>
      <a:lvl2pPr marL="790575" marR="0" indent="-333375"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2pPr>
      <a:lvl3pPr marL="12344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3pPr>
      <a:lvl4pPr marL="1727200" marR="0" indent="-3556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4pPr>
      <a:lvl5pPr marL="2184400" marR="0" indent="-3556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5pPr>
      <a:lvl6pPr marL="26060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6pPr>
      <a:lvl7pPr marL="30632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7pPr>
      <a:lvl8pPr marL="35204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8pPr>
      <a:lvl9pPr marL="39776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cid:de8842f8-c3e9-4bfd-9c38-fcbb6e93d87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de8842f8-c3e9-4bfd-9c38-fcbb6e93d877"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indmillsjunior-my.sharepoint.com/:v:/g/personal/hwright_windmillsjunior_org_uk/EQFgzjqyDaZMj8KX1IM3m34BZ_OC_1ozMWzMFH84iOF5Iw?e=M4bFgj"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9488C4-83F5-4629-8212-AAACE368BB0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116" name="TextBox 7"/>
          <p:cNvSpPr txBox="1"/>
          <p:nvPr/>
        </p:nvSpPr>
        <p:spPr>
          <a:xfrm>
            <a:off x="404637" y="1071782"/>
            <a:ext cx="10537341"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4000">
                <a:solidFill>
                  <a:srgbClr val="262626"/>
                </a:solidFill>
              </a:defRPr>
            </a:lvl1pPr>
          </a:lstStyle>
          <a:p>
            <a:pPr algn="l"/>
            <a:r>
              <a:rPr lang="en-GB" dirty="0">
                <a:solidFill>
                  <a:schemeClr val="bg1"/>
                </a:solidFill>
                <a:latin typeface="Verdana" panose="020B0604030504040204" pitchFamily="34" charset="0"/>
                <a:ea typeface="Verdana" panose="020B0604030504040204" pitchFamily="34" charset="0"/>
              </a:rPr>
              <a:t>SENCO Conference - Autism in Schools Project workshop</a:t>
            </a:r>
            <a:endParaRPr dirty="0">
              <a:solidFill>
                <a:schemeClr val="bg1"/>
              </a:solidFill>
              <a:latin typeface="Verdana" panose="020B0604030504040204" pitchFamily="34" charset="0"/>
              <a:ea typeface="Verdana" panose="020B0604030504040204" pitchFamily="34" charset="0"/>
            </a:endParaRPr>
          </a:p>
        </p:txBody>
      </p:sp>
      <p:sp>
        <p:nvSpPr>
          <p:cNvPr id="117" name="TextBox 8"/>
          <p:cNvSpPr txBox="1"/>
          <p:nvPr/>
        </p:nvSpPr>
        <p:spPr>
          <a:xfrm>
            <a:off x="404637" y="2556996"/>
            <a:ext cx="7660354"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800">
                <a:solidFill>
                  <a:srgbClr val="595959"/>
                </a:solidFill>
              </a:defRPr>
            </a:pPr>
            <a:r>
              <a:rPr lang="en-GB" sz="2000" b="1" dirty="0">
                <a:solidFill>
                  <a:schemeClr val="bg1"/>
                </a:solidFill>
                <a:latin typeface="Verdana" panose="020B0604030504040204" pitchFamily="34" charset="0"/>
                <a:ea typeface="Verdana" panose="020B0604030504040204" pitchFamily="34" charset="0"/>
              </a:rPr>
              <a:t>Jane Crawford, Ellie Taylor-Burr, Hannah Torr</a:t>
            </a:r>
            <a:r>
              <a:rPr lang="en-GB" sz="2000" dirty="0">
                <a:solidFill>
                  <a:schemeClr val="bg1"/>
                </a:solidFill>
                <a:latin typeface="Verdana" panose="020B0604030504040204" pitchFamily="34" charset="0"/>
                <a:ea typeface="Verdana" panose="020B0604030504040204" pitchFamily="34" charset="0"/>
              </a:rPr>
              <a:t>| 21</a:t>
            </a:r>
            <a:r>
              <a:rPr lang="en-GB" sz="2000" baseline="30000" dirty="0">
                <a:solidFill>
                  <a:schemeClr val="bg1"/>
                </a:solidFill>
                <a:latin typeface="Verdana" panose="020B0604030504040204" pitchFamily="34" charset="0"/>
                <a:ea typeface="Verdana" panose="020B0604030504040204" pitchFamily="34" charset="0"/>
              </a:rPr>
              <a:t>st</a:t>
            </a:r>
            <a:r>
              <a:rPr lang="en-GB" sz="2000" dirty="0">
                <a:solidFill>
                  <a:schemeClr val="bg1"/>
                </a:solidFill>
                <a:latin typeface="Verdana" panose="020B0604030504040204" pitchFamily="34" charset="0"/>
                <a:ea typeface="Verdana" panose="020B0604030504040204" pitchFamily="34" charset="0"/>
              </a:rPr>
              <a:t> June 2023 | </a:t>
            </a:r>
            <a:r>
              <a:rPr lang="en-GB" sz="2000" dirty="0" err="1">
                <a:solidFill>
                  <a:schemeClr val="bg1"/>
                </a:solidFill>
                <a:latin typeface="Verdana" panose="020B0604030504040204" pitchFamily="34" charset="0"/>
                <a:ea typeface="Verdana" panose="020B0604030504040204" pitchFamily="34" charset="0"/>
              </a:rPr>
              <a:t>Avisford</a:t>
            </a:r>
            <a:r>
              <a:rPr lang="en-GB" sz="2000" dirty="0">
                <a:solidFill>
                  <a:schemeClr val="bg1"/>
                </a:solidFill>
                <a:latin typeface="Verdana" panose="020B0604030504040204" pitchFamily="34" charset="0"/>
                <a:ea typeface="Verdana" panose="020B0604030504040204" pitchFamily="34" charset="0"/>
              </a:rPr>
              <a:t> Park Hotel</a:t>
            </a:r>
            <a:endParaRPr sz="2000" dirty="0">
              <a:solidFill>
                <a:schemeClr val="bg1"/>
              </a:solidFill>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9C4BCD0C-8711-C76E-B50F-CF26656D42A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719270" y="2952750"/>
            <a:ext cx="952500" cy="952500"/>
          </a:xfrm>
          <a:prstGeom prst="rect">
            <a:avLst/>
          </a:prstGeom>
          <a:noFill/>
          <a:ln>
            <a:noFill/>
          </a:ln>
        </p:spPr>
      </p:pic>
      <p:pic>
        <p:nvPicPr>
          <p:cNvPr id="4" name="Picture 3">
            <a:extLst>
              <a:ext uri="{FF2B5EF4-FFF2-40B4-BE49-F238E27FC236}">
                <a16:creationId xmlns:a16="http://schemas.microsoft.com/office/drawing/2014/main" id="{AA6D3D29-C6E8-0E81-44F1-9CB8FB552B51}"/>
              </a:ext>
            </a:extLst>
          </p:cNvPr>
          <p:cNvPicPr>
            <a:picLocks noChangeAspect="1"/>
          </p:cNvPicPr>
          <p:nvPr/>
        </p:nvPicPr>
        <p:blipFill>
          <a:blip r:embed="rId5"/>
          <a:stretch>
            <a:fillRect/>
          </a:stretch>
        </p:blipFill>
        <p:spPr>
          <a:xfrm>
            <a:off x="10824528" y="1505022"/>
            <a:ext cx="741984" cy="115504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5A15-0EE9-1EDD-A815-1CF3B6B32E3A}"/>
              </a:ext>
            </a:extLst>
          </p:cNvPr>
          <p:cNvSpPr>
            <a:spLocks noGrp="1"/>
          </p:cNvSpPr>
          <p:nvPr>
            <p:ph type="title"/>
          </p:nvPr>
        </p:nvSpPr>
        <p:spPr/>
        <p:txBody>
          <a:bodyPr/>
          <a:lstStyle/>
          <a:p>
            <a:r>
              <a:rPr lang="en-GB" dirty="0"/>
              <a:t>Impact</a:t>
            </a:r>
          </a:p>
        </p:txBody>
      </p:sp>
      <p:sp>
        <p:nvSpPr>
          <p:cNvPr id="3" name="Text Placeholder 2">
            <a:extLst>
              <a:ext uri="{FF2B5EF4-FFF2-40B4-BE49-F238E27FC236}">
                <a16:creationId xmlns:a16="http://schemas.microsoft.com/office/drawing/2014/main" id="{AA988BA5-4D10-82C2-ECF5-E0AF39B1D1F8}"/>
              </a:ext>
            </a:extLst>
          </p:cNvPr>
          <p:cNvSpPr>
            <a:spLocks noGrp="1"/>
          </p:cNvSpPr>
          <p:nvPr>
            <p:ph type="body" idx="1"/>
          </p:nvPr>
        </p:nvSpPr>
        <p:spPr/>
        <p:txBody>
          <a:bodyPr/>
          <a:lstStyle/>
          <a:p>
            <a:r>
              <a:rPr lang="en-GB" dirty="0"/>
              <a:t>Responding to autistic pupil voice from surveys – schools recording actions in response and impact.</a:t>
            </a:r>
          </a:p>
          <a:p>
            <a:r>
              <a:rPr lang="en-GB" dirty="0"/>
              <a:t>“Masking” highlighted by Youth Forum to be shared with all staff now commonly discussing. </a:t>
            </a:r>
          </a:p>
          <a:p>
            <a:r>
              <a:rPr lang="en-GB" dirty="0"/>
              <a:t>Observable change in use of language from deficit based to strength based</a:t>
            </a:r>
          </a:p>
          <a:p>
            <a:r>
              <a:rPr lang="en-GB" dirty="0"/>
              <a:t>Staff confidence to adapt practice measurably improved.</a:t>
            </a:r>
          </a:p>
          <a:p>
            <a:r>
              <a:rPr lang="en-GB" dirty="0"/>
              <a:t>Sensory environment adaptations having positive impact on all pupils – Year 2 example. </a:t>
            </a:r>
          </a:p>
          <a:p>
            <a:endParaRPr lang="en-GB" dirty="0"/>
          </a:p>
        </p:txBody>
      </p:sp>
    </p:spTree>
    <p:extLst>
      <p:ext uri="{BB962C8B-B14F-4D97-AF65-F5344CB8AC3E}">
        <p14:creationId xmlns:p14="http://schemas.microsoft.com/office/powerpoint/2010/main" val="13679112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F79E6C-740F-4D5C-AC99-E0534B750B36}"/>
              </a:ext>
            </a:extLst>
          </p:cNvPr>
          <p:cNvSpPr>
            <a:spLocks noGrp="1"/>
          </p:cNvSpPr>
          <p:nvPr>
            <p:ph type="title"/>
          </p:nvPr>
        </p:nvSpPr>
        <p:spPr/>
        <p:txBody>
          <a:bodyPr/>
          <a:lstStyle/>
          <a:p>
            <a:r>
              <a:rPr lang="en-GB" dirty="0"/>
              <a:t>Impact - Feedback from our schools</a:t>
            </a:r>
          </a:p>
        </p:txBody>
      </p:sp>
      <p:sp>
        <p:nvSpPr>
          <p:cNvPr id="7" name="Text Placeholder 6">
            <a:extLst>
              <a:ext uri="{FF2B5EF4-FFF2-40B4-BE49-F238E27FC236}">
                <a16:creationId xmlns:a16="http://schemas.microsoft.com/office/drawing/2014/main" id="{E41EAE77-708E-4D77-A6D0-C57C65057098}"/>
              </a:ext>
            </a:extLst>
          </p:cNvPr>
          <p:cNvSpPr>
            <a:spLocks noGrp="1"/>
          </p:cNvSpPr>
          <p:nvPr>
            <p:ph type="body" idx="1"/>
          </p:nvPr>
        </p:nvSpPr>
        <p:spPr/>
        <p:txBody>
          <a:bodyPr>
            <a:normAutofit/>
          </a:bodyPr>
          <a:lstStyle/>
          <a:p>
            <a:pPr marL="342900" lvl="0" indent="-342900">
              <a:lnSpc>
                <a:spcPct val="107000"/>
              </a:lnSpc>
              <a:spcAft>
                <a:spcPts val="800"/>
              </a:spcAft>
              <a:buFont typeface="Symbol" panose="05050102010706020507" pitchFamily="18" charset="2"/>
              <a:buChar char=""/>
            </a:pPr>
            <a:r>
              <a:rPr lang="en-GB" sz="2000" dirty="0">
                <a:effectLst/>
                <a:latin typeface="Corbel" panose="020B0503020204020204" pitchFamily="34" charset="0"/>
                <a:ea typeface="Calibri" panose="020F0502020204030204" pitchFamily="34" charset="0"/>
                <a:cs typeface="Times New Roman" panose="02020603050405020304" pitchFamily="18" charset="0"/>
              </a:rPr>
              <a:t>Many training evaluations showed a shift from deficit to strength based view of autism amongst school staff, particularly after the pupil and parent carer voice module:</a:t>
            </a:r>
          </a:p>
          <a:p>
            <a:pPr marL="0" indent="0" algn="just">
              <a:spcAft>
                <a:spcPts val="800"/>
              </a:spcAft>
              <a:buNone/>
            </a:pPr>
            <a:r>
              <a:rPr lang="en-GB" sz="2000" dirty="0">
                <a:effectLst/>
                <a:latin typeface="Corbel" panose="020B0503020204020204" pitchFamily="34" charset="0"/>
                <a:ea typeface="Calibri" panose="020F0502020204030204" pitchFamily="34" charset="0"/>
                <a:cs typeface="Times New Roman" panose="02020603050405020304" pitchFamily="18" charset="0"/>
              </a:rPr>
              <a:t>		</a:t>
            </a:r>
            <a:r>
              <a:rPr lang="en-GB" sz="2000" i="1" dirty="0">
                <a:effectLst/>
                <a:latin typeface="Corbel" panose="020B0503020204020204" pitchFamily="34" charset="0"/>
                <a:ea typeface="Calibri" panose="020F0502020204030204" pitchFamily="34" charset="0"/>
                <a:cs typeface="Times New Roman" panose="02020603050405020304" pitchFamily="18" charset="0"/>
              </a:rPr>
              <a:t>- “Reflecting on autism strengths”</a:t>
            </a:r>
            <a:endParaRPr lang="en-GB" sz="2000" dirty="0">
              <a:latin typeface="Corbel" panose="020B0503020204020204" pitchFamily="34" charset="0"/>
              <a:ea typeface="Calibri" panose="020F0502020204030204" pitchFamily="34" charset="0"/>
              <a:cs typeface="Times New Roman" panose="02020603050405020304" pitchFamily="18" charset="0"/>
            </a:endParaRPr>
          </a:p>
          <a:p>
            <a:pPr marL="0" indent="0" algn="just">
              <a:spcAft>
                <a:spcPts val="800"/>
              </a:spcAft>
              <a:buNone/>
            </a:pPr>
            <a:r>
              <a:rPr lang="en-GB" sz="2000" i="1" dirty="0">
                <a:effectLst/>
                <a:latin typeface="Corbel" panose="020B0503020204020204" pitchFamily="34" charset="0"/>
                <a:ea typeface="Calibri" panose="020F0502020204030204" pitchFamily="34" charset="0"/>
                <a:cs typeface="Times New Roman" panose="02020603050405020304" pitchFamily="18" charset="0"/>
              </a:rPr>
              <a:t>		- “No high/low functioning labels should EVER be used.”</a:t>
            </a:r>
            <a:endParaRPr lang="en-GB" sz="2000" dirty="0">
              <a:effectLst/>
              <a:latin typeface="Corbel" panose="020B0503020204020204" pitchFamily="34" charset="0"/>
              <a:ea typeface="Calibri" panose="020F0502020204030204" pitchFamily="34" charset="0"/>
              <a:cs typeface="Times New Roman" panose="02020603050405020304" pitchFamily="18" charset="0"/>
            </a:endParaRPr>
          </a:p>
          <a:p>
            <a:pPr marL="0" indent="0" algn="just">
              <a:spcAft>
                <a:spcPts val="800"/>
              </a:spcAft>
              <a:buNone/>
            </a:pPr>
            <a:r>
              <a:rPr lang="en-GB" sz="2000" i="1" dirty="0">
                <a:effectLst/>
                <a:latin typeface="Corbel" panose="020B0503020204020204" pitchFamily="34" charset="0"/>
                <a:ea typeface="Calibri" panose="020F0502020204030204" pitchFamily="34" charset="0"/>
                <a:cs typeface="Times New Roman" panose="02020603050405020304" pitchFamily="18" charset="0"/>
              </a:rPr>
              <a:t>		- “Children and young people voice was very powerful- they are the experts.“</a:t>
            </a:r>
          </a:p>
          <a:p>
            <a:pPr algn="just">
              <a:lnSpc>
                <a:spcPct val="107000"/>
              </a:lnSpc>
              <a:spcAft>
                <a:spcPts val="800"/>
              </a:spcAft>
            </a:pPr>
            <a:r>
              <a:rPr lang="en-GB" sz="2000" dirty="0">
                <a:effectLst/>
                <a:latin typeface="Corbel" panose="020B0503020204020204" pitchFamily="34" charset="0"/>
                <a:ea typeface="Calibri" panose="020F0502020204030204" pitchFamily="34" charset="0"/>
                <a:cs typeface="Times New Roman" panose="02020603050405020304" pitchFamily="18" charset="0"/>
              </a:rPr>
              <a:t>Staff delivering neurodiversity peer awareness programmes report</a:t>
            </a:r>
            <a:r>
              <a:rPr lang="en-GB" sz="2000" i="1" dirty="0">
                <a:effectLst/>
                <a:latin typeface="Corbel" panose="020B0503020204020204" pitchFamily="34" charset="0"/>
                <a:ea typeface="Calibri" panose="020F0502020204030204" pitchFamily="34" charset="0"/>
                <a:cs typeface="Times New Roman" panose="02020603050405020304" pitchFamily="18" charset="0"/>
              </a:rPr>
              <a:t> i</a:t>
            </a:r>
            <a:r>
              <a:rPr lang="en-GB" sz="2000" dirty="0">
                <a:latin typeface="Corbel" panose="020B0503020204020204" pitchFamily="34" charset="0"/>
                <a:ea typeface="Calibri" panose="020F0502020204030204" pitchFamily="34" charset="0"/>
                <a:cs typeface="Times New Roman" panose="02020603050405020304" pitchFamily="18" charset="0"/>
              </a:rPr>
              <a:t>mpact on whole class/year group</a:t>
            </a:r>
            <a:endParaRPr lang="en-GB" sz="2000" dirty="0">
              <a:effectLst/>
              <a:latin typeface="Corbel" panose="020B0503020204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3" name="Picture 2">
            <a:extLst>
              <a:ext uri="{FF2B5EF4-FFF2-40B4-BE49-F238E27FC236}">
                <a16:creationId xmlns:a16="http://schemas.microsoft.com/office/drawing/2014/main" id="{D418DDA6-057A-7E74-4F13-C66344E0AA39}"/>
              </a:ext>
            </a:extLst>
          </p:cNvPr>
          <p:cNvPicPr>
            <a:picLocks noChangeAspect="1"/>
          </p:cNvPicPr>
          <p:nvPr/>
        </p:nvPicPr>
        <p:blipFill>
          <a:blip r:embed="rId3"/>
          <a:stretch>
            <a:fillRect/>
          </a:stretch>
        </p:blipFill>
        <p:spPr>
          <a:xfrm>
            <a:off x="574986" y="4554887"/>
            <a:ext cx="6618161" cy="849320"/>
          </a:xfrm>
          <a:prstGeom prst="rect">
            <a:avLst/>
          </a:prstGeom>
        </p:spPr>
      </p:pic>
      <p:pic>
        <p:nvPicPr>
          <p:cNvPr id="5" name="Picture 4">
            <a:extLst>
              <a:ext uri="{FF2B5EF4-FFF2-40B4-BE49-F238E27FC236}">
                <a16:creationId xmlns:a16="http://schemas.microsoft.com/office/drawing/2014/main" id="{2DFCD1A2-5623-B513-FB9F-22A666AF5CD4}"/>
              </a:ext>
            </a:extLst>
          </p:cNvPr>
          <p:cNvPicPr>
            <a:picLocks noChangeAspect="1"/>
          </p:cNvPicPr>
          <p:nvPr/>
        </p:nvPicPr>
        <p:blipFill>
          <a:blip r:embed="rId4"/>
          <a:stretch>
            <a:fillRect/>
          </a:stretch>
        </p:blipFill>
        <p:spPr>
          <a:xfrm>
            <a:off x="8188503" y="4174454"/>
            <a:ext cx="3007527" cy="1313968"/>
          </a:xfrm>
          <a:prstGeom prst="rect">
            <a:avLst/>
          </a:prstGeom>
        </p:spPr>
      </p:pic>
    </p:spTree>
    <p:extLst>
      <p:ext uri="{BB962C8B-B14F-4D97-AF65-F5344CB8AC3E}">
        <p14:creationId xmlns:p14="http://schemas.microsoft.com/office/powerpoint/2010/main" val="8152498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a:spLocks noGrp="1"/>
          </p:cNvSpPr>
          <p:nvPr>
            <p:ph type="title"/>
          </p:nvPr>
        </p:nvSpPr>
        <p:spPr>
          <a:xfrm>
            <a:off x="273930" y="217888"/>
            <a:ext cx="11637913" cy="1083212"/>
          </a:xfrm>
          <a:prstGeom prst="rect">
            <a:avLst/>
          </a:prstGeom>
        </p:spPr>
        <p:txBody>
          <a:bodyPr/>
          <a:lstStyle/>
          <a:p>
            <a:r>
              <a:rPr lang="en-GB" dirty="0">
                <a:latin typeface="Verdana" panose="020B0604030504040204" pitchFamily="34" charset="0"/>
                <a:ea typeface="Verdana" panose="020B0604030504040204" pitchFamily="34" charset="0"/>
              </a:rPr>
              <a:t>Impact – Feedback from our schools</a:t>
            </a:r>
            <a:endParaRPr dirty="0">
              <a:latin typeface="Verdana" panose="020B0604030504040204" pitchFamily="34" charset="0"/>
              <a:ea typeface="Verdana" panose="020B0604030504040204" pitchFamily="34" charset="0"/>
            </a:endParaRPr>
          </a:p>
        </p:txBody>
      </p:sp>
      <p:sp>
        <p:nvSpPr>
          <p:cNvPr id="120" name="Content Placeholder 2"/>
          <p:cNvSpPr txBox="1">
            <a:spLocks noGrp="1"/>
          </p:cNvSpPr>
          <p:nvPr>
            <p:ph type="body" idx="1"/>
          </p:nvPr>
        </p:nvSpPr>
        <p:spPr>
          <a:xfrm>
            <a:off x="273930" y="1369578"/>
            <a:ext cx="11637913" cy="4330942"/>
          </a:xfrm>
          <a:prstGeom prst="rect">
            <a:avLst/>
          </a:prstGeom>
        </p:spPr>
        <p:txBody>
          <a:bodyPr>
            <a:normAutofit/>
          </a:bodyPr>
          <a:lstStyle/>
          <a:p>
            <a:pPr algn="l"/>
            <a:r>
              <a:rPr lang="en-GB" sz="2000" b="0" i="0" u="none" strike="noStrike" baseline="0" dirty="0">
                <a:solidFill>
                  <a:srgbClr val="333333"/>
                </a:solidFill>
                <a:latin typeface="Corbel" panose="020B0503020204020204" pitchFamily="34" charset="0"/>
              </a:rPr>
              <a:t>A junior school Head Teacher commented on the transformative impact of the project , “</a:t>
            </a:r>
            <a:r>
              <a:rPr lang="en-GB" sz="2000" b="0" i="1" u="none" strike="noStrike" baseline="0" dirty="0">
                <a:solidFill>
                  <a:srgbClr val="333333"/>
                </a:solidFill>
                <a:latin typeface="Corbel" panose="020B0503020204020204" pitchFamily="34" charset="0"/>
              </a:rPr>
              <a:t>Being involved in this project has had a profound impact on the way children with autism are seen and understood. It has moved our SEND provision on significantly and we will continue to build on the learning that we have undertaken as part of this project.”</a:t>
            </a:r>
          </a:p>
          <a:p>
            <a:pPr algn="l"/>
            <a:endParaRPr lang="en-GB" sz="2000" i="1" dirty="0">
              <a:solidFill>
                <a:srgbClr val="333333"/>
              </a:solidFill>
              <a:latin typeface="Corbel" panose="020B0503020204020204" pitchFamily="34" charset="0"/>
              <a:ea typeface="Verdana" panose="020B0604030504040204" pitchFamily="34" charset="0"/>
            </a:endParaRPr>
          </a:p>
          <a:p>
            <a:r>
              <a:rPr lang="en-GB" sz="2000" dirty="0">
                <a:latin typeface="Corbel" panose="020B0503020204020204" pitchFamily="34" charset="0"/>
                <a:ea typeface="Calibri" panose="020F0502020204030204" pitchFamily="34" charset="0"/>
                <a:cs typeface="Times New Roman" panose="02020603050405020304" pitchFamily="18" charset="0"/>
              </a:rPr>
              <a:t>One Head Teacher commented “</a:t>
            </a:r>
            <a:r>
              <a:rPr lang="en-GB" sz="2000" i="1" dirty="0">
                <a:effectLst/>
                <a:latin typeface="Corbel" panose="020B0503020204020204" pitchFamily="34" charset="0"/>
                <a:ea typeface="Calibri" panose="020F0502020204030204" pitchFamily="34" charset="0"/>
                <a:cs typeface="Times New Roman" panose="02020603050405020304" pitchFamily="18" charset="0"/>
              </a:rPr>
              <a:t>Staff vocabulary is evolving. They talk of children masking – can see beyond what is facing them….are recognising elements in children and adjusting things in advance </a:t>
            </a:r>
            <a:r>
              <a:rPr lang="en-GB" sz="2000" i="1" dirty="0" err="1">
                <a:effectLst/>
                <a:latin typeface="Corbel" panose="020B0503020204020204" pitchFamily="34" charset="0"/>
                <a:ea typeface="Calibri" panose="020F0502020204030204" pitchFamily="34" charset="0"/>
                <a:cs typeface="Times New Roman" panose="02020603050405020304" pitchFamily="18" charset="0"/>
              </a:rPr>
              <a:t>e.g</a:t>
            </a:r>
            <a:r>
              <a:rPr lang="en-GB" sz="2000" i="1" dirty="0">
                <a:effectLst/>
                <a:latin typeface="Corbel" panose="020B0503020204020204" pitchFamily="34" charset="0"/>
                <a:ea typeface="Calibri" panose="020F0502020204030204" pitchFamily="34" charset="0"/>
                <a:cs typeface="Times New Roman" panose="02020603050405020304" pitchFamily="18" charset="0"/>
              </a:rPr>
              <a:t> around choice of activities…ultimately staff can see we may have X number of diagnosed autistic children in school but we have others (some we know awaiting that diagnosis and others not yet ) where the changes we have made are helping without the need for anyone </a:t>
            </a:r>
            <a:r>
              <a:rPr lang="en-GB" sz="2000" i="1" dirty="0">
                <a:latin typeface="Corbel" panose="020B0503020204020204" pitchFamily="34" charset="0"/>
                <a:ea typeface="Calibri" panose="020F0502020204030204" pitchFamily="34" charset="0"/>
                <a:cs typeface="Times New Roman" panose="02020603050405020304" pitchFamily="18" charset="0"/>
              </a:rPr>
              <a:t>‘</a:t>
            </a:r>
            <a:r>
              <a:rPr lang="en-GB" sz="2000" i="1" dirty="0">
                <a:effectLst/>
                <a:latin typeface="Corbel" panose="020B0503020204020204" pitchFamily="34" charset="0"/>
                <a:ea typeface="Calibri" panose="020F0502020204030204" pitchFamily="34" charset="0"/>
                <a:cs typeface="Times New Roman" panose="02020603050405020304" pitchFamily="18" charset="0"/>
              </a:rPr>
              <a:t>asking’ or us responding to a situation presenting itself “</a:t>
            </a:r>
            <a:endParaRPr lang="en-GB" sz="2000" dirty="0">
              <a:effectLst/>
              <a:latin typeface="Corbel" panose="020B0503020204020204" pitchFamily="34" charset="0"/>
              <a:ea typeface="Calibri" panose="020F0502020204030204" pitchFamily="34" charset="0"/>
              <a:cs typeface="Times New Roman" panose="02020603050405020304" pitchFamily="18" charset="0"/>
            </a:endParaRPr>
          </a:p>
          <a:p>
            <a:pPr algn="l"/>
            <a:endParaRPr sz="2000" i="1" dirty="0">
              <a:latin typeface="Corbel" panose="020B0503020204020204" pitchFamily="34" charset="0"/>
              <a:ea typeface="Verdana" panose="020B060403050404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5D76-4C30-5C41-631D-9EC95FB78E46}"/>
              </a:ext>
            </a:extLst>
          </p:cNvPr>
          <p:cNvSpPr>
            <a:spLocks noGrp="1"/>
          </p:cNvSpPr>
          <p:nvPr>
            <p:ph type="title"/>
          </p:nvPr>
        </p:nvSpPr>
        <p:spPr/>
        <p:txBody>
          <a:bodyPr/>
          <a:lstStyle/>
          <a:p>
            <a:r>
              <a:rPr lang="en-GB" dirty="0"/>
              <a:t>Building relationships and networks of support</a:t>
            </a:r>
          </a:p>
        </p:txBody>
      </p:sp>
      <p:sp>
        <p:nvSpPr>
          <p:cNvPr id="3" name="Text Placeholder 2">
            <a:extLst>
              <a:ext uri="{FF2B5EF4-FFF2-40B4-BE49-F238E27FC236}">
                <a16:creationId xmlns:a16="http://schemas.microsoft.com/office/drawing/2014/main" id="{47D390B3-951D-9A5F-6138-75B9BB1C9602}"/>
              </a:ext>
            </a:extLst>
          </p:cNvPr>
          <p:cNvSpPr>
            <a:spLocks noGrp="1"/>
          </p:cNvSpPr>
          <p:nvPr>
            <p:ph type="body" idx="1"/>
          </p:nvPr>
        </p:nvSpPr>
        <p:spPr>
          <a:xfrm>
            <a:off x="273930" y="1739779"/>
            <a:ext cx="11637913" cy="4330942"/>
          </a:xfrm>
        </p:spPr>
        <p:txBody>
          <a:bodyPr/>
          <a:lstStyle/>
          <a:p>
            <a:pPr marL="0" indent="0" algn="ctr">
              <a:buNone/>
            </a:pPr>
            <a:r>
              <a:rPr lang="en-GB" dirty="0"/>
              <a:t>Partnering with West Sussex Parent Carer Forum</a:t>
            </a:r>
          </a:p>
          <a:p>
            <a:pPr marL="0" indent="0" algn="ctr">
              <a:buNone/>
            </a:pPr>
            <a:endParaRPr lang="en-GB" dirty="0"/>
          </a:p>
        </p:txBody>
      </p:sp>
      <p:pic>
        <p:nvPicPr>
          <p:cNvPr id="4" name="Picture 3">
            <a:extLst>
              <a:ext uri="{FF2B5EF4-FFF2-40B4-BE49-F238E27FC236}">
                <a16:creationId xmlns:a16="http://schemas.microsoft.com/office/drawing/2014/main" id="{E9DE86F4-8BA0-5C27-835B-A8C5E733F7C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36184" y="2952750"/>
            <a:ext cx="1836066" cy="1836066"/>
          </a:xfrm>
          <a:prstGeom prst="rect">
            <a:avLst/>
          </a:prstGeom>
          <a:noFill/>
          <a:ln>
            <a:noFill/>
          </a:ln>
        </p:spPr>
      </p:pic>
    </p:spTree>
    <p:extLst>
      <p:ext uri="{BB962C8B-B14F-4D97-AF65-F5344CB8AC3E}">
        <p14:creationId xmlns:p14="http://schemas.microsoft.com/office/powerpoint/2010/main" val="20681549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8D6A305-A025-9A37-3829-492AB8DFC8C7}"/>
              </a:ext>
            </a:extLst>
          </p:cNvPr>
          <p:cNvGrpSpPr/>
          <p:nvPr/>
        </p:nvGrpSpPr>
        <p:grpSpPr>
          <a:xfrm>
            <a:off x="-2209" y="1540"/>
            <a:ext cx="12196416" cy="6859876"/>
            <a:chOff x="-2209" y="1540"/>
            <a:chExt cx="12196416" cy="6859876"/>
          </a:xfrm>
        </p:grpSpPr>
        <p:pic>
          <p:nvPicPr>
            <p:cNvPr id="3" name="Picture 2">
              <a:extLst>
                <a:ext uri="{FF2B5EF4-FFF2-40B4-BE49-F238E27FC236}">
                  <a16:creationId xmlns:a16="http://schemas.microsoft.com/office/drawing/2014/main" id="{6122D50C-4210-CD9D-63D9-0DCBC07A9BFF}"/>
                </a:ext>
              </a:extLst>
            </p:cNvPr>
            <p:cNvPicPr>
              <a:picLocks noChangeAspect="1"/>
            </p:cNvPicPr>
            <p:nvPr/>
          </p:nvPicPr>
          <p:blipFill>
            <a:blip r:embed="rId2"/>
            <a:stretch>
              <a:fillRect/>
            </a:stretch>
          </p:blipFill>
          <p:spPr>
            <a:xfrm>
              <a:off x="-2208" y="5021367"/>
              <a:ext cx="12196415" cy="1840049"/>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98F1D23F-ED13-3DCC-5C71-A1D913747EA1}"/>
                </a:ext>
              </a:extLst>
            </p:cNvPr>
            <p:cNvPicPr>
              <a:picLocks noChangeAspect="1"/>
            </p:cNvPicPr>
            <p:nvPr/>
          </p:nvPicPr>
          <p:blipFill>
            <a:blip r:embed="rId3"/>
            <a:stretch>
              <a:fillRect/>
            </a:stretch>
          </p:blipFill>
          <p:spPr>
            <a:xfrm>
              <a:off x="-2209" y="1540"/>
              <a:ext cx="12196416" cy="2006834"/>
            </a:xfrm>
            <a:prstGeom prst="rect">
              <a:avLst/>
            </a:prstGeom>
          </p:spPr>
        </p:pic>
      </p:grpSp>
      <p:sp>
        <p:nvSpPr>
          <p:cNvPr id="6" name="TextBox 5">
            <a:extLst>
              <a:ext uri="{FF2B5EF4-FFF2-40B4-BE49-F238E27FC236}">
                <a16:creationId xmlns:a16="http://schemas.microsoft.com/office/drawing/2014/main" id="{82C6D84E-CFA6-A1E3-9F91-2C3C036C1302}"/>
              </a:ext>
            </a:extLst>
          </p:cNvPr>
          <p:cNvSpPr txBox="1"/>
          <p:nvPr/>
        </p:nvSpPr>
        <p:spPr>
          <a:xfrm>
            <a:off x="1193979" y="1931831"/>
            <a:ext cx="9549147"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b="1" dirty="0">
                <a:latin typeface="Calibri"/>
                <a:cs typeface="Calibri"/>
              </a:rPr>
              <a:t>West Sussex Parent Carer Forum</a:t>
            </a:r>
            <a:endParaRPr lang="en-US" sz="4800" b="1"/>
          </a:p>
          <a:p>
            <a:pPr algn="ctr"/>
            <a:endParaRPr lang="en-GB" sz="4000" dirty="0">
              <a:latin typeface="Calibri"/>
              <a:cs typeface="Calibri"/>
            </a:endParaRPr>
          </a:p>
          <a:p>
            <a:pPr algn="ctr"/>
            <a:r>
              <a:rPr lang="en-GB" sz="4000" dirty="0">
                <a:latin typeface="Calibri"/>
                <a:cs typeface="Calibri"/>
              </a:rPr>
              <a:t>What can we learn about parent engagement from the Autism in Schools Project?</a:t>
            </a:r>
          </a:p>
          <a:p>
            <a:pPr algn="ctr"/>
            <a:endParaRPr lang="en-GB" sz="4000" dirty="0">
              <a:latin typeface="Calibri"/>
              <a:cs typeface="Calibri"/>
            </a:endParaRPr>
          </a:p>
          <a:p>
            <a:pPr algn="ctr"/>
            <a:r>
              <a:rPr lang="en-GB" sz="2400" dirty="0">
                <a:latin typeface="Calibri"/>
                <a:cs typeface="Calibri"/>
              </a:rPr>
              <a:t>Ellie Taylor-Burr, Project Coordinator, WSPCF</a:t>
            </a:r>
          </a:p>
        </p:txBody>
      </p:sp>
    </p:spTree>
    <p:extLst>
      <p:ext uri="{BB962C8B-B14F-4D97-AF65-F5344CB8AC3E}">
        <p14:creationId xmlns:p14="http://schemas.microsoft.com/office/powerpoint/2010/main" val="29749732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89E39E-E460-BEC7-7A06-4D93FD6E81F8}"/>
              </a:ext>
            </a:extLst>
          </p:cNvPr>
          <p:cNvGrpSpPr/>
          <p:nvPr/>
        </p:nvGrpSpPr>
        <p:grpSpPr>
          <a:xfrm>
            <a:off x="-2209" y="1540"/>
            <a:ext cx="12196416" cy="6859876"/>
            <a:chOff x="-2209" y="1540"/>
            <a:chExt cx="12196416" cy="6859876"/>
          </a:xfrm>
        </p:grpSpPr>
        <p:pic>
          <p:nvPicPr>
            <p:cNvPr id="4" name="Picture 3">
              <a:extLst>
                <a:ext uri="{FF2B5EF4-FFF2-40B4-BE49-F238E27FC236}">
                  <a16:creationId xmlns:a16="http://schemas.microsoft.com/office/drawing/2014/main" id="{0E8339F8-142D-11DF-ACB1-DCF9795D7DBC}"/>
                </a:ext>
              </a:extLst>
            </p:cNvPr>
            <p:cNvPicPr>
              <a:picLocks noChangeAspect="1"/>
            </p:cNvPicPr>
            <p:nvPr/>
          </p:nvPicPr>
          <p:blipFill>
            <a:blip r:embed="rId2"/>
            <a:stretch>
              <a:fillRect/>
            </a:stretch>
          </p:blipFill>
          <p:spPr>
            <a:xfrm>
              <a:off x="-2208" y="5021367"/>
              <a:ext cx="12196415" cy="1840049"/>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8EB8AD80-421D-C879-08E0-021847E090E3}"/>
                </a:ext>
              </a:extLst>
            </p:cNvPr>
            <p:cNvPicPr>
              <a:picLocks noChangeAspect="1"/>
            </p:cNvPicPr>
            <p:nvPr/>
          </p:nvPicPr>
          <p:blipFill>
            <a:blip r:embed="rId3"/>
            <a:stretch>
              <a:fillRect/>
            </a:stretch>
          </p:blipFill>
          <p:spPr>
            <a:xfrm>
              <a:off x="-2209" y="1540"/>
              <a:ext cx="12196416" cy="2006834"/>
            </a:xfrm>
            <a:prstGeom prst="rect">
              <a:avLst/>
            </a:prstGeom>
          </p:spPr>
        </p:pic>
      </p:grpSp>
      <p:sp>
        <p:nvSpPr>
          <p:cNvPr id="2" name="TextBox 1">
            <a:extLst>
              <a:ext uri="{FF2B5EF4-FFF2-40B4-BE49-F238E27FC236}">
                <a16:creationId xmlns:a16="http://schemas.microsoft.com/office/drawing/2014/main" id="{42B031AC-4580-095F-7870-D9E6FB0A93BE}"/>
              </a:ext>
            </a:extLst>
          </p:cNvPr>
          <p:cNvSpPr txBox="1"/>
          <p:nvPr/>
        </p:nvSpPr>
        <p:spPr>
          <a:xfrm>
            <a:off x="434568" y="1283984"/>
            <a:ext cx="7595009"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Calibri"/>
                <a:cs typeface="Calibri"/>
              </a:rPr>
              <a:t>Why do SEND parents need 'extra' engagement?</a:t>
            </a:r>
          </a:p>
          <a:p>
            <a:r>
              <a:rPr lang="en-GB" sz="2400" i="1" dirty="0">
                <a:latin typeface="Calibri"/>
                <a:cs typeface="Calibri"/>
              </a:rPr>
              <a:t>Many schools have parent coffee mornings already, and PTA groups – why do SEND parents need their own one?</a:t>
            </a:r>
          </a:p>
          <a:p>
            <a:endParaRPr lang="en-GB" sz="2000" dirty="0">
              <a:latin typeface="Calibri"/>
              <a:cs typeface="Calibri"/>
            </a:endParaRPr>
          </a:p>
          <a:p>
            <a:r>
              <a:rPr lang="en-GB" sz="2000" b="1" dirty="0">
                <a:latin typeface="Calibri"/>
                <a:cs typeface="Calibri"/>
              </a:rPr>
              <a:t>What is it like being a SEND parent at a mainstream school?</a:t>
            </a:r>
          </a:p>
          <a:p>
            <a:pPr marL="285750" indent="-285750">
              <a:buFont typeface="Arial"/>
              <a:buChar char="•"/>
            </a:pPr>
            <a:r>
              <a:rPr lang="en-GB" sz="2000" dirty="0">
                <a:latin typeface="Calibri"/>
                <a:cs typeface="Calibri"/>
              </a:rPr>
              <a:t>Isolation and need for peer support</a:t>
            </a:r>
          </a:p>
          <a:p>
            <a:pPr marL="285750" indent="-285750">
              <a:buFont typeface="Arial"/>
              <a:buChar char="•"/>
            </a:pPr>
            <a:r>
              <a:rPr lang="en-GB" sz="2000" dirty="0">
                <a:latin typeface="Calibri"/>
                <a:cs typeface="Calibri"/>
              </a:rPr>
              <a:t>Parents' own needs – for example, neurodivergence runs in families</a:t>
            </a:r>
          </a:p>
          <a:p>
            <a:pPr marL="285750" indent="-285750">
              <a:buFont typeface="Arial"/>
              <a:buChar char="•"/>
            </a:pPr>
            <a:r>
              <a:rPr lang="en-GB" sz="2000" dirty="0">
                <a:latin typeface="Calibri"/>
                <a:cs typeface="Calibri"/>
              </a:rPr>
              <a:t>Not sure how to approach school</a:t>
            </a:r>
          </a:p>
          <a:p>
            <a:pPr marL="285750" indent="-285750">
              <a:buFont typeface="Arial"/>
              <a:buChar char="•"/>
            </a:pPr>
            <a:endParaRPr lang="en-GB" sz="2000" dirty="0">
              <a:latin typeface="Calibri"/>
              <a:cs typeface="Calibri"/>
            </a:endParaRPr>
          </a:p>
          <a:p>
            <a:r>
              <a:rPr lang="en-GB" sz="2000" dirty="0">
                <a:latin typeface="Calibri"/>
                <a:cs typeface="Calibri"/>
              </a:rPr>
              <a:t>In our starter survey, we asked: </a:t>
            </a:r>
            <a:r>
              <a:rPr lang="en-GB" sz="2000" b="1" dirty="0">
                <a:latin typeface="Calibri"/>
                <a:cs typeface="Calibri"/>
              </a:rPr>
              <a:t>"How can working with parent carers be developed or strengthened in your child's school?"</a:t>
            </a:r>
          </a:p>
          <a:p>
            <a:r>
              <a:rPr lang="en-GB" sz="2000" b="1" dirty="0">
                <a:latin typeface="Calibri"/>
                <a:cs typeface="Calibri"/>
              </a:rPr>
              <a:t>64%</a:t>
            </a:r>
            <a:r>
              <a:rPr lang="en-GB" sz="2000" dirty="0">
                <a:latin typeface="Calibri"/>
                <a:cs typeface="Calibri"/>
              </a:rPr>
              <a:t> of responses were based around one theme, and around half of those used the same word – any guesses?</a:t>
            </a:r>
          </a:p>
          <a:p>
            <a:endParaRPr lang="en-GB">
              <a:latin typeface="Calibri"/>
              <a:cs typeface="Calibri"/>
            </a:endParaRPr>
          </a:p>
        </p:txBody>
      </p:sp>
      <p:pic>
        <p:nvPicPr>
          <p:cNvPr id="6" name="Picture 6" descr="Diagram, text&#10;&#10;Description automatically generated">
            <a:extLst>
              <a:ext uri="{FF2B5EF4-FFF2-40B4-BE49-F238E27FC236}">
                <a16:creationId xmlns:a16="http://schemas.microsoft.com/office/drawing/2014/main" id="{48726D96-6149-A90E-D441-9B4612E02F73}"/>
              </a:ext>
            </a:extLst>
          </p:cNvPr>
          <p:cNvPicPr>
            <a:picLocks noChangeAspect="1"/>
          </p:cNvPicPr>
          <p:nvPr/>
        </p:nvPicPr>
        <p:blipFill>
          <a:blip r:embed="rId4"/>
          <a:stretch>
            <a:fillRect/>
          </a:stretch>
        </p:blipFill>
        <p:spPr>
          <a:xfrm>
            <a:off x="8277102" y="2551471"/>
            <a:ext cx="3366654" cy="2517059"/>
          </a:xfrm>
          <a:prstGeom prst="rect">
            <a:avLst/>
          </a:prstGeom>
        </p:spPr>
      </p:pic>
    </p:spTree>
    <p:extLst>
      <p:ext uri="{BB962C8B-B14F-4D97-AF65-F5344CB8AC3E}">
        <p14:creationId xmlns:p14="http://schemas.microsoft.com/office/powerpoint/2010/main" val="3602910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925113E-EB52-4AC5-6426-EF1D5DA301DF}"/>
              </a:ext>
            </a:extLst>
          </p:cNvPr>
          <p:cNvGrpSpPr/>
          <p:nvPr/>
        </p:nvGrpSpPr>
        <p:grpSpPr>
          <a:xfrm>
            <a:off x="-2209" y="1540"/>
            <a:ext cx="12196416" cy="6859876"/>
            <a:chOff x="-2209" y="1540"/>
            <a:chExt cx="12196416" cy="6859876"/>
          </a:xfrm>
        </p:grpSpPr>
        <p:pic>
          <p:nvPicPr>
            <p:cNvPr id="4" name="Picture 3">
              <a:extLst>
                <a:ext uri="{FF2B5EF4-FFF2-40B4-BE49-F238E27FC236}">
                  <a16:creationId xmlns:a16="http://schemas.microsoft.com/office/drawing/2014/main" id="{2FFE15E4-3365-4794-0DCB-DDE8E44254D3}"/>
                </a:ext>
              </a:extLst>
            </p:cNvPr>
            <p:cNvPicPr>
              <a:picLocks noChangeAspect="1"/>
            </p:cNvPicPr>
            <p:nvPr/>
          </p:nvPicPr>
          <p:blipFill>
            <a:blip r:embed="rId2"/>
            <a:stretch>
              <a:fillRect/>
            </a:stretch>
          </p:blipFill>
          <p:spPr>
            <a:xfrm>
              <a:off x="-2208" y="5021367"/>
              <a:ext cx="12196415" cy="1840049"/>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19B8AF3E-E5D0-500E-B423-10C83BDF614A}"/>
                </a:ext>
              </a:extLst>
            </p:cNvPr>
            <p:cNvPicPr>
              <a:picLocks noChangeAspect="1"/>
            </p:cNvPicPr>
            <p:nvPr/>
          </p:nvPicPr>
          <p:blipFill>
            <a:blip r:embed="rId3"/>
            <a:stretch>
              <a:fillRect/>
            </a:stretch>
          </p:blipFill>
          <p:spPr>
            <a:xfrm>
              <a:off x="-2209" y="1540"/>
              <a:ext cx="12196416" cy="2006834"/>
            </a:xfrm>
            <a:prstGeom prst="rect">
              <a:avLst/>
            </a:prstGeom>
          </p:spPr>
        </p:pic>
      </p:grpSp>
      <p:sp>
        <p:nvSpPr>
          <p:cNvPr id="2" name="TextBox 1">
            <a:extLst>
              <a:ext uri="{FF2B5EF4-FFF2-40B4-BE49-F238E27FC236}">
                <a16:creationId xmlns:a16="http://schemas.microsoft.com/office/drawing/2014/main" id="{42B031AC-4580-095F-7870-D9E6FB0A93BE}"/>
              </a:ext>
            </a:extLst>
          </p:cNvPr>
          <p:cNvSpPr txBox="1"/>
          <p:nvPr/>
        </p:nvSpPr>
        <p:spPr>
          <a:xfrm>
            <a:off x="800724" y="1392839"/>
            <a:ext cx="10098722"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Calibri"/>
                <a:cs typeface="Calibri"/>
              </a:rPr>
              <a:t>What did we aim to do?</a:t>
            </a:r>
            <a:endParaRPr lang="en-US" sz="3200" b="1">
              <a:latin typeface="The Hand Bold"/>
              <a:cs typeface="Calibri"/>
            </a:endParaRPr>
          </a:p>
          <a:p>
            <a:endParaRPr lang="en-GB" sz="2000" dirty="0">
              <a:latin typeface="Calibri"/>
              <a:cs typeface="Calibri"/>
            </a:endParaRPr>
          </a:p>
          <a:p>
            <a:r>
              <a:rPr lang="en-GB" sz="2400" dirty="0">
                <a:latin typeface="Calibri"/>
                <a:cs typeface="Calibri"/>
              </a:rPr>
              <a:t>Our main focus was to set up a </a:t>
            </a:r>
            <a:r>
              <a:rPr lang="en-GB" sz="2400" b="1" dirty="0">
                <a:latin typeface="Calibri"/>
                <a:cs typeface="Calibri"/>
              </a:rPr>
              <a:t>mini forum</a:t>
            </a:r>
            <a:r>
              <a:rPr lang="en-GB" sz="2400" dirty="0">
                <a:latin typeface="Calibri"/>
                <a:cs typeface="Calibri"/>
              </a:rPr>
              <a:t> in each school, in order to:</a:t>
            </a:r>
            <a:endParaRPr lang="en-GB" sz="2400"/>
          </a:p>
          <a:p>
            <a:pPr marL="285750" indent="-285750">
              <a:buFont typeface="Arial"/>
              <a:buChar char="•"/>
            </a:pPr>
            <a:r>
              <a:rPr lang="en-GB" sz="2000" dirty="0">
                <a:latin typeface="Calibri"/>
                <a:cs typeface="Calibri"/>
              </a:rPr>
              <a:t>Empower parents to deal with issues in a proactive way</a:t>
            </a:r>
          </a:p>
          <a:p>
            <a:pPr marL="285750" indent="-285750">
              <a:buFont typeface="Arial"/>
              <a:buChar char="•"/>
            </a:pPr>
            <a:r>
              <a:rPr lang="en-GB" sz="2000" dirty="0">
                <a:latin typeface="Calibri"/>
                <a:cs typeface="Calibri"/>
              </a:rPr>
              <a:t>Increase communication between school and parents</a:t>
            </a:r>
          </a:p>
          <a:p>
            <a:pPr marL="285750" indent="-285750">
              <a:buFont typeface="Arial"/>
              <a:buChar char="•"/>
            </a:pPr>
            <a:r>
              <a:rPr lang="en-GB" sz="2000" dirty="0">
                <a:latin typeface="Calibri"/>
                <a:cs typeface="Calibri"/>
              </a:rPr>
              <a:t>Decrease isolation by bringing parents together</a:t>
            </a:r>
          </a:p>
          <a:p>
            <a:pPr marL="285750" indent="-285750">
              <a:buFont typeface="Arial"/>
              <a:buChar char="•"/>
            </a:pPr>
            <a:r>
              <a:rPr lang="en-GB" sz="2000" dirty="0">
                <a:latin typeface="Calibri"/>
                <a:cs typeface="Calibri"/>
              </a:rPr>
              <a:t>Include all SEND families – more sustainable</a:t>
            </a:r>
          </a:p>
          <a:p>
            <a:pPr marL="285750" indent="-285750">
              <a:buFont typeface="Arial"/>
              <a:buChar char="•"/>
            </a:pPr>
            <a:r>
              <a:rPr lang="en-GB" sz="2000" dirty="0">
                <a:latin typeface="Calibri"/>
                <a:cs typeface="Calibri"/>
              </a:rPr>
              <a:t>Provide information, such as:</a:t>
            </a:r>
          </a:p>
          <a:p>
            <a:pPr marL="742950" lvl="1" indent="-285750">
              <a:buFont typeface="Arial"/>
              <a:buChar char="•"/>
            </a:pPr>
            <a:r>
              <a:rPr lang="en-GB" sz="2000" dirty="0">
                <a:latin typeface="Calibri"/>
                <a:cs typeface="Calibri"/>
              </a:rPr>
              <a:t>Toby Silverman – neurodevelopmental pathway</a:t>
            </a:r>
          </a:p>
          <a:p>
            <a:pPr marL="742950" lvl="1" indent="-285750">
              <a:buFont typeface="Arial"/>
              <a:buChar char="•"/>
            </a:pPr>
            <a:r>
              <a:rPr lang="en-GB" sz="2000" dirty="0">
                <a:latin typeface="Calibri"/>
                <a:cs typeface="Calibri"/>
              </a:rPr>
              <a:t>OT specialist - sensory issues</a:t>
            </a:r>
          </a:p>
          <a:p>
            <a:pPr marL="742950" lvl="1" indent="-285750">
              <a:buFont typeface="Arial"/>
              <a:buChar char="•"/>
            </a:pPr>
            <a:r>
              <a:rPr lang="en-GB" sz="2000" dirty="0">
                <a:latin typeface="Calibri"/>
                <a:cs typeface="Calibri"/>
              </a:rPr>
              <a:t>Ordinarily Available Inclusive Practice</a:t>
            </a:r>
          </a:p>
          <a:p>
            <a:pPr marL="742950" lvl="1" indent="-285750">
              <a:buFont typeface="Arial"/>
              <a:buChar char="•"/>
            </a:pPr>
            <a:r>
              <a:rPr lang="en-GB" sz="2000" dirty="0">
                <a:latin typeface="Calibri"/>
                <a:cs typeface="Calibri"/>
              </a:rPr>
              <a:t>Autism in girls, and masking, including lived experience</a:t>
            </a:r>
          </a:p>
          <a:p>
            <a:pPr marL="742950" lvl="1" indent="-285750">
              <a:buFont typeface="Arial"/>
              <a:buChar char="•"/>
            </a:pPr>
            <a:endParaRPr lang="en-GB" dirty="0">
              <a:latin typeface="Calibri"/>
              <a:cs typeface="Calibri"/>
            </a:endParaRPr>
          </a:p>
        </p:txBody>
      </p:sp>
    </p:spTree>
    <p:extLst>
      <p:ext uri="{BB962C8B-B14F-4D97-AF65-F5344CB8AC3E}">
        <p14:creationId xmlns:p14="http://schemas.microsoft.com/office/powerpoint/2010/main" val="1824188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343DBB1-0860-BC07-55B4-067E71E82F55}"/>
              </a:ext>
            </a:extLst>
          </p:cNvPr>
          <p:cNvGrpSpPr/>
          <p:nvPr/>
        </p:nvGrpSpPr>
        <p:grpSpPr>
          <a:xfrm>
            <a:off x="-2209" y="1540"/>
            <a:ext cx="12196416" cy="6859876"/>
            <a:chOff x="-2209" y="1540"/>
            <a:chExt cx="12196416" cy="6859876"/>
          </a:xfrm>
        </p:grpSpPr>
        <p:pic>
          <p:nvPicPr>
            <p:cNvPr id="15" name="Picture 14">
              <a:extLst>
                <a:ext uri="{FF2B5EF4-FFF2-40B4-BE49-F238E27FC236}">
                  <a16:creationId xmlns:a16="http://schemas.microsoft.com/office/drawing/2014/main" id="{15F339DD-A95C-1122-C1A7-61A28AFCEEC6}"/>
                </a:ext>
              </a:extLst>
            </p:cNvPr>
            <p:cNvPicPr>
              <a:picLocks noChangeAspect="1"/>
            </p:cNvPicPr>
            <p:nvPr/>
          </p:nvPicPr>
          <p:blipFill>
            <a:blip r:embed="rId2"/>
            <a:stretch>
              <a:fillRect/>
            </a:stretch>
          </p:blipFill>
          <p:spPr>
            <a:xfrm>
              <a:off x="-2208" y="5021367"/>
              <a:ext cx="12196415" cy="1840049"/>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FB564888-2484-B608-DB69-BF3326069392}"/>
                </a:ext>
              </a:extLst>
            </p:cNvPr>
            <p:cNvPicPr>
              <a:picLocks noChangeAspect="1"/>
            </p:cNvPicPr>
            <p:nvPr/>
          </p:nvPicPr>
          <p:blipFill>
            <a:blip r:embed="rId3"/>
            <a:stretch>
              <a:fillRect/>
            </a:stretch>
          </p:blipFill>
          <p:spPr>
            <a:xfrm>
              <a:off x="-2209" y="1540"/>
              <a:ext cx="12196416" cy="2006834"/>
            </a:xfrm>
            <a:prstGeom prst="rect">
              <a:avLst/>
            </a:prstGeom>
          </p:spPr>
        </p:pic>
      </p:grpSp>
      <p:graphicFrame>
        <p:nvGraphicFramePr>
          <p:cNvPr id="3" name="Diagram 3">
            <a:extLst>
              <a:ext uri="{FF2B5EF4-FFF2-40B4-BE49-F238E27FC236}">
                <a16:creationId xmlns:a16="http://schemas.microsoft.com/office/drawing/2014/main" id="{AEC1FC60-3B17-FEAF-D14B-4EFCD76E5250}"/>
              </a:ext>
            </a:extLst>
          </p:cNvPr>
          <p:cNvGraphicFramePr/>
          <p:nvPr/>
        </p:nvGraphicFramePr>
        <p:xfrm>
          <a:off x="479602" y="1356814"/>
          <a:ext cx="9557628" cy="4653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99" name="TextBox 4198">
            <a:extLst>
              <a:ext uri="{FF2B5EF4-FFF2-40B4-BE49-F238E27FC236}">
                <a16:creationId xmlns:a16="http://schemas.microsoft.com/office/drawing/2014/main" id="{71C548AC-8246-BEA3-6231-829F02A3A2B9}"/>
              </a:ext>
            </a:extLst>
          </p:cNvPr>
          <p:cNvSpPr txBox="1"/>
          <p:nvPr/>
        </p:nvSpPr>
        <p:spPr>
          <a:xfrm>
            <a:off x="2156491" y="413126"/>
            <a:ext cx="10385708"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b="1">
              <a:latin typeface="Calibri"/>
              <a:cs typeface="Calibri"/>
            </a:endParaRPr>
          </a:p>
          <a:p>
            <a:r>
              <a:rPr lang="en-GB" sz="3200" b="1" dirty="0">
                <a:latin typeface="Calibri"/>
                <a:cs typeface="Calibri"/>
              </a:rPr>
              <a:t>Adapting to different demographics</a:t>
            </a:r>
            <a:endParaRPr lang="en-US" sz="3200" dirty="0">
              <a:latin typeface="Calibri"/>
              <a:cs typeface="Calibri"/>
            </a:endParaRPr>
          </a:p>
          <a:p>
            <a:endParaRPr lang="en-GB" dirty="0">
              <a:latin typeface="Calibri"/>
              <a:cs typeface="Calibri"/>
            </a:endParaRPr>
          </a:p>
        </p:txBody>
      </p:sp>
    </p:spTree>
    <p:extLst>
      <p:ext uri="{BB962C8B-B14F-4D97-AF65-F5344CB8AC3E}">
        <p14:creationId xmlns:p14="http://schemas.microsoft.com/office/powerpoint/2010/main" val="333080397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7FC0287-C3B3-4219-68AF-0C5C68C6B49A}"/>
              </a:ext>
            </a:extLst>
          </p:cNvPr>
          <p:cNvGrpSpPr/>
          <p:nvPr/>
        </p:nvGrpSpPr>
        <p:grpSpPr>
          <a:xfrm>
            <a:off x="-2209" y="1540"/>
            <a:ext cx="12196416" cy="6859876"/>
            <a:chOff x="-2209" y="1540"/>
            <a:chExt cx="12196416" cy="6859876"/>
          </a:xfrm>
        </p:grpSpPr>
        <p:pic>
          <p:nvPicPr>
            <p:cNvPr id="5" name="Picture 4" descr="A picture containing icon&#10;&#10;Description automatically generated">
              <a:extLst>
                <a:ext uri="{FF2B5EF4-FFF2-40B4-BE49-F238E27FC236}">
                  <a16:creationId xmlns:a16="http://schemas.microsoft.com/office/drawing/2014/main" id="{5A1EA953-DA7D-6615-C5BB-7F7A80CBF032}"/>
                </a:ext>
              </a:extLst>
            </p:cNvPr>
            <p:cNvPicPr>
              <a:picLocks noChangeAspect="1"/>
            </p:cNvPicPr>
            <p:nvPr/>
          </p:nvPicPr>
          <p:blipFill>
            <a:blip r:embed="rId2"/>
            <a:stretch>
              <a:fillRect/>
            </a:stretch>
          </p:blipFill>
          <p:spPr>
            <a:xfrm>
              <a:off x="-2209" y="1540"/>
              <a:ext cx="12196416" cy="2006834"/>
            </a:xfrm>
            <a:prstGeom prst="rect">
              <a:avLst/>
            </a:prstGeom>
          </p:spPr>
        </p:pic>
        <p:pic>
          <p:nvPicPr>
            <p:cNvPr id="4" name="Picture 3">
              <a:extLst>
                <a:ext uri="{FF2B5EF4-FFF2-40B4-BE49-F238E27FC236}">
                  <a16:creationId xmlns:a16="http://schemas.microsoft.com/office/drawing/2014/main" id="{3E1DC215-9132-11A9-AF57-D659DDC82E2E}"/>
                </a:ext>
              </a:extLst>
            </p:cNvPr>
            <p:cNvPicPr>
              <a:picLocks noChangeAspect="1"/>
            </p:cNvPicPr>
            <p:nvPr/>
          </p:nvPicPr>
          <p:blipFill>
            <a:blip r:embed="rId3"/>
            <a:stretch>
              <a:fillRect/>
            </a:stretch>
          </p:blipFill>
          <p:spPr>
            <a:xfrm>
              <a:off x="-2208" y="5021367"/>
              <a:ext cx="12196415" cy="1840049"/>
            </a:xfrm>
            <a:prstGeom prst="rect">
              <a:avLst/>
            </a:prstGeom>
          </p:spPr>
        </p:pic>
      </p:grpSp>
      <p:sp>
        <p:nvSpPr>
          <p:cNvPr id="2" name="TextBox 1">
            <a:extLst>
              <a:ext uri="{FF2B5EF4-FFF2-40B4-BE49-F238E27FC236}">
                <a16:creationId xmlns:a16="http://schemas.microsoft.com/office/drawing/2014/main" id="{42B031AC-4580-095F-7870-D9E6FB0A93BE}"/>
              </a:ext>
            </a:extLst>
          </p:cNvPr>
          <p:cNvSpPr txBox="1"/>
          <p:nvPr/>
        </p:nvSpPr>
        <p:spPr>
          <a:xfrm>
            <a:off x="642387" y="888139"/>
            <a:ext cx="1038570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b="1">
              <a:latin typeface="Calibri"/>
              <a:cs typeface="Calibri"/>
            </a:endParaRPr>
          </a:p>
          <a:p>
            <a:r>
              <a:rPr lang="en-GB" sz="3200" b="1" dirty="0">
                <a:latin typeface="Calibri"/>
                <a:cs typeface="Calibri"/>
              </a:rPr>
              <a:t>What other ways did we increase engagement?</a:t>
            </a:r>
            <a:endParaRPr lang="en-US" sz="3200" dirty="0">
              <a:latin typeface="Calibri"/>
              <a:cs typeface="Calibri"/>
            </a:endParaRPr>
          </a:p>
          <a:p>
            <a:endParaRPr lang="en-GB">
              <a:latin typeface="Calibri"/>
              <a:cs typeface="Calibri"/>
            </a:endParaRPr>
          </a:p>
          <a:p>
            <a:pPr marL="342900" indent="-342900">
              <a:buFont typeface="Arial"/>
              <a:buChar char="•"/>
            </a:pPr>
            <a:r>
              <a:rPr lang="en-GB" sz="2000" dirty="0">
                <a:latin typeface="Calibri"/>
                <a:cs typeface="Calibri"/>
              </a:rPr>
              <a:t>New ways to reach parents e.g. school app/social media</a:t>
            </a:r>
          </a:p>
          <a:p>
            <a:pPr marL="342900" indent="-342900">
              <a:buFont typeface="Arial"/>
              <a:buChar char="•"/>
            </a:pPr>
            <a:r>
              <a:rPr lang="en-GB" sz="2000" dirty="0">
                <a:latin typeface="Calibri"/>
                <a:cs typeface="Calibri"/>
              </a:rPr>
              <a:t>Parent Involvement Policy – coproduced with parents</a:t>
            </a:r>
            <a:endParaRPr lang="en-GB" dirty="0"/>
          </a:p>
          <a:p>
            <a:pPr marL="342900" indent="-342900">
              <a:buFont typeface="Arial"/>
              <a:buChar char="•"/>
            </a:pPr>
            <a:r>
              <a:rPr lang="en-GB" sz="2000" dirty="0">
                <a:latin typeface="Calibri"/>
                <a:cs typeface="Calibri"/>
              </a:rPr>
              <a:t>ILP input form</a:t>
            </a:r>
            <a:endParaRPr lang="en-US" sz="2000">
              <a:latin typeface="Calibri"/>
              <a:cs typeface="Calibri"/>
            </a:endParaRPr>
          </a:p>
          <a:p>
            <a:pPr marL="342900" indent="-342900">
              <a:buFont typeface="Arial"/>
              <a:buChar char="•"/>
            </a:pPr>
            <a:r>
              <a:rPr lang="en-GB" sz="2000" dirty="0">
                <a:latin typeface="Calibri"/>
                <a:cs typeface="Calibri"/>
              </a:rPr>
              <a:t>Southern Hub – joining schools together</a:t>
            </a:r>
          </a:p>
          <a:p>
            <a:pPr marL="342900" indent="-342900">
              <a:buFont typeface="Arial"/>
              <a:buChar char="•"/>
            </a:pPr>
            <a:r>
              <a:rPr lang="en-GB" sz="2000" dirty="0">
                <a:latin typeface="Calibri"/>
                <a:cs typeface="Calibri"/>
              </a:rPr>
              <a:t>Back to online sessions</a:t>
            </a:r>
          </a:p>
        </p:txBody>
      </p:sp>
      <p:pic>
        <p:nvPicPr>
          <p:cNvPr id="3" name="Picture 6" descr="Graphical user interface, text&#10;&#10;Description automatically generated">
            <a:extLst>
              <a:ext uri="{FF2B5EF4-FFF2-40B4-BE49-F238E27FC236}">
                <a16:creationId xmlns:a16="http://schemas.microsoft.com/office/drawing/2014/main" id="{7784F0F0-0339-0F5B-EF7F-71B4E093B11D}"/>
              </a:ext>
            </a:extLst>
          </p:cNvPr>
          <p:cNvPicPr>
            <a:picLocks noChangeAspect="1"/>
          </p:cNvPicPr>
          <p:nvPr/>
        </p:nvPicPr>
        <p:blipFill>
          <a:blip r:embed="rId4"/>
          <a:stretch>
            <a:fillRect/>
          </a:stretch>
        </p:blipFill>
        <p:spPr>
          <a:xfrm>
            <a:off x="7633855" y="1982634"/>
            <a:ext cx="2743200" cy="3862552"/>
          </a:xfrm>
          <a:prstGeom prst="rect">
            <a:avLst/>
          </a:prstGeom>
          <a:ln>
            <a:solidFill>
              <a:schemeClr val="tx1"/>
            </a:solidFill>
          </a:ln>
        </p:spPr>
      </p:pic>
      <p:pic>
        <p:nvPicPr>
          <p:cNvPr id="7" name="Picture 7" descr="Diagram, timeline&#10;&#10;Description automatically generated">
            <a:extLst>
              <a:ext uri="{FF2B5EF4-FFF2-40B4-BE49-F238E27FC236}">
                <a16:creationId xmlns:a16="http://schemas.microsoft.com/office/drawing/2014/main" id="{CD4FB63B-8A5D-F6F7-8C79-718E84A476CE}"/>
              </a:ext>
            </a:extLst>
          </p:cNvPr>
          <p:cNvPicPr>
            <a:picLocks noChangeAspect="1"/>
          </p:cNvPicPr>
          <p:nvPr/>
        </p:nvPicPr>
        <p:blipFill>
          <a:blip r:embed="rId5"/>
          <a:stretch>
            <a:fillRect/>
          </a:stretch>
        </p:blipFill>
        <p:spPr>
          <a:xfrm>
            <a:off x="2032660" y="3648191"/>
            <a:ext cx="4564083" cy="2510656"/>
          </a:xfrm>
          <a:prstGeom prst="rect">
            <a:avLst/>
          </a:prstGeom>
        </p:spPr>
      </p:pic>
    </p:spTree>
    <p:extLst>
      <p:ext uri="{BB962C8B-B14F-4D97-AF65-F5344CB8AC3E}">
        <p14:creationId xmlns:p14="http://schemas.microsoft.com/office/powerpoint/2010/main" val="15227775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7FC0287-C3B3-4219-68AF-0C5C68C6B49A}"/>
              </a:ext>
            </a:extLst>
          </p:cNvPr>
          <p:cNvGrpSpPr/>
          <p:nvPr/>
        </p:nvGrpSpPr>
        <p:grpSpPr>
          <a:xfrm>
            <a:off x="-2209" y="1540"/>
            <a:ext cx="12196416" cy="6859876"/>
            <a:chOff x="-2209" y="1540"/>
            <a:chExt cx="12196416" cy="6859876"/>
          </a:xfrm>
        </p:grpSpPr>
        <p:pic>
          <p:nvPicPr>
            <p:cNvPr id="5" name="Picture 4" descr="A picture containing icon&#10;&#10;Description automatically generated">
              <a:extLst>
                <a:ext uri="{FF2B5EF4-FFF2-40B4-BE49-F238E27FC236}">
                  <a16:creationId xmlns:a16="http://schemas.microsoft.com/office/drawing/2014/main" id="{5A1EA953-DA7D-6615-C5BB-7F7A80CBF032}"/>
                </a:ext>
              </a:extLst>
            </p:cNvPr>
            <p:cNvPicPr>
              <a:picLocks noChangeAspect="1"/>
            </p:cNvPicPr>
            <p:nvPr/>
          </p:nvPicPr>
          <p:blipFill>
            <a:blip r:embed="rId2"/>
            <a:stretch>
              <a:fillRect/>
            </a:stretch>
          </p:blipFill>
          <p:spPr>
            <a:xfrm>
              <a:off x="-2209" y="1540"/>
              <a:ext cx="12196416" cy="2006834"/>
            </a:xfrm>
            <a:prstGeom prst="rect">
              <a:avLst/>
            </a:prstGeom>
          </p:spPr>
        </p:pic>
        <p:pic>
          <p:nvPicPr>
            <p:cNvPr id="4" name="Picture 3">
              <a:extLst>
                <a:ext uri="{FF2B5EF4-FFF2-40B4-BE49-F238E27FC236}">
                  <a16:creationId xmlns:a16="http://schemas.microsoft.com/office/drawing/2014/main" id="{3E1DC215-9132-11A9-AF57-D659DDC82E2E}"/>
                </a:ext>
              </a:extLst>
            </p:cNvPr>
            <p:cNvPicPr>
              <a:picLocks noChangeAspect="1"/>
            </p:cNvPicPr>
            <p:nvPr/>
          </p:nvPicPr>
          <p:blipFill>
            <a:blip r:embed="rId3"/>
            <a:stretch>
              <a:fillRect/>
            </a:stretch>
          </p:blipFill>
          <p:spPr>
            <a:xfrm>
              <a:off x="-2208" y="5021367"/>
              <a:ext cx="12196415" cy="1840049"/>
            </a:xfrm>
            <a:prstGeom prst="rect">
              <a:avLst/>
            </a:prstGeom>
          </p:spPr>
        </p:pic>
      </p:grpSp>
      <p:sp>
        <p:nvSpPr>
          <p:cNvPr id="2" name="TextBox 1">
            <a:extLst>
              <a:ext uri="{FF2B5EF4-FFF2-40B4-BE49-F238E27FC236}">
                <a16:creationId xmlns:a16="http://schemas.microsoft.com/office/drawing/2014/main" id="{42B031AC-4580-095F-7870-D9E6FB0A93BE}"/>
              </a:ext>
            </a:extLst>
          </p:cNvPr>
          <p:cNvSpPr txBox="1"/>
          <p:nvPr/>
        </p:nvSpPr>
        <p:spPr>
          <a:xfrm>
            <a:off x="592906" y="729800"/>
            <a:ext cx="10326332"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b="1">
              <a:latin typeface="Calibri"/>
              <a:cs typeface="Calibri"/>
            </a:endParaRPr>
          </a:p>
          <a:p>
            <a:r>
              <a:rPr lang="en-GB" sz="2800" b="1" dirty="0">
                <a:latin typeface="Calibri"/>
                <a:cs typeface="Calibri"/>
              </a:rPr>
              <a:t>Supporting schools and parents with the Mini Forum Pack</a:t>
            </a:r>
            <a:endParaRPr lang="en-US" sz="2400" dirty="0">
              <a:latin typeface="Calibri"/>
              <a:cs typeface="Calibri"/>
            </a:endParaRPr>
          </a:p>
          <a:p>
            <a:endParaRPr lang="en-GB" dirty="0">
              <a:latin typeface="Calibri"/>
              <a:cs typeface="Calibri"/>
            </a:endParaRPr>
          </a:p>
          <a:p>
            <a:pPr marL="285750" indent="-285750">
              <a:buFont typeface="Arial"/>
              <a:buChar char="•"/>
            </a:pPr>
            <a:r>
              <a:rPr lang="en-GB" b="1" dirty="0">
                <a:latin typeface="Calibri"/>
                <a:cs typeface="Calibri"/>
              </a:rPr>
              <a:t>Reflecting adaptive practice </a:t>
            </a:r>
            <a:r>
              <a:rPr lang="en-GB" dirty="0">
                <a:latin typeface="Calibri"/>
                <a:cs typeface="Calibri"/>
              </a:rPr>
              <a:t>– welcome letter reminding schools and parents that they can pick and choose which resources to use, and that this can change if parents would like to make the group more formal</a:t>
            </a:r>
          </a:p>
          <a:p>
            <a:pPr marL="285750" indent="-285750">
              <a:buFont typeface="Arial"/>
              <a:buChar char="•"/>
            </a:pPr>
            <a:r>
              <a:rPr lang="en-GB" b="1" dirty="0">
                <a:latin typeface="Calibri"/>
                <a:cs typeface="Calibri"/>
              </a:rPr>
              <a:t>Informing parents </a:t>
            </a:r>
            <a:r>
              <a:rPr lang="en-GB" dirty="0">
                <a:latin typeface="Calibri"/>
                <a:cs typeface="Calibri"/>
              </a:rPr>
              <a:t>– large signposting section, session planning resources</a:t>
            </a:r>
          </a:p>
          <a:p>
            <a:pPr marL="285750" indent="-285750">
              <a:buFont typeface="Arial"/>
              <a:buChar char="•"/>
            </a:pPr>
            <a:r>
              <a:rPr lang="en-GB" b="1" dirty="0">
                <a:latin typeface="Calibri"/>
                <a:cs typeface="Calibri"/>
              </a:rPr>
              <a:t>Empowering parents </a:t>
            </a:r>
            <a:r>
              <a:rPr lang="en-GB" dirty="0">
                <a:latin typeface="Calibri"/>
                <a:cs typeface="Calibri"/>
              </a:rPr>
              <a:t>– sheets such as the minutes template, speaker request form and school feedback form help parents make a difference in the school and get their voices heard.</a:t>
            </a:r>
          </a:p>
        </p:txBody>
      </p:sp>
      <p:pic>
        <p:nvPicPr>
          <p:cNvPr id="3" name="Picture 6" descr="Table&#10;&#10;Description automatically generated">
            <a:extLst>
              <a:ext uri="{FF2B5EF4-FFF2-40B4-BE49-F238E27FC236}">
                <a16:creationId xmlns:a16="http://schemas.microsoft.com/office/drawing/2014/main" id="{B60CC4C0-B9A2-40CF-C0F6-55A40749695E}"/>
              </a:ext>
            </a:extLst>
          </p:cNvPr>
          <p:cNvPicPr>
            <a:picLocks noChangeAspect="1"/>
          </p:cNvPicPr>
          <p:nvPr/>
        </p:nvPicPr>
        <p:blipFill>
          <a:blip r:embed="rId4"/>
          <a:stretch>
            <a:fillRect/>
          </a:stretch>
        </p:blipFill>
        <p:spPr>
          <a:xfrm rot="1020000">
            <a:off x="9513726" y="3544682"/>
            <a:ext cx="2090057" cy="2866653"/>
          </a:xfrm>
          <a:prstGeom prst="rect">
            <a:avLst/>
          </a:prstGeom>
          <a:ln>
            <a:solidFill>
              <a:schemeClr val="tx1"/>
            </a:solidFill>
          </a:ln>
        </p:spPr>
      </p:pic>
      <p:pic>
        <p:nvPicPr>
          <p:cNvPr id="8" name="Picture 8" descr="Text, letter&#10;&#10;Description automatically generated">
            <a:extLst>
              <a:ext uri="{FF2B5EF4-FFF2-40B4-BE49-F238E27FC236}">
                <a16:creationId xmlns:a16="http://schemas.microsoft.com/office/drawing/2014/main" id="{184B97E5-B847-0E76-83E2-CF861E0F1D60}"/>
              </a:ext>
            </a:extLst>
          </p:cNvPr>
          <p:cNvPicPr>
            <a:picLocks noChangeAspect="1"/>
          </p:cNvPicPr>
          <p:nvPr/>
        </p:nvPicPr>
        <p:blipFill>
          <a:blip r:embed="rId5"/>
          <a:stretch>
            <a:fillRect/>
          </a:stretch>
        </p:blipFill>
        <p:spPr>
          <a:xfrm>
            <a:off x="6090062" y="3512787"/>
            <a:ext cx="2743200" cy="3236686"/>
          </a:xfrm>
          <a:prstGeom prst="rect">
            <a:avLst/>
          </a:prstGeom>
        </p:spPr>
      </p:pic>
      <p:pic>
        <p:nvPicPr>
          <p:cNvPr id="9" name="Picture 9" descr="A picture containing table&#10;&#10;Description automatically generated">
            <a:extLst>
              <a:ext uri="{FF2B5EF4-FFF2-40B4-BE49-F238E27FC236}">
                <a16:creationId xmlns:a16="http://schemas.microsoft.com/office/drawing/2014/main" id="{A40E2CD3-36D8-6B14-C769-477666CA0E4B}"/>
              </a:ext>
            </a:extLst>
          </p:cNvPr>
          <p:cNvPicPr>
            <a:picLocks noChangeAspect="1"/>
          </p:cNvPicPr>
          <p:nvPr/>
        </p:nvPicPr>
        <p:blipFill>
          <a:blip r:embed="rId6"/>
          <a:stretch>
            <a:fillRect/>
          </a:stretch>
        </p:blipFill>
        <p:spPr>
          <a:xfrm rot="20760000">
            <a:off x="662971" y="3696600"/>
            <a:ext cx="1827043" cy="2749137"/>
          </a:xfrm>
          <a:prstGeom prst="rect">
            <a:avLst/>
          </a:prstGeom>
          <a:ln>
            <a:solidFill>
              <a:schemeClr val="tx1"/>
            </a:solidFill>
          </a:ln>
        </p:spPr>
      </p:pic>
      <p:pic>
        <p:nvPicPr>
          <p:cNvPr id="12" name="Picture 12" descr="Graphical user interface, text, application&#10;&#10;Description automatically generated">
            <a:extLst>
              <a:ext uri="{FF2B5EF4-FFF2-40B4-BE49-F238E27FC236}">
                <a16:creationId xmlns:a16="http://schemas.microsoft.com/office/drawing/2014/main" id="{45406493-81E5-45A4-1F44-7FB865688E13}"/>
              </a:ext>
            </a:extLst>
          </p:cNvPr>
          <p:cNvPicPr>
            <a:picLocks noChangeAspect="1"/>
          </p:cNvPicPr>
          <p:nvPr/>
        </p:nvPicPr>
        <p:blipFill>
          <a:blip r:embed="rId7"/>
          <a:stretch>
            <a:fillRect/>
          </a:stretch>
        </p:blipFill>
        <p:spPr>
          <a:xfrm rot="540000">
            <a:off x="3456201" y="3651618"/>
            <a:ext cx="2010890" cy="2866697"/>
          </a:xfrm>
          <a:prstGeom prst="rect">
            <a:avLst/>
          </a:prstGeom>
          <a:ln>
            <a:solidFill>
              <a:schemeClr val="tx1"/>
            </a:solidFill>
          </a:ln>
        </p:spPr>
      </p:pic>
    </p:spTree>
    <p:extLst>
      <p:ext uri="{BB962C8B-B14F-4D97-AF65-F5344CB8AC3E}">
        <p14:creationId xmlns:p14="http://schemas.microsoft.com/office/powerpoint/2010/main" val="37887194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00D92B-5026-4A47-BC6C-A4DFCFADEDF6}"/>
              </a:ext>
            </a:extLst>
          </p:cNvPr>
          <p:cNvSpPr>
            <a:spLocks noGrp="1"/>
          </p:cNvSpPr>
          <p:nvPr>
            <p:ph type="title"/>
          </p:nvPr>
        </p:nvSpPr>
        <p:spPr>
          <a:xfrm>
            <a:off x="273930" y="217888"/>
            <a:ext cx="10218103" cy="1083212"/>
          </a:xfrm>
        </p:spPr>
        <p:txBody>
          <a:bodyPr>
            <a:normAutofit fontScale="90000"/>
          </a:bodyPr>
          <a:lstStyle/>
          <a:p>
            <a:r>
              <a:rPr lang="en-GB" dirty="0">
                <a:latin typeface="Verdana" panose="020B0604030504040204" pitchFamily="34" charset="0"/>
                <a:ea typeface="Verdana" panose="020B0604030504040204" pitchFamily="34" charset="0"/>
              </a:rPr>
              <a:t>Autism in Schools Project - </a:t>
            </a:r>
            <a:r>
              <a:rPr lang="en-GB" dirty="0"/>
              <a:t>An NHS England funded initiative</a:t>
            </a:r>
          </a:p>
        </p:txBody>
      </p:sp>
      <p:sp>
        <p:nvSpPr>
          <p:cNvPr id="5" name="Text Placeholder 4">
            <a:extLst>
              <a:ext uri="{FF2B5EF4-FFF2-40B4-BE49-F238E27FC236}">
                <a16:creationId xmlns:a16="http://schemas.microsoft.com/office/drawing/2014/main" id="{E3EEBC0B-110D-45EB-95C7-2BDDC1E1F551}"/>
              </a:ext>
            </a:extLst>
          </p:cNvPr>
          <p:cNvSpPr>
            <a:spLocks noGrp="1"/>
          </p:cNvSpPr>
          <p:nvPr>
            <p:ph type="body" idx="1"/>
          </p:nvPr>
        </p:nvSpPr>
        <p:spPr/>
        <p:txBody>
          <a:bodyPr>
            <a:normAutofit/>
          </a:bodyPr>
          <a:lstStyle/>
          <a:p>
            <a:r>
              <a:rPr lang="en-GB" dirty="0">
                <a:solidFill>
                  <a:srgbClr val="000000"/>
                </a:solidFill>
                <a:effectLst/>
                <a:latin typeface="Corbel" panose="020B0503020204020204" pitchFamily="34" charset="0"/>
                <a:ea typeface="Calibri" panose="020F0502020204030204" pitchFamily="34" charset="0"/>
                <a:cs typeface="Calibri" panose="020F0502020204030204" pitchFamily="34" charset="0"/>
              </a:rPr>
              <a:t>To address the issue of mainstream schools failing to respond to the needs of autistic students, which evidence showed was leading to a high number of exclusions and was a key part of the journey to crisis and admission to inpatient settings. </a:t>
            </a:r>
          </a:p>
          <a:p>
            <a:r>
              <a:rPr lang="en-GB" dirty="0">
                <a:solidFill>
                  <a:srgbClr val="000000"/>
                </a:solidFill>
                <a:effectLst/>
                <a:latin typeface="Corbel" panose="020B0503020204020204" pitchFamily="34" charset="0"/>
                <a:ea typeface="Calibri" panose="020F0502020204030204" pitchFamily="34" charset="0"/>
                <a:cs typeface="Calibri" panose="020F0502020204030204" pitchFamily="34" charset="0"/>
              </a:rPr>
              <a:t>West Sussex County Council, linked with the West Sussex Parent Carer Forum (WSPCF) as a key partner, to work in coproduction with the aim of transforming school environments and ethos and upskilling school staff thereby increasing capacity of schools to meet the needs of autistic students. </a:t>
            </a:r>
          </a:p>
          <a:p>
            <a:endParaRPr lang="en-GB" dirty="0"/>
          </a:p>
        </p:txBody>
      </p:sp>
    </p:spTree>
    <p:extLst>
      <p:ext uri="{BB962C8B-B14F-4D97-AF65-F5344CB8AC3E}">
        <p14:creationId xmlns:p14="http://schemas.microsoft.com/office/powerpoint/2010/main" val="61613363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07968D-40CB-E557-2B3B-67236EFCEF89}"/>
              </a:ext>
            </a:extLst>
          </p:cNvPr>
          <p:cNvGrpSpPr/>
          <p:nvPr/>
        </p:nvGrpSpPr>
        <p:grpSpPr>
          <a:xfrm>
            <a:off x="-2209" y="1540"/>
            <a:ext cx="12196416" cy="6859876"/>
            <a:chOff x="-2209" y="1540"/>
            <a:chExt cx="12196416" cy="6859876"/>
          </a:xfrm>
        </p:grpSpPr>
        <p:pic>
          <p:nvPicPr>
            <p:cNvPr id="4" name="Picture 3">
              <a:extLst>
                <a:ext uri="{FF2B5EF4-FFF2-40B4-BE49-F238E27FC236}">
                  <a16:creationId xmlns:a16="http://schemas.microsoft.com/office/drawing/2014/main" id="{44D74980-C054-3248-669B-26D7AA39FB80}"/>
                </a:ext>
              </a:extLst>
            </p:cNvPr>
            <p:cNvPicPr>
              <a:picLocks noChangeAspect="1"/>
            </p:cNvPicPr>
            <p:nvPr/>
          </p:nvPicPr>
          <p:blipFill>
            <a:blip r:embed="rId2"/>
            <a:stretch>
              <a:fillRect/>
            </a:stretch>
          </p:blipFill>
          <p:spPr>
            <a:xfrm>
              <a:off x="-2208" y="5021367"/>
              <a:ext cx="12196415" cy="1840049"/>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EDED9C3B-0767-A31E-B888-D48459DA811F}"/>
                </a:ext>
              </a:extLst>
            </p:cNvPr>
            <p:cNvPicPr>
              <a:picLocks noChangeAspect="1"/>
            </p:cNvPicPr>
            <p:nvPr/>
          </p:nvPicPr>
          <p:blipFill>
            <a:blip r:embed="rId3"/>
            <a:stretch>
              <a:fillRect/>
            </a:stretch>
          </p:blipFill>
          <p:spPr>
            <a:xfrm>
              <a:off x="-2209" y="1540"/>
              <a:ext cx="12196416" cy="2006834"/>
            </a:xfrm>
            <a:prstGeom prst="rect">
              <a:avLst/>
            </a:prstGeom>
          </p:spPr>
        </p:pic>
      </p:grpSp>
      <p:sp>
        <p:nvSpPr>
          <p:cNvPr id="2" name="TextBox 1">
            <a:extLst>
              <a:ext uri="{FF2B5EF4-FFF2-40B4-BE49-F238E27FC236}">
                <a16:creationId xmlns:a16="http://schemas.microsoft.com/office/drawing/2014/main" id="{42B031AC-4580-095F-7870-D9E6FB0A93BE}"/>
              </a:ext>
            </a:extLst>
          </p:cNvPr>
          <p:cNvSpPr txBox="1"/>
          <p:nvPr/>
        </p:nvSpPr>
        <p:spPr>
          <a:xfrm>
            <a:off x="1305425" y="1076164"/>
            <a:ext cx="9594021"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latin typeface="Calibri"/>
                <a:cs typeface="Calibri"/>
              </a:rPr>
              <a:t>Key Messages</a:t>
            </a:r>
          </a:p>
          <a:p>
            <a:endParaRPr lang="en-GB" sz="3200">
              <a:latin typeface="Calibri"/>
              <a:cs typeface="Calibri"/>
            </a:endParaRPr>
          </a:p>
          <a:p>
            <a:r>
              <a:rPr lang="en-GB" sz="3200" b="1" dirty="0">
                <a:latin typeface="Calibri"/>
                <a:cs typeface="Calibri"/>
              </a:rPr>
              <a:t>Proactive, not Reactive</a:t>
            </a:r>
            <a:r>
              <a:rPr lang="en-GB" sz="3200" dirty="0">
                <a:latin typeface="Calibri"/>
                <a:cs typeface="Calibri"/>
              </a:rPr>
              <a:t> – increasing approachability pays dividends</a:t>
            </a:r>
            <a:endParaRPr lang="en-GB" sz="3200" dirty="0">
              <a:latin typeface="The Hand Bold"/>
              <a:cs typeface="Calibri"/>
            </a:endParaRPr>
          </a:p>
          <a:p>
            <a:endParaRPr lang="en-GB" sz="3200" b="1" dirty="0">
              <a:latin typeface="Calibri"/>
              <a:cs typeface="Calibri"/>
            </a:endParaRPr>
          </a:p>
          <a:p>
            <a:r>
              <a:rPr lang="en-GB" sz="3200" b="1" dirty="0">
                <a:latin typeface="Calibri"/>
                <a:cs typeface="Calibri"/>
              </a:rPr>
              <a:t>Adaptability </a:t>
            </a:r>
            <a:r>
              <a:rPr lang="en-GB" sz="3200" dirty="0">
                <a:latin typeface="Calibri"/>
                <a:cs typeface="Calibri"/>
              </a:rPr>
              <a:t>– meet parents where they are</a:t>
            </a:r>
            <a:endParaRPr lang="en-GB" sz="3200"/>
          </a:p>
          <a:p>
            <a:endParaRPr lang="en-GB" sz="3200" dirty="0">
              <a:latin typeface="Calibri"/>
              <a:cs typeface="Calibri"/>
            </a:endParaRPr>
          </a:p>
          <a:p>
            <a:r>
              <a:rPr lang="en-GB" sz="3200" b="1" dirty="0">
                <a:latin typeface="Calibri"/>
                <a:cs typeface="Calibri"/>
              </a:rPr>
              <a:t>Consistency</a:t>
            </a:r>
            <a:r>
              <a:rPr lang="en-GB" sz="3200" dirty="0">
                <a:latin typeface="Calibri"/>
                <a:cs typeface="Calibri"/>
              </a:rPr>
              <a:t> – it </a:t>
            </a:r>
            <a:r>
              <a:rPr lang="en-GB" sz="3200" i="1" dirty="0">
                <a:latin typeface="Calibri"/>
                <a:cs typeface="Calibri"/>
              </a:rPr>
              <a:t>is</a:t>
            </a:r>
            <a:r>
              <a:rPr lang="en-GB" sz="3200" dirty="0">
                <a:latin typeface="Calibri"/>
                <a:cs typeface="Calibri"/>
              </a:rPr>
              <a:t> worth it – consider the difference you're making in the meantime</a:t>
            </a:r>
          </a:p>
          <a:p>
            <a:endParaRPr lang="en-GB" sz="3200">
              <a:latin typeface="Calibri"/>
              <a:cs typeface="Calibri"/>
            </a:endParaRPr>
          </a:p>
        </p:txBody>
      </p:sp>
    </p:spTree>
    <p:extLst>
      <p:ext uri="{BB962C8B-B14F-4D97-AF65-F5344CB8AC3E}">
        <p14:creationId xmlns:p14="http://schemas.microsoft.com/office/powerpoint/2010/main" val="280494881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3293-6717-4B25-9338-F284D24B1551}"/>
              </a:ext>
            </a:extLst>
          </p:cNvPr>
          <p:cNvSpPr>
            <a:spLocks noGrp="1"/>
          </p:cNvSpPr>
          <p:nvPr>
            <p:ph type="title"/>
          </p:nvPr>
        </p:nvSpPr>
        <p:spPr/>
        <p:txBody>
          <a:bodyPr>
            <a:normAutofit fontScale="90000"/>
          </a:bodyPr>
          <a:lstStyle/>
          <a:p>
            <a:r>
              <a:rPr lang="en-GB" dirty="0"/>
              <a:t>Developing self-awareness and ensuring autistic </a:t>
            </a:r>
            <a:br>
              <a:rPr lang="en-GB" dirty="0"/>
            </a:br>
            <a:r>
              <a:rPr lang="en-GB" dirty="0"/>
              <a:t>children and young people’s voices are heard</a:t>
            </a:r>
          </a:p>
        </p:txBody>
      </p:sp>
      <p:sp>
        <p:nvSpPr>
          <p:cNvPr id="3" name="Text Placeholder 2">
            <a:extLst>
              <a:ext uri="{FF2B5EF4-FFF2-40B4-BE49-F238E27FC236}">
                <a16:creationId xmlns:a16="http://schemas.microsoft.com/office/drawing/2014/main" id="{A864B971-E94B-42AD-B66F-0C7440573461}"/>
              </a:ext>
            </a:extLst>
          </p:cNvPr>
          <p:cNvSpPr>
            <a:spLocks noGrp="1"/>
          </p:cNvSpPr>
          <p:nvPr>
            <p:ph type="body" idx="1"/>
          </p:nvPr>
        </p:nvSpPr>
        <p:spPr/>
        <p:txBody>
          <a:bodyPr/>
          <a:lstStyle/>
          <a:p>
            <a:r>
              <a:rPr lang="en-GB" dirty="0"/>
              <a:t>Pupil surveys becoming embedded in some schools practice and onus placed on class teachers/tutors to action and record impact</a:t>
            </a:r>
          </a:p>
          <a:p>
            <a:r>
              <a:rPr lang="en-GB" dirty="0"/>
              <a:t>Worked with aspens to develop a 6-week autism programme which aspens delivered to groups in first cohort. Now supporting all schools to deliver.</a:t>
            </a:r>
          </a:p>
          <a:p>
            <a:r>
              <a:rPr lang="en-GB" dirty="0"/>
              <a:t>Worked with City, University of London to measure impact on emotional wellbeing and engagement. Through online survey for pupils and their parent carers</a:t>
            </a:r>
          </a:p>
          <a:p>
            <a:r>
              <a:rPr lang="en-GB" dirty="0"/>
              <a:t>Over 30% established autism ambassador groups </a:t>
            </a:r>
          </a:p>
          <a:p>
            <a:r>
              <a:rPr lang="en-GB" dirty="0"/>
              <a:t>Short breaks funding for aspens half term transition emotional wellbeing </a:t>
            </a:r>
          </a:p>
        </p:txBody>
      </p:sp>
    </p:spTree>
    <p:extLst>
      <p:ext uri="{BB962C8B-B14F-4D97-AF65-F5344CB8AC3E}">
        <p14:creationId xmlns:p14="http://schemas.microsoft.com/office/powerpoint/2010/main" val="19724717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3293-6717-4B25-9338-F284D24B1551}"/>
              </a:ext>
            </a:extLst>
          </p:cNvPr>
          <p:cNvSpPr>
            <a:spLocks noGrp="1"/>
          </p:cNvSpPr>
          <p:nvPr>
            <p:ph type="title"/>
          </p:nvPr>
        </p:nvSpPr>
        <p:spPr/>
        <p:txBody>
          <a:bodyPr>
            <a:normAutofit fontScale="90000"/>
          </a:bodyPr>
          <a:lstStyle/>
          <a:p>
            <a:r>
              <a:rPr lang="en-GB" dirty="0"/>
              <a:t>Developing self-awareness and ensuring autistic </a:t>
            </a:r>
            <a:br>
              <a:rPr lang="en-GB" dirty="0"/>
            </a:br>
            <a:r>
              <a:rPr lang="en-GB" dirty="0"/>
              <a:t>children and young people’s voices are heard</a:t>
            </a:r>
          </a:p>
        </p:txBody>
      </p:sp>
      <p:sp>
        <p:nvSpPr>
          <p:cNvPr id="3" name="Text Placeholder 2">
            <a:extLst>
              <a:ext uri="{FF2B5EF4-FFF2-40B4-BE49-F238E27FC236}">
                <a16:creationId xmlns:a16="http://schemas.microsoft.com/office/drawing/2014/main" id="{A864B971-E94B-42AD-B66F-0C7440573461}"/>
              </a:ext>
            </a:extLst>
          </p:cNvPr>
          <p:cNvSpPr>
            <a:spLocks noGrp="1"/>
          </p:cNvSpPr>
          <p:nvPr>
            <p:ph type="body" idx="1"/>
          </p:nvPr>
        </p:nvSpPr>
        <p:spPr/>
        <p:txBody>
          <a:bodyPr/>
          <a:lstStyle/>
          <a:p>
            <a:endParaRPr lang="en-GB" dirty="0"/>
          </a:p>
        </p:txBody>
      </p:sp>
      <p:pic>
        <p:nvPicPr>
          <p:cNvPr id="6" name="Picture 5">
            <a:extLst>
              <a:ext uri="{FF2B5EF4-FFF2-40B4-BE49-F238E27FC236}">
                <a16:creationId xmlns:a16="http://schemas.microsoft.com/office/drawing/2014/main" id="{E5450C94-B344-01AE-225C-D970C6E7E0DA}"/>
              </a:ext>
            </a:extLst>
          </p:cNvPr>
          <p:cNvPicPr>
            <a:picLocks noChangeAspect="1"/>
          </p:cNvPicPr>
          <p:nvPr/>
        </p:nvPicPr>
        <p:blipFill rotWithShape="1">
          <a:blip r:embed="rId3"/>
          <a:srcRect l="1" r="1329"/>
          <a:stretch/>
        </p:blipFill>
        <p:spPr>
          <a:xfrm>
            <a:off x="4649428" y="1863588"/>
            <a:ext cx="2886915" cy="3931695"/>
          </a:xfrm>
          <a:prstGeom prst="rect">
            <a:avLst/>
          </a:prstGeom>
        </p:spPr>
      </p:pic>
      <p:pic>
        <p:nvPicPr>
          <p:cNvPr id="7" name="Picture 6">
            <a:extLst>
              <a:ext uri="{FF2B5EF4-FFF2-40B4-BE49-F238E27FC236}">
                <a16:creationId xmlns:a16="http://schemas.microsoft.com/office/drawing/2014/main" id="{86EE6162-31CA-6C86-E6E1-4D3AA388F494}"/>
              </a:ext>
            </a:extLst>
          </p:cNvPr>
          <p:cNvPicPr>
            <a:picLocks noChangeAspect="1"/>
          </p:cNvPicPr>
          <p:nvPr/>
        </p:nvPicPr>
        <p:blipFill>
          <a:blip r:embed="rId4"/>
          <a:stretch>
            <a:fillRect/>
          </a:stretch>
        </p:blipFill>
        <p:spPr>
          <a:xfrm>
            <a:off x="8672832" y="1356245"/>
            <a:ext cx="2886915" cy="4357608"/>
          </a:xfrm>
          <a:prstGeom prst="rect">
            <a:avLst/>
          </a:prstGeom>
        </p:spPr>
      </p:pic>
      <p:pic>
        <p:nvPicPr>
          <p:cNvPr id="9" name="Picture 8">
            <a:extLst>
              <a:ext uri="{FF2B5EF4-FFF2-40B4-BE49-F238E27FC236}">
                <a16:creationId xmlns:a16="http://schemas.microsoft.com/office/drawing/2014/main" id="{8D91FD5E-6098-5215-177D-BFAF54CD1329}"/>
              </a:ext>
            </a:extLst>
          </p:cNvPr>
          <p:cNvPicPr>
            <a:picLocks noChangeAspect="1"/>
          </p:cNvPicPr>
          <p:nvPr/>
        </p:nvPicPr>
        <p:blipFill>
          <a:blip r:embed="rId5"/>
          <a:stretch>
            <a:fillRect/>
          </a:stretch>
        </p:blipFill>
        <p:spPr>
          <a:xfrm>
            <a:off x="748955" y="1314432"/>
            <a:ext cx="3175423" cy="4270651"/>
          </a:xfrm>
          <a:prstGeom prst="rect">
            <a:avLst/>
          </a:prstGeom>
        </p:spPr>
      </p:pic>
    </p:spTree>
    <p:extLst>
      <p:ext uri="{BB962C8B-B14F-4D97-AF65-F5344CB8AC3E}">
        <p14:creationId xmlns:p14="http://schemas.microsoft.com/office/powerpoint/2010/main" val="271343090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id="{494C6627-77F0-4A51-968C-368451E409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04153" y="315930"/>
            <a:ext cx="7186345" cy="5389759"/>
          </a:xfrm>
          <a:prstGeom prst="rect">
            <a:avLst/>
          </a:prstGeom>
        </p:spPr>
      </p:pic>
    </p:spTree>
    <p:extLst>
      <p:ext uri="{BB962C8B-B14F-4D97-AF65-F5344CB8AC3E}">
        <p14:creationId xmlns:p14="http://schemas.microsoft.com/office/powerpoint/2010/main" val="158432318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1D7746-EDFF-7E38-1030-C90E4704C724}"/>
              </a:ext>
            </a:extLst>
          </p:cNvPr>
          <p:cNvSpPr>
            <a:spLocks noGrp="1"/>
          </p:cNvSpPr>
          <p:nvPr>
            <p:ph type="title"/>
          </p:nvPr>
        </p:nvSpPr>
        <p:spPr/>
        <p:txBody>
          <a:bodyPr/>
          <a:lstStyle/>
          <a:p>
            <a:r>
              <a:rPr lang="en-GB" dirty="0"/>
              <a:t>Accepting Autism – a total pupil production</a:t>
            </a:r>
          </a:p>
        </p:txBody>
      </p:sp>
      <p:sp>
        <p:nvSpPr>
          <p:cNvPr id="6" name="Text Placeholder 5">
            <a:extLst>
              <a:ext uri="{FF2B5EF4-FFF2-40B4-BE49-F238E27FC236}">
                <a16:creationId xmlns:a16="http://schemas.microsoft.com/office/drawing/2014/main" id="{BB73B05F-C103-F188-DABE-D25C93904016}"/>
              </a:ext>
            </a:extLst>
          </p:cNvPr>
          <p:cNvSpPr>
            <a:spLocks noGrp="1"/>
          </p:cNvSpPr>
          <p:nvPr>
            <p:ph type="body" idx="1"/>
          </p:nvPr>
        </p:nvSpPr>
        <p:spPr/>
        <p:txBody>
          <a:bodyPr/>
          <a:lstStyle/>
          <a:p>
            <a:r>
              <a:rPr lang="en-GB" u="sng" dirty="0">
                <a:solidFill>
                  <a:srgbClr val="0563C1"/>
                </a:solidFill>
                <a:effectLst/>
                <a:latin typeface="Calibri" panose="020F0502020204030204" pitchFamily="34" charset="0"/>
                <a:ea typeface="Calibri" panose="020F0502020204030204" pitchFamily="34" charset="0"/>
                <a:hlinkClick r:id="rId3"/>
              </a:rPr>
              <a:t>All about me group video.MOV</a:t>
            </a:r>
            <a:endParaRPr lang="en-GB" dirty="0">
              <a:effectLst/>
              <a:latin typeface="Calibri" panose="020F0502020204030204" pitchFamily="34" charset="0"/>
              <a:ea typeface="Calibri" panose="020F0502020204030204" pitchFamily="34" charset="0"/>
            </a:endParaRPr>
          </a:p>
          <a:p>
            <a:endParaRPr lang="en-GB" dirty="0"/>
          </a:p>
        </p:txBody>
      </p:sp>
      <p:pic>
        <p:nvPicPr>
          <p:cNvPr id="8" name="Picture 7">
            <a:extLst>
              <a:ext uri="{FF2B5EF4-FFF2-40B4-BE49-F238E27FC236}">
                <a16:creationId xmlns:a16="http://schemas.microsoft.com/office/drawing/2014/main" id="{294FEB8A-F637-3039-08B3-2622BFBED6AD}"/>
              </a:ext>
            </a:extLst>
          </p:cNvPr>
          <p:cNvPicPr>
            <a:picLocks noChangeAspect="1"/>
          </p:cNvPicPr>
          <p:nvPr/>
        </p:nvPicPr>
        <p:blipFill>
          <a:blip r:embed="rId4"/>
          <a:stretch>
            <a:fillRect/>
          </a:stretch>
        </p:blipFill>
        <p:spPr>
          <a:xfrm>
            <a:off x="3174714" y="2220819"/>
            <a:ext cx="5616360" cy="3479701"/>
          </a:xfrm>
          <a:prstGeom prst="rect">
            <a:avLst/>
          </a:prstGeom>
        </p:spPr>
      </p:pic>
    </p:spTree>
    <p:extLst>
      <p:ext uri="{BB962C8B-B14F-4D97-AF65-F5344CB8AC3E}">
        <p14:creationId xmlns:p14="http://schemas.microsoft.com/office/powerpoint/2010/main" val="357689134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D167-FDCB-45AF-AE52-038A31C6B19C}"/>
              </a:ext>
            </a:extLst>
          </p:cNvPr>
          <p:cNvSpPr>
            <a:spLocks noGrp="1"/>
          </p:cNvSpPr>
          <p:nvPr>
            <p:ph type="title"/>
          </p:nvPr>
        </p:nvSpPr>
        <p:spPr>
          <a:xfrm>
            <a:off x="273930" y="0"/>
            <a:ext cx="11637913" cy="1083212"/>
          </a:xfrm>
        </p:spPr>
        <p:txBody>
          <a:bodyPr/>
          <a:lstStyle/>
          <a:p>
            <a:r>
              <a:rPr lang="en-GB" dirty="0"/>
              <a:t>The Legacy</a:t>
            </a:r>
          </a:p>
        </p:txBody>
      </p:sp>
      <p:sp>
        <p:nvSpPr>
          <p:cNvPr id="3" name="Text Placeholder 2">
            <a:extLst>
              <a:ext uri="{FF2B5EF4-FFF2-40B4-BE49-F238E27FC236}">
                <a16:creationId xmlns:a16="http://schemas.microsoft.com/office/drawing/2014/main" id="{551A8FD6-79DF-4F5F-90C3-D838BF0C5B1B}"/>
              </a:ext>
            </a:extLst>
          </p:cNvPr>
          <p:cNvSpPr>
            <a:spLocks noGrp="1"/>
          </p:cNvSpPr>
          <p:nvPr>
            <p:ph type="body" idx="1"/>
          </p:nvPr>
        </p:nvSpPr>
        <p:spPr>
          <a:xfrm>
            <a:off x="273929" y="1253447"/>
            <a:ext cx="11637913" cy="4510354"/>
          </a:xfrm>
        </p:spPr>
        <p:txBody>
          <a:bodyPr>
            <a:normAutofit fontScale="85000" lnSpcReduction="20000"/>
          </a:bodyPr>
          <a:lstStyle/>
          <a:p>
            <a:r>
              <a:rPr lang="en-GB" dirty="0"/>
              <a:t>The value of ensuring “lived experience” is harnessed across all training.  Young people and WSPCF have reviewed all training and parental involvement in training has been empowering</a:t>
            </a:r>
          </a:p>
          <a:p>
            <a:r>
              <a:rPr lang="en-GB" dirty="0"/>
              <a:t>Supporting autistic children and young people to understand their difference and recognise their strengths is having a positive impact both on their self-esteem and ability to self-advocate. Autism ambassador groups in nearly half project schools.</a:t>
            </a:r>
          </a:p>
          <a:p>
            <a:r>
              <a:rPr lang="en-GB" dirty="0"/>
              <a:t>Working with whole school using AET standards has supported change – policies, pupil and parent carer engagement, staff acceptance and confidence, whole school acceptance. However, no one size fits all.</a:t>
            </a:r>
          </a:p>
          <a:p>
            <a:r>
              <a:rPr lang="en-GB" dirty="0"/>
              <a:t>Changes made positive impact on all pupils</a:t>
            </a:r>
          </a:p>
          <a:p>
            <a:r>
              <a:rPr lang="en-GB" dirty="0"/>
              <a:t>Constantly learning from project - Initiatives continue to develop out of the project – autism and bilingualism, EBSA pupil programme, locality focus groups, LEANS and Future Minds neurodiversity peer programmes, increased number of autism ambassador groups</a:t>
            </a:r>
          </a:p>
          <a:p>
            <a:endParaRPr lang="en-GB" dirty="0"/>
          </a:p>
        </p:txBody>
      </p:sp>
    </p:spTree>
    <p:extLst>
      <p:ext uri="{BB962C8B-B14F-4D97-AF65-F5344CB8AC3E}">
        <p14:creationId xmlns:p14="http://schemas.microsoft.com/office/powerpoint/2010/main" val="42793933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7200" dirty="0">
                <a:solidFill>
                  <a:srgbClr val="0070C0"/>
                </a:solidFill>
              </a:rPr>
              <a:t>Any Questions?</a:t>
            </a: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383" y="1533164"/>
            <a:ext cx="5062075" cy="3791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9005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783" y="44697"/>
            <a:ext cx="8728435" cy="1083211"/>
          </a:xfrm>
        </p:spPr>
        <p:txBody>
          <a:bodyPr>
            <a:normAutofit/>
          </a:bodyPr>
          <a:lstStyle/>
          <a:p>
            <a:r>
              <a:rPr lang="en-US" dirty="0"/>
              <a:t>The criteria we built our project plan on</a:t>
            </a:r>
          </a:p>
        </p:txBody>
      </p:sp>
      <p:sp>
        <p:nvSpPr>
          <p:cNvPr id="3" name="Content Placeholder 2"/>
          <p:cNvSpPr>
            <a:spLocks noGrp="1"/>
          </p:cNvSpPr>
          <p:nvPr>
            <p:ph idx="1"/>
          </p:nvPr>
        </p:nvSpPr>
        <p:spPr>
          <a:xfrm>
            <a:off x="1524000" y="988191"/>
            <a:ext cx="5999356" cy="3907195"/>
          </a:xfrm>
        </p:spPr>
        <p:txBody>
          <a:bodyPr>
            <a:normAutofit fontScale="92500" lnSpcReduction="20000"/>
          </a:bodyPr>
          <a:lstStyle/>
          <a:p>
            <a:pPr>
              <a:lnSpc>
                <a:spcPct val="107000"/>
              </a:lnSpc>
              <a:spcAft>
                <a:spcPts val="800"/>
              </a:spcAft>
              <a:tabLst>
                <a:tab pos="457200" algn="l"/>
              </a:tabLst>
            </a:pPr>
            <a:r>
              <a:rPr lang="en-US" sz="2000" b="1" dirty="0">
                <a:latin typeface="Corbel" panose="020B0503020204020204" pitchFamily="34" charset="0"/>
                <a:ea typeface="Calibri" panose="020F0502020204030204" pitchFamily="34" charset="0"/>
                <a:cs typeface="Times New Roman" panose="02020603050405020304" pitchFamily="18" charset="0"/>
              </a:rPr>
              <a:t>Build relationships and networks of support </a:t>
            </a:r>
            <a:r>
              <a:rPr lang="en-US" sz="2000" dirty="0">
                <a:latin typeface="Corbel" panose="020B0503020204020204" pitchFamily="34" charset="0"/>
                <a:ea typeface="Calibri" panose="020F0502020204030204" pitchFamily="34" charset="0"/>
                <a:cs typeface="Times New Roman" panose="02020603050405020304" pitchFamily="18" charset="0"/>
              </a:rPr>
              <a:t>– including setting up mini parent </a:t>
            </a:r>
            <a:r>
              <a:rPr lang="en-US" sz="2000" dirty="0" err="1">
                <a:latin typeface="Corbel" panose="020B0503020204020204" pitchFamily="34" charset="0"/>
                <a:ea typeface="Calibri" panose="020F0502020204030204" pitchFamily="34" charset="0"/>
                <a:cs typeface="Times New Roman" panose="02020603050405020304" pitchFamily="18" charset="0"/>
              </a:rPr>
              <a:t>carer</a:t>
            </a:r>
            <a:r>
              <a:rPr lang="en-US" sz="2000" dirty="0">
                <a:latin typeface="Corbel" panose="020B0503020204020204" pitchFamily="34" charset="0"/>
                <a:ea typeface="Calibri" panose="020F0502020204030204" pitchFamily="34" charset="0"/>
                <a:cs typeface="Times New Roman" panose="02020603050405020304" pitchFamily="18" charset="0"/>
              </a:rPr>
              <a:t> forums in participating schools and linking education, health and social care professionals.</a:t>
            </a:r>
            <a:endParaRPr lang="en-GB" sz="2000" dirty="0">
              <a:latin typeface="Corbel" panose="020B0503020204020204" pitchFamily="34" charset="0"/>
              <a:ea typeface="Calibri" panose="020F0502020204030204" pitchFamily="34" charset="0"/>
              <a:cs typeface="Times New Roman" panose="02020603050405020304" pitchFamily="18" charset="0"/>
            </a:endParaRPr>
          </a:p>
          <a:p>
            <a:pPr>
              <a:lnSpc>
                <a:spcPct val="107000"/>
              </a:lnSpc>
              <a:tabLst>
                <a:tab pos="457200" algn="l"/>
              </a:tabLst>
            </a:pPr>
            <a:r>
              <a:rPr lang="en-US" sz="2000" b="1" dirty="0">
                <a:latin typeface="Corbel" panose="020B0503020204020204" pitchFamily="34" charset="0"/>
                <a:ea typeface="Calibri" panose="020F0502020204030204" pitchFamily="34" charset="0"/>
                <a:cs typeface="Times New Roman" panose="02020603050405020304" pitchFamily="18" charset="0"/>
              </a:rPr>
              <a:t>Create learning opportunities for schools and parent </a:t>
            </a:r>
            <a:r>
              <a:rPr lang="en-US" sz="2000" b="1" dirty="0" err="1">
                <a:latin typeface="Corbel" panose="020B0503020204020204" pitchFamily="34" charset="0"/>
                <a:ea typeface="Calibri" panose="020F0502020204030204" pitchFamily="34" charset="0"/>
                <a:cs typeface="Times New Roman" panose="02020603050405020304" pitchFamily="18" charset="0"/>
              </a:rPr>
              <a:t>carer</a:t>
            </a:r>
            <a:r>
              <a:rPr lang="en-US" sz="2000" b="1" dirty="0">
                <a:latin typeface="Corbel" panose="020B0503020204020204" pitchFamily="34" charset="0"/>
                <a:ea typeface="Calibri" panose="020F0502020204030204" pitchFamily="34" charset="0"/>
                <a:cs typeface="Times New Roman" panose="02020603050405020304" pitchFamily="18" charset="0"/>
              </a:rPr>
              <a:t> forums </a:t>
            </a:r>
            <a:r>
              <a:rPr lang="en-US" sz="2000" dirty="0">
                <a:latin typeface="Corbel" panose="020B0503020204020204" pitchFamily="34" charset="0"/>
                <a:ea typeface="Calibri" panose="020F0502020204030204" pitchFamily="34" charset="0"/>
                <a:cs typeface="Times New Roman" panose="02020603050405020304" pitchFamily="18" charset="0"/>
              </a:rPr>
              <a:t>– including training and alternative CAMHS support in schools.</a:t>
            </a:r>
            <a:endParaRPr lang="en-GB" sz="2000" dirty="0">
              <a:latin typeface="Corbel" panose="020B0503020204020204" pitchFamily="34" charset="0"/>
              <a:ea typeface="Calibri" panose="020F0502020204030204" pitchFamily="34" charset="0"/>
              <a:cs typeface="Times New Roman" panose="02020603050405020304" pitchFamily="18" charset="0"/>
            </a:endParaRPr>
          </a:p>
          <a:p>
            <a:pPr marL="457200">
              <a:lnSpc>
                <a:spcPct val="107000"/>
              </a:lnSpc>
            </a:pPr>
            <a:endParaRPr lang="en-GB" sz="2000" dirty="0">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US" sz="2000" b="1" dirty="0">
                <a:latin typeface="Corbel" panose="020B0503020204020204" pitchFamily="34" charset="0"/>
                <a:ea typeface="Calibri" panose="020F0502020204030204" pitchFamily="34" charset="0"/>
                <a:cs typeface="Times New Roman" panose="02020603050405020304" pitchFamily="18" charset="0"/>
              </a:rPr>
              <a:t>Develop Autism self-awareness and skills development in autistic children and young people and ensure their voices are heard</a:t>
            </a:r>
            <a:r>
              <a:rPr lang="en-US" sz="2000" dirty="0">
                <a:latin typeface="Corbel" panose="020B0503020204020204" pitchFamily="34" charset="0"/>
                <a:ea typeface="Calibri" panose="020F0502020204030204" pitchFamily="34" charset="0"/>
                <a:cs typeface="Times New Roman" panose="02020603050405020304" pitchFamily="18" charset="0"/>
              </a:rPr>
              <a:t> </a:t>
            </a:r>
            <a:r>
              <a:rPr lang="en-GB" sz="2000" dirty="0">
                <a:latin typeface="Corbel" panose="020B0503020204020204" pitchFamily="34" charset="0"/>
                <a:ea typeface="Calibri" panose="020F0502020204030204" pitchFamily="34" charset="0"/>
                <a:cs typeface="Times New Roman" panose="02020603050405020304" pitchFamily="18" charset="0"/>
              </a:rPr>
              <a:t>- including small group work with autistic children and young people and their families. </a:t>
            </a:r>
          </a:p>
        </p:txBody>
      </p:sp>
      <p:pic>
        <p:nvPicPr>
          <p:cNvPr id="1026" name="Picture 2" descr="Parent teacher meeting Stock Photos &amp;amp; Royalty-Free Images | Depositphotos">
            <a:extLst>
              <a:ext uri="{FF2B5EF4-FFF2-40B4-BE49-F238E27FC236}">
                <a16:creationId xmlns:a16="http://schemas.microsoft.com/office/drawing/2014/main" id="{E9EC7913-6BA2-4C4E-92AB-F20AFDE26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357" y="1355937"/>
            <a:ext cx="2839257" cy="2436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C9D818-6E44-4970-BEA8-77F104C80F20}"/>
              </a:ext>
            </a:extLst>
          </p:cNvPr>
          <p:cNvSpPr txBox="1"/>
          <p:nvPr/>
        </p:nvSpPr>
        <p:spPr>
          <a:xfrm flipH="1">
            <a:off x="1602058" y="4663101"/>
            <a:ext cx="9065942" cy="461665"/>
          </a:xfrm>
          <a:prstGeom prst="rect">
            <a:avLst/>
          </a:prstGeom>
          <a:noFill/>
        </p:spPr>
        <p:txBody>
          <a:bodyPr wrap="square" rtlCol="0">
            <a:spAutoFit/>
          </a:bodyPr>
          <a:lstStyle/>
          <a:p>
            <a:pPr algn="ctr"/>
            <a:r>
              <a:rPr lang="en-US" sz="2400" b="1" i="1" dirty="0">
                <a:latin typeface="Comic Sans MS" panose="030F0702030302020204" pitchFamily="66" charset="0"/>
              </a:rPr>
              <a:t>Relationships – Learning – Developing children/young people</a:t>
            </a:r>
          </a:p>
        </p:txBody>
      </p:sp>
    </p:spTree>
    <p:extLst>
      <p:ext uri="{BB962C8B-B14F-4D97-AF65-F5344CB8AC3E}">
        <p14:creationId xmlns:p14="http://schemas.microsoft.com/office/powerpoint/2010/main" val="330337259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5926-98FD-4265-B334-789D4A4F1D40}"/>
              </a:ext>
            </a:extLst>
          </p:cNvPr>
          <p:cNvSpPr>
            <a:spLocks noGrp="1"/>
          </p:cNvSpPr>
          <p:nvPr>
            <p:ph type="title"/>
          </p:nvPr>
        </p:nvSpPr>
        <p:spPr>
          <a:xfrm>
            <a:off x="273930" y="217888"/>
            <a:ext cx="10142689" cy="1083212"/>
          </a:xfrm>
        </p:spPr>
        <p:txBody>
          <a:bodyPr>
            <a:normAutofit fontScale="90000"/>
          </a:bodyPr>
          <a:lstStyle/>
          <a:p>
            <a:r>
              <a:rPr lang="en-GB" dirty="0"/>
              <a:t>Creating learning opportunities and developing acceptance</a:t>
            </a:r>
          </a:p>
        </p:txBody>
      </p:sp>
      <p:sp>
        <p:nvSpPr>
          <p:cNvPr id="3" name="Text Placeholder 2">
            <a:extLst>
              <a:ext uri="{FF2B5EF4-FFF2-40B4-BE49-F238E27FC236}">
                <a16:creationId xmlns:a16="http://schemas.microsoft.com/office/drawing/2014/main" id="{2EF62567-C4BA-47EF-8873-6D9E9580D9D9}"/>
              </a:ext>
            </a:extLst>
          </p:cNvPr>
          <p:cNvSpPr>
            <a:spLocks noGrp="1"/>
          </p:cNvSpPr>
          <p:nvPr>
            <p:ph type="body" idx="1"/>
          </p:nvPr>
        </p:nvSpPr>
        <p:spPr/>
        <p:txBody>
          <a:bodyPr>
            <a:normAutofit/>
          </a:bodyPr>
          <a:lstStyle/>
          <a:p>
            <a:r>
              <a:rPr lang="en-GB" dirty="0"/>
              <a:t>All project schools working towards or have achieved Autism Aware Award.</a:t>
            </a:r>
          </a:p>
          <a:p>
            <a:r>
              <a:rPr lang="en-GB" dirty="0"/>
              <a:t>Bespoke training informed by parent carer, pupil and staff surveys</a:t>
            </a:r>
          </a:p>
          <a:p>
            <a:r>
              <a:rPr lang="en-GB" dirty="0"/>
              <a:t>Sensory environment audits carried out in all schools – range of actions in response and schools reporting impact for all pupils. Now beginning to repeat.</a:t>
            </a:r>
          </a:p>
          <a:p>
            <a:r>
              <a:rPr lang="en-GB" dirty="0"/>
              <a:t>Secondary focus groups on specific curriculum subjects.</a:t>
            </a:r>
          </a:p>
          <a:p>
            <a:r>
              <a:rPr lang="en-GB" dirty="0"/>
              <a:t>Including parent carers in training sessions whenever possible.</a:t>
            </a:r>
          </a:p>
          <a:p>
            <a:r>
              <a:rPr lang="en-GB" dirty="0"/>
              <a:t>Piloting neurodiversity pupil awareness programmes – LEANS and Future Minds</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4120638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BE03-8962-F340-BDBE-A491A88D1054}"/>
              </a:ext>
            </a:extLst>
          </p:cNvPr>
          <p:cNvSpPr>
            <a:spLocks noGrp="1"/>
          </p:cNvSpPr>
          <p:nvPr>
            <p:ph type="title"/>
          </p:nvPr>
        </p:nvSpPr>
        <p:spPr/>
        <p:txBody>
          <a:bodyPr/>
          <a:lstStyle/>
          <a:p>
            <a:r>
              <a:rPr lang="en-GB" dirty="0"/>
              <a:t>Sensory environmental audit – key themes</a:t>
            </a:r>
          </a:p>
        </p:txBody>
      </p:sp>
      <p:sp>
        <p:nvSpPr>
          <p:cNvPr id="3" name="Text Placeholder 2">
            <a:extLst>
              <a:ext uri="{FF2B5EF4-FFF2-40B4-BE49-F238E27FC236}">
                <a16:creationId xmlns:a16="http://schemas.microsoft.com/office/drawing/2014/main" id="{4560D434-1EBD-5F65-FEED-D7259A0BD6B5}"/>
              </a:ext>
            </a:extLst>
          </p:cNvPr>
          <p:cNvSpPr>
            <a:spLocks noGrp="1"/>
          </p:cNvSpPr>
          <p:nvPr>
            <p:ph type="body" idx="1"/>
          </p:nvPr>
        </p:nvSpPr>
        <p:spPr>
          <a:xfrm>
            <a:off x="273930" y="1369578"/>
            <a:ext cx="7503607" cy="4330942"/>
          </a:xfrm>
        </p:spPr>
        <p:txBody>
          <a:bodyPr/>
          <a:lstStyle/>
          <a:p>
            <a:r>
              <a:rPr lang="en-GB" dirty="0"/>
              <a:t>Clear space around interactive whiteboard </a:t>
            </a:r>
          </a:p>
          <a:p>
            <a:r>
              <a:rPr lang="en-GB" dirty="0"/>
              <a:t>Visuals contained within display boards, low arousal backing and content considered</a:t>
            </a:r>
          </a:p>
          <a:p>
            <a:r>
              <a:rPr lang="en-GB" dirty="0"/>
              <a:t>Low arousal space for regulating in classroom and out of classroom</a:t>
            </a:r>
          </a:p>
          <a:p>
            <a:r>
              <a:rPr lang="en-GB" dirty="0"/>
              <a:t>Consider impact of hanging displays e.g. washing lines</a:t>
            </a:r>
          </a:p>
          <a:p>
            <a:pPr marL="0" indent="0">
              <a:buNone/>
            </a:pPr>
            <a:endParaRPr lang="en-GB" dirty="0"/>
          </a:p>
        </p:txBody>
      </p:sp>
      <p:pic>
        <p:nvPicPr>
          <p:cNvPr id="5" name="Picture 4">
            <a:extLst>
              <a:ext uri="{FF2B5EF4-FFF2-40B4-BE49-F238E27FC236}">
                <a16:creationId xmlns:a16="http://schemas.microsoft.com/office/drawing/2014/main" id="{805CF2BF-A261-A087-BEED-D1488A68AC2C}"/>
              </a:ext>
            </a:extLst>
          </p:cNvPr>
          <p:cNvPicPr>
            <a:picLocks noChangeAspect="1"/>
          </p:cNvPicPr>
          <p:nvPr/>
        </p:nvPicPr>
        <p:blipFill>
          <a:blip r:embed="rId2"/>
          <a:stretch>
            <a:fillRect/>
          </a:stretch>
        </p:blipFill>
        <p:spPr>
          <a:xfrm rot="769696">
            <a:off x="8306831" y="1388507"/>
            <a:ext cx="2872989" cy="4099915"/>
          </a:xfrm>
          <a:prstGeom prst="rect">
            <a:avLst/>
          </a:prstGeom>
        </p:spPr>
      </p:pic>
    </p:spTree>
    <p:extLst>
      <p:ext uri="{BB962C8B-B14F-4D97-AF65-F5344CB8AC3E}">
        <p14:creationId xmlns:p14="http://schemas.microsoft.com/office/powerpoint/2010/main" val="7083022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3904-A6DA-B9BF-4E76-92C966DC81CE}"/>
              </a:ext>
            </a:extLst>
          </p:cNvPr>
          <p:cNvSpPr>
            <a:spLocks noGrp="1"/>
          </p:cNvSpPr>
          <p:nvPr>
            <p:ph type="title"/>
          </p:nvPr>
        </p:nvSpPr>
        <p:spPr>
          <a:xfrm>
            <a:off x="380454" y="-121159"/>
            <a:ext cx="11637913" cy="1083212"/>
          </a:xfrm>
        </p:spPr>
        <p:txBody>
          <a:bodyPr/>
          <a:lstStyle/>
          <a:p>
            <a:r>
              <a:rPr lang="en-GB" dirty="0"/>
              <a:t>Sensory environment audit – listen to the pupils</a:t>
            </a:r>
          </a:p>
        </p:txBody>
      </p:sp>
      <p:graphicFrame>
        <p:nvGraphicFramePr>
          <p:cNvPr id="4" name="Table 3">
            <a:extLst>
              <a:ext uri="{FF2B5EF4-FFF2-40B4-BE49-F238E27FC236}">
                <a16:creationId xmlns:a16="http://schemas.microsoft.com/office/drawing/2014/main" id="{906D6DB1-B5FB-07A8-E305-443BB3D2445B}"/>
              </a:ext>
            </a:extLst>
          </p:cNvPr>
          <p:cNvGraphicFramePr>
            <a:graphicFrameLocks noGrp="1"/>
          </p:cNvGraphicFramePr>
          <p:nvPr>
            <p:extLst>
              <p:ext uri="{D42A27DB-BD31-4B8C-83A1-F6EECF244321}">
                <p14:modId xmlns:p14="http://schemas.microsoft.com/office/powerpoint/2010/main" val="292042244"/>
              </p:ext>
            </p:extLst>
          </p:nvPr>
        </p:nvGraphicFramePr>
        <p:xfrm>
          <a:off x="380454" y="771497"/>
          <a:ext cx="11424863" cy="5001959"/>
        </p:xfrm>
        <a:graphic>
          <a:graphicData uri="http://schemas.openxmlformats.org/drawingml/2006/table">
            <a:tbl>
              <a:tblPr>
                <a:tableStyleId>{5940675A-B579-460E-94D1-54222C63F5DA}</a:tableStyleId>
              </a:tblPr>
              <a:tblGrid>
                <a:gridCol w="11424863">
                  <a:extLst>
                    <a:ext uri="{9D8B030D-6E8A-4147-A177-3AD203B41FA5}">
                      <a16:colId xmlns:a16="http://schemas.microsoft.com/office/drawing/2014/main" val="6205201"/>
                    </a:ext>
                  </a:extLst>
                </a:gridCol>
              </a:tblGrid>
              <a:tr h="4026534">
                <a:tc>
                  <a:txBody>
                    <a:bodyPr/>
                    <a:lstStyle/>
                    <a:p>
                      <a:pPr marL="0" lvl="0" indent="0" algn="l">
                        <a:lnSpc>
                          <a:spcPct val="107000"/>
                        </a:lnSpc>
                        <a:buFont typeface="Symbol" panose="05050102010706020507" pitchFamily="18" charset="2"/>
                        <a:buNone/>
                      </a:pPr>
                      <a:r>
                        <a:rPr lang="en-GB" sz="2800" dirty="0">
                          <a:effectLst/>
                          <a:latin typeface="Corbel" panose="020B0503020204020204" pitchFamily="34" charset="0"/>
                        </a:rPr>
                        <a:t>FEEDBACK FROM ONE AUTISM AMBASSADOR GROUP:</a:t>
                      </a:r>
                    </a:p>
                    <a:p>
                      <a:pPr marL="0" lvl="0" indent="0" algn="l">
                        <a:lnSpc>
                          <a:spcPct val="107000"/>
                        </a:lnSpc>
                        <a:buFont typeface="Symbol" panose="05050102010706020507" pitchFamily="18" charset="2"/>
                        <a:buNone/>
                      </a:pPr>
                      <a:endParaRPr lang="en-GB" sz="2800" dirty="0">
                        <a:effectLst/>
                        <a:latin typeface="Corbel" panose="020B0503020204020204" pitchFamily="34" charset="0"/>
                      </a:endParaRPr>
                    </a:p>
                    <a:p>
                      <a:pPr marL="342900" lvl="0" indent="-342900" algn="l">
                        <a:lnSpc>
                          <a:spcPct val="107000"/>
                        </a:lnSpc>
                        <a:buFont typeface="Arial" panose="020B0604020202020204" pitchFamily="34" charset="0"/>
                        <a:buChar char="•"/>
                      </a:pPr>
                      <a:r>
                        <a:rPr lang="en-GB" sz="2800" dirty="0">
                          <a:effectLst/>
                          <a:latin typeface="Corbel" panose="020B0503020204020204" pitchFamily="34" charset="0"/>
                        </a:rPr>
                        <a:t>Pupil A finds it easier to focus on what is on display boards when they are contained within the boards. Otherwise he doesn’t know if he is meant to be using the information. </a:t>
                      </a:r>
                    </a:p>
                    <a:p>
                      <a:pPr marL="342900" lvl="0" indent="-342900" algn="l">
                        <a:lnSpc>
                          <a:spcPct val="107000"/>
                        </a:lnSpc>
                        <a:buFont typeface="Symbol" panose="05050102010706020507" pitchFamily="18" charset="2"/>
                        <a:buChar char=""/>
                      </a:pPr>
                      <a:r>
                        <a:rPr lang="en-GB" sz="2800" dirty="0">
                          <a:effectLst/>
                          <a:latin typeface="Corbel" panose="020B0503020204020204" pitchFamily="34" charset="0"/>
                        </a:rPr>
                        <a:t>Pupil B commented that with “too many colours, it is making my eyes blurry” and regarding washing line displays “too much from above”.</a:t>
                      </a:r>
                    </a:p>
                    <a:p>
                      <a:pPr marL="342900" lvl="0" indent="-342900" algn="l">
                        <a:lnSpc>
                          <a:spcPct val="107000"/>
                        </a:lnSpc>
                        <a:buFont typeface="Symbol" panose="05050102010706020507" pitchFamily="18" charset="2"/>
                        <a:buChar char=""/>
                      </a:pPr>
                      <a:r>
                        <a:rPr lang="en-GB" sz="2800" dirty="0">
                          <a:effectLst/>
                          <a:latin typeface="Corbel" panose="020B0503020204020204" pitchFamily="34" charset="0"/>
                        </a:rPr>
                        <a:t>Pupil C described how he often feels claustrophobic in classes – washing lines, lots of colour and tables in groupings can be a bit overwhelming. </a:t>
                      </a:r>
                    </a:p>
                    <a:p>
                      <a:pPr marL="342900" lvl="0" indent="-342900" algn="l">
                        <a:lnSpc>
                          <a:spcPct val="107000"/>
                        </a:lnSpc>
                        <a:spcAft>
                          <a:spcPts val="800"/>
                        </a:spcAft>
                        <a:buFont typeface="Symbol" panose="05050102010706020507" pitchFamily="18" charset="2"/>
                        <a:buChar char=""/>
                      </a:pPr>
                      <a:r>
                        <a:rPr lang="en-GB" sz="2800" dirty="0">
                          <a:effectLst/>
                          <a:latin typeface="Corbel" panose="020B0503020204020204" pitchFamily="34" charset="0"/>
                        </a:rPr>
                        <a:t>In one class the group noticed fewer displays and felt better. One commented “Mr XXX has smashed it with displays”</a:t>
                      </a:r>
                      <a:endParaRPr lang="en-GB" sz="2800" dirty="0">
                        <a:effectLst/>
                        <a:latin typeface="Corbel" panose="020B050302020402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4204340169"/>
                  </a:ext>
                </a:extLst>
              </a:tr>
            </a:tbl>
          </a:graphicData>
        </a:graphic>
      </p:graphicFrame>
    </p:spTree>
    <p:extLst>
      <p:ext uri="{BB962C8B-B14F-4D97-AF65-F5344CB8AC3E}">
        <p14:creationId xmlns:p14="http://schemas.microsoft.com/office/powerpoint/2010/main" val="12500702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3CF582-5C7F-407C-87DB-B7BA291BE25B}"/>
              </a:ext>
            </a:extLst>
          </p:cNvPr>
          <p:cNvPicPr>
            <a:picLocks noChangeAspect="1"/>
          </p:cNvPicPr>
          <p:nvPr/>
        </p:nvPicPr>
        <p:blipFill>
          <a:blip r:embed="rId2"/>
          <a:stretch>
            <a:fillRect/>
          </a:stretch>
        </p:blipFill>
        <p:spPr>
          <a:xfrm>
            <a:off x="805147" y="1438382"/>
            <a:ext cx="10116282" cy="3806125"/>
          </a:xfrm>
          <a:prstGeom prst="rect">
            <a:avLst/>
          </a:prstGeom>
        </p:spPr>
      </p:pic>
    </p:spTree>
    <p:extLst>
      <p:ext uri="{BB962C8B-B14F-4D97-AF65-F5344CB8AC3E}">
        <p14:creationId xmlns:p14="http://schemas.microsoft.com/office/powerpoint/2010/main" val="12846045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17010F-90B3-4A43-827D-D3022BBE8239}"/>
              </a:ext>
            </a:extLst>
          </p:cNvPr>
          <p:cNvPicPr>
            <a:picLocks noChangeAspect="1"/>
          </p:cNvPicPr>
          <p:nvPr/>
        </p:nvPicPr>
        <p:blipFill>
          <a:blip r:embed="rId2"/>
          <a:stretch>
            <a:fillRect/>
          </a:stretch>
        </p:blipFill>
        <p:spPr>
          <a:xfrm>
            <a:off x="1118548" y="1582220"/>
            <a:ext cx="9402189" cy="3488486"/>
          </a:xfrm>
          <a:prstGeom prst="rect">
            <a:avLst/>
          </a:prstGeom>
        </p:spPr>
      </p:pic>
    </p:spTree>
    <p:extLst>
      <p:ext uri="{BB962C8B-B14F-4D97-AF65-F5344CB8AC3E}">
        <p14:creationId xmlns:p14="http://schemas.microsoft.com/office/powerpoint/2010/main" val="5492237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39A10-2CB3-FC8C-AD55-22479DA131C2}"/>
              </a:ext>
            </a:extLst>
          </p:cNvPr>
          <p:cNvSpPr>
            <a:spLocks noGrp="1"/>
          </p:cNvSpPr>
          <p:nvPr>
            <p:ph type="title"/>
          </p:nvPr>
        </p:nvSpPr>
        <p:spPr/>
        <p:txBody>
          <a:bodyPr/>
          <a:lstStyle/>
          <a:p>
            <a:r>
              <a:rPr lang="en-GB" dirty="0"/>
              <a:t>Embracing neurodiversity in school policies</a:t>
            </a:r>
          </a:p>
        </p:txBody>
      </p:sp>
      <p:sp>
        <p:nvSpPr>
          <p:cNvPr id="4" name="Text Placeholder 3">
            <a:extLst>
              <a:ext uri="{FF2B5EF4-FFF2-40B4-BE49-F238E27FC236}">
                <a16:creationId xmlns:a16="http://schemas.microsoft.com/office/drawing/2014/main" id="{C865913E-3027-7060-10BE-13A5684E8744}"/>
              </a:ext>
            </a:extLst>
          </p:cNvPr>
          <p:cNvSpPr>
            <a:spLocks noGrp="1"/>
          </p:cNvSpPr>
          <p:nvPr>
            <p:ph type="body" idx="1"/>
          </p:nvPr>
        </p:nvSpPr>
        <p:spPr/>
        <p:txBody>
          <a:bodyPr>
            <a:normAutofit lnSpcReduction="10000"/>
          </a:bodyPr>
          <a:lstStyle/>
          <a:p>
            <a:r>
              <a:rPr lang="en-GB" dirty="0"/>
              <a:t>AAA programme and AET standards requires review of school policies – Behaviour Policy, Accessibility Plan, SEND policy and SEND information report.</a:t>
            </a:r>
          </a:p>
          <a:p>
            <a:r>
              <a:rPr lang="en-GB" dirty="0"/>
              <a:t>Some of the key themes from reviews:</a:t>
            </a:r>
          </a:p>
          <a:p>
            <a:pPr lvl="1"/>
            <a:r>
              <a:rPr lang="en-GB" dirty="0"/>
              <a:t>Move to focus on learning self-regulation and descriptions of behaviours to reactions and dysregulated behaviours</a:t>
            </a:r>
          </a:p>
          <a:p>
            <a:pPr lvl="1"/>
            <a:r>
              <a:rPr lang="en-GB" dirty="0"/>
              <a:t>Acknowledgement of the sensory demands of school and adaptations can be made</a:t>
            </a:r>
          </a:p>
          <a:p>
            <a:pPr lvl="1"/>
            <a:r>
              <a:rPr lang="en-GB" dirty="0"/>
              <a:t>Alternative provision for sensory and socially demanding free time</a:t>
            </a:r>
          </a:p>
          <a:p>
            <a:pPr lvl="1"/>
            <a:r>
              <a:rPr lang="en-GB" dirty="0"/>
              <a:t>Descriptions of difference rather than difficulty</a:t>
            </a:r>
          </a:p>
        </p:txBody>
      </p:sp>
    </p:spTree>
    <p:extLst>
      <p:ext uri="{BB962C8B-B14F-4D97-AF65-F5344CB8AC3E}">
        <p14:creationId xmlns:p14="http://schemas.microsoft.com/office/powerpoint/2010/main" val="420756549"/>
      </p:ext>
    </p:extLst>
  </p:cSld>
  <p:clrMapOvr>
    <a:masterClrMapping/>
  </p:clrMapOvr>
  <p:transition spd="med"/>
</p:sld>
</file>

<file path=ppt/theme/theme1.xml><?xml version="1.0" encoding="utf-8"?>
<a:theme xmlns:a="http://schemas.openxmlformats.org/drawingml/2006/main" name="WS32280 The West Sussex Way Powerpoint Widescreen template">
  <a:themeElements>
    <a:clrScheme name="WS32280 The West Sussex Way Powerpoint Widescreen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WS32280 The West Sussex Way Powerpoint Widescreen template">
      <a:majorFont>
        <a:latin typeface="Calibri"/>
        <a:ea typeface="Calibri"/>
        <a:cs typeface="Calibri"/>
      </a:majorFont>
      <a:minorFont>
        <a:latin typeface="Helvetica"/>
        <a:ea typeface="Helvetica"/>
        <a:cs typeface="Helvetica"/>
      </a:minorFont>
    </a:fontScheme>
    <a:fmtScheme name="WS32280 The West Sussex Way Powerpoint Widescree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S32280 The West Sussex Way Powerpoint Widescreen template">
  <a:themeElements>
    <a:clrScheme name="WS32280 The West Sussex Way Powerpoint Widescreen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WS32280 The West Sussex Way Powerpoint Widescreen template">
      <a:majorFont>
        <a:latin typeface="Calibri"/>
        <a:ea typeface="Calibri"/>
        <a:cs typeface="Calibri"/>
      </a:majorFont>
      <a:minorFont>
        <a:latin typeface="Helvetica"/>
        <a:ea typeface="Helvetica"/>
        <a:cs typeface="Helvetica"/>
      </a:minorFont>
    </a:fontScheme>
    <a:fmtScheme name="WS32280 The West Sussex Way Powerpoint Widescree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911698CC09EDA4E9E22FD1BD390D96F" ma:contentTypeVersion="0" ma:contentTypeDescription="Create a new document." ma:contentTypeScope="" ma:versionID="39c956a796f99af22aa861fbef6b5be5">
  <xsd:schema xmlns:xsd="http://www.w3.org/2001/XMLSchema" xmlns:xs="http://www.w3.org/2001/XMLSchema" xmlns:p="http://schemas.microsoft.com/office/2006/metadata/properties" xmlns:ns1="http://schemas.microsoft.com/sharepoint/v3" targetNamespace="http://schemas.microsoft.com/office/2006/metadata/properties" ma:root="true" ma:fieldsID="d3879ffb6b0c802b28b2643f9d615d05" ns1:_="">
    <xsd:import namespace="http://schemas.microsoft.com/sharepoint/v3"/>
    <xsd:element name="properties">
      <xsd:complexType>
        <xsd:sequence>
          <xsd:element name="documentManagement">
            <xsd:complexType>
              <xsd:all>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8" nillable="true" ma:displayName="Classification Status" ma:internalName="CSMeta2010Field"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f878fc3c-78da-4425-b3d3-23ab412578e3;2023-06-16 08:10:37;PENDINGCLASSIFICATION;False</CSMeta2010Field>
  </documentManagement>
</p:properties>
</file>

<file path=customXml/itemProps1.xml><?xml version="1.0" encoding="utf-8"?>
<ds:datastoreItem xmlns:ds="http://schemas.openxmlformats.org/officeDocument/2006/customXml" ds:itemID="{CB037900-EBF6-4C03-AC2C-0AA466E11D03}">
  <ds:schemaRefs>
    <ds:schemaRef ds:uri="http://schemas.microsoft.com/sharepoint/v3/contenttype/forms"/>
  </ds:schemaRefs>
</ds:datastoreItem>
</file>

<file path=customXml/itemProps2.xml><?xml version="1.0" encoding="utf-8"?>
<ds:datastoreItem xmlns:ds="http://schemas.openxmlformats.org/officeDocument/2006/customXml" ds:itemID="{A8D1128B-7F19-49B8-94A6-2C398847733D}">
  <ds:schemaRefs>
    <ds:schemaRef ds:uri="http://schemas.microsoft.com/sharepoint/events"/>
  </ds:schemaRefs>
</ds:datastoreItem>
</file>

<file path=customXml/itemProps3.xml><?xml version="1.0" encoding="utf-8"?>
<ds:datastoreItem xmlns:ds="http://schemas.openxmlformats.org/officeDocument/2006/customXml" ds:itemID="{07F89042-13BA-4F47-A9AA-2978BC32B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F7C282-CF04-4D67-A92D-9DED042D778C}">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468</TotalTime>
  <Words>1967</Words>
  <Application>Microsoft Office PowerPoint</Application>
  <PresentationFormat>Widescreen</PresentationFormat>
  <Paragraphs>141</Paragraphs>
  <Slides>26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Comic Sans MS</vt:lpstr>
      <vt:lpstr>Corbel</vt:lpstr>
      <vt:lpstr>Symbol</vt:lpstr>
      <vt:lpstr>The Hand Bold</vt:lpstr>
      <vt:lpstr>Verdana</vt:lpstr>
      <vt:lpstr>WS32280 The West Sussex Way Powerpoint Widescreen template</vt:lpstr>
      <vt:lpstr>PowerPoint Presentation</vt:lpstr>
      <vt:lpstr>Autism in Schools Project - An NHS England funded initiative</vt:lpstr>
      <vt:lpstr>The criteria we built our project plan on</vt:lpstr>
      <vt:lpstr>Creating learning opportunities and developing acceptance</vt:lpstr>
      <vt:lpstr>Sensory environmental audit – key themes</vt:lpstr>
      <vt:lpstr>Sensory environment audit – listen to the pupils</vt:lpstr>
      <vt:lpstr>PowerPoint Presentation</vt:lpstr>
      <vt:lpstr>PowerPoint Presentation</vt:lpstr>
      <vt:lpstr>Embracing neurodiversity in school policies</vt:lpstr>
      <vt:lpstr>Impact</vt:lpstr>
      <vt:lpstr>Impact - Feedback from our schools</vt:lpstr>
      <vt:lpstr>Impact – Feedback from our schools</vt:lpstr>
      <vt:lpstr>Building relationships and networks of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self-awareness and ensuring autistic  children and young people’s voices are heard</vt:lpstr>
      <vt:lpstr>Developing self-awareness and ensuring autistic  children and young people’s voices are heard</vt:lpstr>
      <vt:lpstr>PowerPoint Presentation</vt:lpstr>
      <vt:lpstr>Accepting Autism – a total pupil production</vt:lpstr>
      <vt:lpstr>The Legacy</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Branding - PowerPoint Template 1</dc:title>
  <dc:subject/>
  <dc:creator>Jane Crawford</dc:creator>
  <cp:keywords/>
  <dc:description/>
  <cp:lastModifiedBy>Kathryn Kellagher</cp:lastModifiedBy>
  <cp:revision>14</cp:revision>
  <dcterms:modified xsi:type="dcterms:W3CDTF">2023-07-03T09:57:10Z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0x0101007911698CC09EDA4E9E22FD1BD390D96F</vt:lpwstr>
  </property>
  <property fmtid="{D5CDD505-2E9C-101B-9397-08002B2CF9AE}" pid="3" name="WSCC Category">
    <vt:lpwstr>1504;#Business services:Management services:Corporate communication:Corporate branding|85ef8696-1422-4dcb-af7a-a9ab7cc4ab69</vt:lpwstr>
  </property>
</Properties>
</file>