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35"/>
  </p:notesMasterIdLst>
  <p:sldIdLst>
    <p:sldId id="256" r:id="rId6"/>
    <p:sldId id="259" r:id="rId7"/>
    <p:sldId id="307" r:id="rId8"/>
    <p:sldId id="271" r:id="rId9"/>
    <p:sldId id="272" r:id="rId10"/>
    <p:sldId id="273" r:id="rId11"/>
    <p:sldId id="262" r:id="rId12"/>
    <p:sldId id="306" r:id="rId13"/>
    <p:sldId id="269" r:id="rId14"/>
    <p:sldId id="266" r:id="rId15"/>
    <p:sldId id="313" r:id="rId16"/>
    <p:sldId id="309" r:id="rId17"/>
    <p:sldId id="310" r:id="rId18"/>
    <p:sldId id="318" r:id="rId19"/>
    <p:sldId id="302" r:id="rId20"/>
    <p:sldId id="311" r:id="rId21"/>
    <p:sldId id="312" r:id="rId22"/>
    <p:sldId id="314" r:id="rId23"/>
    <p:sldId id="315" r:id="rId24"/>
    <p:sldId id="279" r:id="rId25"/>
    <p:sldId id="319" r:id="rId26"/>
    <p:sldId id="320" r:id="rId27"/>
    <p:sldId id="321" r:id="rId28"/>
    <p:sldId id="276" r:id="rId29"/>
    <p:sldId id="323" r:id="rId30"/>
    <p:sldId id="322" r:id="rId31"/>
    <p:sldId id="278" r:id="rId32"/>
    <p:sldId id="288" r:id="rId33"/>
    <p:sldId id="291" r:id="rId3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3C69"/>
    <a:srgbClr val="0090D2"/>
    <a:srgbClr val="9AC6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orbel"/>
          <a:ea typeface="Corbel"/>
          <a:cs typeface="Corbe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orbel"/>
          <a:ea typeface="Corbel"/>
          <a:cs typeface="Corbe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orbel"/>
          <a:ea typeface="Corbel"/>
          <a:cs typeface="Corbe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orbel"/>
          <a:ea typeface="Corbel"/>
          <a:cs typeface="Corbe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orbel"/>
          <a:ea typeface="Corbel"/>
          <a:cs typeface="Corbe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orbel"/>
          <a:ea typeface="Corbel"/>
          <a:cs typeface="Corbe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orbel"/>
          <a:ea typeface="Corbel"/>
          <a:cs typeface="Corbe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orbel"/>
          <a:ea typeface="Corbel"/>
          <a:cs typeface="Corbe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orbel"/>
          <a:ea typeface="Corbel"/>
          <a:cs typeface="Corbe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orbel"/>
          <a:ea typeface="Corbel"/>
          <a:cs typeface="Corbe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605" autoAdjust="0"/>
  </p:normalViewPr>
  <p:slideViewPr>
    <p:cSldViewPr snapToGrid="0">
      <p:cViewPr varScale="1">
        <p:scale>
          <a:sx n="48" d="100"/>
          <a:sy n="48" d="100"/>
        </p:scale>
        <p:origin x="134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 name="Shape 110"/>
          <p:cNvSpPr>
            <a:spLocks noGrp="1" noRot="1" noChangeAspect="1"/>
          </p:cNvSpPr>
          <p:nvPr>
            <p:ph type="sldImg"/>
          </p:nvPr>
        </p:nvSpPr>
        <p:spPr>
          <a:xfrm>
            <a:off x="1143000" y="685800"/>
            <a:ext cx="4572000" cy="3429000"/>
          </a:xfrm>
          <a:prstGeom prst="rect">
            <a:avLst/>
          </a:prstGeom>
        </p:spPr>
        <p:txBody>
          <a:bodyPr/>
          <a:lstStyle/>
          <a:p>
            <a:endParaRPr/>
          </a:p>
        </p:txBody>
      </p:sp>
      <p:sp>
        <p:nvSpPr>
          <p:cNvPr id="111" name="Shape 11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JC</a:t>
            </a:r>
          </a:p>
        </p:txBody>
      </p:sp>
      <p:sp>
        <p:nvSpPr>
          <p:cNvPr id="4" name="Slide Number Placeholder 3"/>
          <p:cNvSpPr>
            <a:spLocks noGrp="1"/>
          </p:cNvSpPr>
          <p:nvPr>
            <p:ph type="sldNum" sz="quarter" idx="5"/>
          </p:nvPr>
        </p:nvSpPr>
        <p:spPr/>
        <p:txBody>
          <a:bodyPr/>
          <a:lstStyle/>
          <a:p>
            <a:fld id="{07EB9D48-8D2C-4A4D-B33D-2D6795D0DB60}" type="slidenum">
              <a:rPr lang="en-US" smtClean="0"/>
              <a:t>2</a:t>
            </a:fld>
            <a:endParaRPr lang="en-US"/>
          </a:p>
        </p:txBody>
      </p:sp>
    </p:spTree>
    <p:extLst>
      <p:ext uri="{BB962C8B-B14F-4D97-AF65-F5344CB8AC3E}">
        <p14:creationId xmlns:p14="http://schemas.microsoft.com/office/powerpoint/2010/main" val="3259497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Hearing- e.g. gaslighting disagree with the perspective and saying no </a:t>
            </a:r>
            <a:r>
              <a:rPr lang="en-GB" dirty="0" err="1"/>
              <a:t>no</a:t>
            </a:r>
            <a:r>
              <a:rPr lang="en-GB" dirty="0"/>
              <a:t> that isn’t true. </a:t>
            </a:r>
          </a:p>
          <a:p>
            <a:r>
              <a:rPr lang="en-GB" dirty="0"/>
              <a:t>Sometimes there is a power dynamic – child needs to understand that you are listening and valuing – and </a:t>
            </a:r>
            <a:r>
              <a:rPr lang="en-GB" dirty="0" err="1"/>
              <a:t>repecting</a:t>
            </a:r>
            <a:endParaRPr lang="en-GB" dirty="0"/>
          </a:p>
        </p:txBody>
      </p:sp>
    </p:spTree>
    <p:extLst>
      <p:ext uri="{BB962C8B-B14F-4D97-AF65-F5344CB8AC3E}">
        <p14:creationId xmlns:p14="http://schemas.microsoft.com/office/powerpoint/2010/main" val="2974992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Person- is it there</a:t>
            </a:r>
          </a:p>
          <a:p>
            <a:r>
              <a:rPr lang="en-GB" dirty="0"/>
              <a:t>PACE- </a:t>
            </a:r>
          </a:p>
        </p:txBody>
      </p:sp>
    </p:spTree>
    <p:extLst>
      <p:ext uri="{BB962C8B-B14F-4D97-AF65-F5344CB8AC3E}">
        <p14:creationId xmlns:p14="http://schemas.microsoft.com/office/powerpoint/2010/main" val="2841947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107000"/>
              </a:lnSpc>
              <a:buFont typeface="Symbol" panose="05050102010706020507" pitchFamily="18" charset="2"/>
              <a:buChar char=""/>
            </a:pPr>
            <a:r>
              <a:rPr lang="en-GB" dirty="0">
                <a:effectLst/>
                <a:latin typeface="Corbel" panose="020B0503020204020204" pitchFamily="34" charset="0"/>
                <a:ea typeface="Calibri" panose="020F0502020204030204" pitchFamily="34" charset="0"/>
                <a:cs typeface="Calibri" panose="020F0502020204030204" pitchFamily="34" charset="0"/>
              </a:rPr>
              <a:t>Issue of choice being difficult for some autistic pupils</a:t>
            </a:r>
          </a:p>
          <a:p>
            <a:pPr>
              <a:lnSpc>
                <a:spcPct val="107000"/>
              </a:lnSpc>
              <a:buFont typeface="Symbol" panose="05050102010706020507" pitchFamily="18" charset="2"/>
              <a:buChar char=""/>
            </a:pPr>
            <a:r>
              <a:rPr lang="en-GB" dirty="0">
                <a:latin typeface="Corbel" panose="020B0503020204020204" pitchFamily="34" charset="0"/>
                <a:ea typeface="Calibri" panose="020F0502020204030204" pitchFamily="34" charset="0"/>
                <a:cs typeface="Calibri" panose="020F0502020204030204" pitchFamily="34" charset="0"/>
              </a:rPr>
              <a:t>Understanding of conceptual questions </a:t>
            </a:r>
            <a:endParaRPr lang="en-GB" dirty="0">
              <a:effectLst/>
              <a:latin typeface="Corbel" panose="020B0503020204020204" pitchFamily="34" charset="0"/>
              <a:ea typeface="Calibri" panose="020F0502020204030204" pitchFamily="34" charset="0"/>
              <a:cs typeface="Times New Roman" panose="02020603050405020304" pitchFamily="18" charset="0"/>
            </a:endParaRPr>
          </a:p>
          <a:p>
            <a:pPr>
              <a:lnSpc>
                <a:spcPct val="107000"/>
              </a:lnSpc>
              <a:buFont typeface="Symbol" panose="05050102010706020507" pitchFamily="18" charset="2"/>
              <a:buChar char=""/>
            </a:pPr>
            <a:r>
              <a:rPr lang="en-GB" dirty="0">
                <a:effectLst/>
                <a:latin typeface="Corbel" panose="020B0503020204020204" pitchFamily="34" charset="0"/>
                <a:ea typeface="Calibri" panose="020F0502020204030204" pitchFamily="34" charset="0"/>
                <a:cs typeface="Calibri" panose="020F0502020204030204" pitchFamily="34" charset="0"/>
              </a:rPr>
              <a:t>Idea that contributing to decision making is a skill that needs to be learned, rather than assumed</a:t>
            </a:r>
            <a:endParaRPr lang="en-GB" dirty="0">
              <a:effectLst/>
              <a:latin typeface="Corbel" panose="020B0503020204020204" pitchFamily="34" charset="0"/>
              <a:ea typeface="Calibri" panose="020F0502020204030204" pitchFamily="34" charset="0"/>
              <a:cs typeface="Times New Roman" panose="02020603050405020304" pitchFamily="18" charset="0"/>
            </a:endParaRPr>
          </a:p>
          <a:p>
            <a:pPr>
              <a:lnSpc>
                <a:spcPct val="107000"/>
              </a:lnSpc>
              <a:spcAft>
                <a:spcPts val="800"/>
              </a:spcAft>
              <a:buFont typeface="Symbol" panose="05050102010706020507" pitchFamily="18" charset="2"/>
              <a:buChar char=""/>
            </a:pPr>
            <a:r>
              <a:rPr lang="en-GB" dirty="0">
                <a:effectLst/>
                <a:latin typeface="Corbel" panose="020B0503020204020204" pitchFamily="34" charset="0"/>
                <a:ea typeface="Calibri" panose="020F0502020204030204" pitchFamily="34" charset="0"/>
                <a:cs typeface="Calibri" panose="020F0502020204030204" pitchFamily="34" charset="0"/>
              </a:rPr>
              <a:t>Recognition of some pupils perception of power of some staff levels (</a:t>
            </a:r>
            <a:r>
              <a:rPr lang="en-GB" dirty="0" err="1">
                <a:effectLst/>
                <a:latin typeface="Corbel" panose="020B0503020204020204" pitchFamily="34" charset="0"/>
                <a:ea typeface="Calibri" panose="020F0502020204030204" pitchFamily="34" charset="0"/>
                <a:cs typeface="Calibri" panose="020F0502020204030204" pitchFamily="34" charset="0"/>
              </a:rPr>
              <a:t>ie</a:t>
            </a:r>
            <a:r>
              <a:rPr lang="en-GB" dirty="0">
                <a:effectLst/>
                <a:latin typeface="Corbel" panose="020B0503020204020204" pitchFamily="34" charset="0"/>
                <a:ea typeface="Calibri" panose="020F0502020204030204" pitchFamily="34" charset="0"/>
                <a:cs typeface="Calibri" panose="020F0502020204030204" pitchFamily="34" charset="0"/>
              </a:rPr>
              <a:t> SLT) to be able not only to listen but also to act on.</a:t>
            </a:r>
            <a:endParaRPr lang="en-GB" dirty="0">
              <a:effectLst/>
              <a:latin typeface="Corbel" panose="020B050302020402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543594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RB</a:t>
            </a:r>
          </a:p>
        </p:txBody>
      </p:sp>
      <p:sp>
        <p:nvSpPr>
          <p:cNvPr id="4" name="Slide Number Placeholder 3"/>
          <p:cNvSpPr>
            <a:spLocks noGrp="1"/>
          </p:cNvSpPr>
          <p:nvPr>
            <p:ph type="sldNum" sz="quarter" idx="5"/>
          </p:nvPr>
        </p:nvSpPr>
        <p:spPr/>
        <p:txBody>
          <a:bodyPr/>
          <a:lstStyle/>
          <a:p>
            <a:fld id="{07EB9D48-8D2C-4A4D-B33D-2D6795D0DB60}" type="slidenum">
              <a:rPr lang="en-US" smtClean="0"/>
              <a:t>15</a:t>
            </a:fld>
            <a:endParaRPr lang="en-US"/>
          </a:p>
        </p:txBody>
      </p:sp>
    </p:spTree>
    <p:extLst>
      <p:ext uri="{BB962C8B-B14F-4D97-AF65-F5344CB8AC3E}">
        <p14:creationId xmlns:p14="http://schemas.microsoft.com/office/powerpoint/2010/main" val="1790508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JC</a:t>
            </a:r>
          </a:p>
        </p:txBody>
      </p:sp>
      <p:sp>
        <p:nvSpPr>
          <p:cNvPr id="4" name="Slide Number Placeholder 3"/>
          <p:cNvSpPr>
            <a:spLocks noGrp="1"/>
          </p:cNvSpPr>
          <p:nvPr>
            <p:ph type="sldNum" sz="quarter" idx="5"/>
          </p:nvPr>
        </p:nvSpPr>
        <p:spPr/>
        <p:txBody>
          <a:bodyPr/>
          <a:lstStyle/>
          <a:p>
            <a:fld id="{07EB9D48-8D2C-4A4D-B33D-2D6795D0DB60}" type="slidenum">
              <a:rPr lang="en-US" smtClean="0"/>
              <a:t>20</a:t>
            </a:fld>
            <a:endParaRPr lang="en-US"/>
          </a:p>
        </p:txBody>
      </p:sp>
    </p:spTree>
    <p:extLst>
      <p:ext uri="{BB962C8B-B14F-4D97-AF65-F5344CB8AC3E}">
        <p14:creationId xmlns:p14="http://schemas.microsoft.com/office/powerpoint/2010/main" val="4011939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Assessment for learning</a:t>
            </a:r>
          </a:p>
        </p:txBody>
      </p:sp>
    </p:spTree>
    <p:extLst>
      <p:ext uri="{BB962C8B-B14F-4D97-AF65-F5344CB8AC3E}">
        <p14:creationId xmlns:p14="http://schemas.microsoft.com/office/powerpoint/2010/main" val="3127437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The glebe and birchwood grove</a:t>
            </a:r>
          </a:p>
        </p:txBody>
      </p:sp>
    </p:spTree>
    <p:extLst>
      <p:ext uri="{BB962C8B-B14F-4D97-AF65-F5344CB8AC3E}">
        <p14:creationId xmlns:p14="http://schemas.microsoft.com/office/powerpoint/2010/main" val="1705660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JC</a:t>
            </a:r>
          </a:p>
        </p:txBody>
      </p:sp>
      <p:sp>
        <p:nvSpPr>
          <p:cNvPr id="4" name="Slide Number Placeholder 3"/>
          <p:cNvSpPr>
            <a:spLocks noGrp="1"/>
          </p:cNvSpPr>
          <p:nvPr>
            <p:ph type="sldNum" sz="quarter" idx="5"/>
          </p:nvPr>
        </p:nvSpPr>
        <p:spPr/>
        <p:txBody>
          <a:bodyPr/>
          <a:lstStyle/>
          <a:p>
            <a:fld id="{07EB9D48-8D2C-4A4D-B33D-2D6795D0DB60}" type="slidenum">
              <a:rPr lang="en-US" smtClean="0"/>
              <a:t>24</a:t>
            </a:fld>
            <a:endParaRPr lang="en-US"/>
          </a:p>
        </p:txBody>
      </p:sp>
    </p:spTree>
    <p:extLst>
      <p:ext uri="{BB962C8B-B14F-4D97-AF65-F5344CB8AC3E}">
        <p14:creationId xmlns:p14="http://schemas.microsoft.com/office/powerpoint/2010/main" val="1386908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RB</a:t>
            </a:r>
          </a:p>
        </p:txBody>
      </p:sp>
      <p:sp>
        <p:nvSpPr>
          <p:cNvPr id="4" name="Slide Number Placeholder 3"/>
          <p:cNvSpPr>
            <a:spLocks noGrp="1"/>
          </p:cNvSpPr>
          <p:nvPr>
            <p:ph type="sldNum" sz="quarter" idx="5"/>
          </p:nvPr>
        </p:nvSpPr>
        <p:spPr/>
        <p:txBody>
          <a:bodyPr/>
          <a:lstStyle/>
          <a:p>
            <a:fld id="{07EB9D48-8D2C-4A4D-B33D-2D6795D0DB60}" type="slidenum">
              <a:rPr lang="en-US" smtClean="0"/>
              <a:t>27</a:t>
            </a:fld>
            <a:endParaRPr lang="en-US"/>
          </a:p>
        </p:txBody>
      </p:sp>
    </p:spTree>
    <p:extLst>
      <p:ext uri="{BB962C8B-B14F-4D97-AF65-F5344CB8AC3E}">
        <p14:creationId xmlns:p14="http://schemas.microsoft.com/office/powerpoint/2010/main" val="2243371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RB</a:t>
            </a:r>
          </a:p>
        </p:txBody>
      </p:sp>
      <p:sp>
        <p:nvSpPr>
          <p:cNvPr id="4" name="Slide Number Placeholder 3"/>
          <p:cNvSpPr>
            <a:spLocks noGrp="1"/>
          </p:cNvSpPr>
          <p:nvPr>
            <p:ph type="sldNum" sz="quarter" idx="5"/>
          </p:nvPr>
        </p:nvSpPr>
        <p:spPr/>
        <p:txBody>
          <a:bodyPr/>
          <a:lstStyle/>
          <a:p>
            <a:fld id="{FC2071D8-29D1-4326-A169-98985BA02897}" type="slidenum">
              <a:rPr lang="en-GB" smtClean="0"/>
              <a:t>28</a:t>
            </a:fld>
            <a:endParaRPr lang="en-GB"/>
          </a:p>
        </p:txBody>
      </p:sp>
    </p:spTree>
    <p:extLst>
      <p:ext uri="{BB962C8B-B14F-4D97-AF65-F5344CB8AC3E}">
        <p14:creationId xmlns:p14="http://schemas.microsoft.com/office/powerpoint/2010/main" val="1346950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JC</a:t>
            </a:r>
          </a:p>
        </p:txBody>
      </p:sp>
      <p:sp>
        <p:nvSpPr>
          <p:cNvPr id="4" name="Slide Number Placeholder 3"/>
          <p:cNvSpPr>
            <a:spLocks noGrp="1"/>
          </p:cNvSpPr>
          <p:nvPr>
            <p:ph type="sldNum" sz="quarter" idx="5"/>
          </p:nvPr>
        </p:nvSpPr>
        <p:spPr/>
        <p:txBody>
          <a:bodyPr/>
          <a:lstStyle/>
          <a:p>
            <a:fld id="{07EB9D48-8D2C-4A4D-B33D-2D6795D0DB60}" type="slidenum">
              <a:rPr lang="en-US" smtClean="0"/>
              <a:t>4</a:t>
            </a:fld>
            <a:endParaRPr lang="en-US"/>
          </a:p>
        </p:txBody>
      </p:sp>
    </p:spTree>
    <p:extLst>
      <p:ext uri="{BB962C8B-B14F-4D97-AF65-F5344CB8AC3E}">
        <p14:creationId xmlns:p14="http://schemas.microsoft.com/office/powerpoint/2010/main" val="22136201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RB Including to our lived experience representatives in the training.</a:t>
            </a:r>
          </a:p>
          <a:p>
            <a:endParaRPr lang="en-GB" dirty="0"/>
          </a:p>
        </p:txBody>
      </p:sp>
      <p:sp>
        <p:nvSpPr>
          <p:cNvPr id="4" name="Slide Number Placeholder 3"/>
          <p:cNvSpPr>
            <a:spLocks noGrp="1"/>
          </p:cNvSpPr>
          <p:nvPr>
            <p:ph type="sldNum" sz="quarter" idx="5"/>
          </p:nvPr>
        </p:nvSpPr>
        <p:spPr/>
        <p:txBody>
          <a:bodyPr/>
          <a:lstStyle/>
          <a:p>
            <a:fld id="{07EB9D48-8D2C-4A4D-B33D-2D6795D0DB60}" type="slidenum">
              <a:rPr lang="en-US" smtClean="0"/>
              <a:t>29</a:t>
            </a:fld>
            <a:endParaRPr lang="en-US"/>
          </a:p>
        </p:txBody>
      </p:sp>
    </p:spTree>
    <p:extLst>
      <p:ext uri="{BB962C8B-B14F-4D97-AF65-F5344CB8AC3E}">
        <p14:creationId xmlns:p14="http://schemas.microsoft.com/office/powerpoint/2010/main" val="1885159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JC</a:t>
            </a:r>
          </a:p>
        </p:txBody>
      </p:sp>
      <p:sp>
        <p:nvSpPr>
          <p:cNvPr id="4" name="Slide Number Placeholder 3"/>
          <p:cNvSpPr>
            <a:spLocks noGrp="1"/>
          </p:cNvSpPr>
          <p:nvPr>
            <p:ph type="sldNum" sz="quarter" idx="5"/>
          </p:nvPr>
        </p:nvSpPr>
        <p:spPr/>
        <p:txBody>
          <a:bodyPr/>
          <a:lstStyle/>
          <a:p>
            <a:fld id="{07EB9D48-8D2C-4A4D-B33D-2D6795D0DB60}" type="slidenum">
              <a:rPr lang="en-US" smtClean="0"/>
              <a:t>5</a:t>
            </a:fld>
            <a:endParaRPr lang="en-US"/>
          </a:p>
        </p:txBody>
      </p:sp>
    </p:spTree>
    <p:extLst>
      <p:ext uri="{BB962C8B-B14F-4D97-AF65-F5344CB8AC3E}">
        <p14:creationId xmlns:p14="http://schemas.microsoft.com/office/powerpoint/2010/main" val="544260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JC</a:t>
            </a:r>
          </a:p>
        </p:txBody>
      </p:sp>
      <p:sp>
        <p:nvSpPr>
          <p:cNvPr id="4" name="Slide Number Placeholder 3"/>
          <p:cNvSpPr>
            <a:spLocks noGrp="1"/>
          </p:cNvSpPr>
          <p:nvPr>
            <p:ph type="sldNum" sz="quarter" idx="5"/>
          </p:nvPr>
        </p:nvSpPr>
        <p:spPr/>
        <p:txBody>
          <a:bodyPr/>
          <a:lstStyle/>
          <a:p>
            <a:fld id="{07EB9D48-8D2C-4A4D-B33D-2D6795D0DB60}" type="slidenum">
              <a:rPr lang="en-US" smtClean="0"/>
              <a:t>6</a:t>
            </a:fld>
            <a:endParaRPr lang="en-US"/>
          </a:p>
        </p:txBody>
      </p:sp>
    </p:spTree>
    <p:extLst>
      <p:ext uri="{BB962C8B-B14F-4D97-AF65-F5344CB8AC3E}">
        <p14:creationId xmlns:p14="http://schemas.microsoft.com/office/powerpoint/2010/main" val="2000169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Flip chart</a:t>
            </a:r>
          </a:p>
        </p:txBody>
      </p:sp>
      <p:sp>
        <p:nvSpPr>
          <p:cNvPr id="4" name="Slide Number Placeholder 3"/>
          <p:cNvSpPr>
            <a:spLocks noGrp="1"/>
          </p:cNvSpPr>
          <p:nvPr>
            <p:ph type="sldNum" sz="quarter" idx="5"/>
          </p:nvPr>
        </p:nvSpPr>
        <p:spPr/>
        <p:txBody>
          <a:bodyPr/>
          <a:lstStyle/>
          <a:p>
            <a:fld id="{07EB9D48-8D2C-4A4D-B33D-2D6795D0DB60}" type="slidenum">
              <a:rPr lang="en-US" smtClean="0"/>
              <a:t>7</a:t>
            </a:fld>
            <a:endParaRPr lang="en-US"/>
          </a:p>
        </p:txBody>
      </p:sp>
    </p:spTree>
    <p:extLst>
      <p:ext uri="{BB962C8B-B14F-4D97-AF65-F5344CB8AC3E}">
        <p14:creationId xmlns:p14="http://schemas.microsoft.com/office/powerpoint/2010/main" val="1982033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eaLnBrk="1" fontAlgn="auto" latinLnBrk="0" hangingPunct="1">
              <a:lnSpc>
                <a:spcPct val="100000"/>
              </a:lnSpc>
              <a:spcBef>
                <a:spcPts val="0"/>
              </a:spcBef>
              <a:spcAft>
                <a:spcPts val="0"/>
              </a:spcAft>
              <a:buClrTx/>
              <a:buSzTx/>
              <a:buFontTx/>
              <a:buNone/>
              <a:tabLst/>
              <a:defRPr/>
            </a:pPr>
            <a:r>
              <a:rPr lang="en-GB" b="0" i="0" dirty="0">
                <a:solidFill>
                  <a:srgbClr val="333333"/>
                </a:solidFill>
                <a:effectLst/>
                <a:latin typeface="Lato" panose="020F0502020204030203" pitchFamily="34" charset="0"/>
              </a:rPr>
              <a:t>Raise self-esteem which is listened to and acted upon.</a:t>
            </a:r>
          </a:p>
          <a:p>
            <a:pPr marL="0" marR="0" lvl="0" indent="0" algn="l" defTabSz="457200" eaLnBrk="1" fontAlgn="auto" latinLnBrk="0" hangingPunct="1">
              <a:lnSpc>
                <a:spcPct val="100000"/>
              </a:lnSpc>
              <a:spcBef>
                <a:spcPts val="0"/>
              </a:spcBef>
              <a:spcAft>
                <a:spcPts val="0"/>
              </a:spcAft>
              <a:buClrTx/>
              <a:buSzTx/>
              <a:buFontTx/>
              <a:buNone/>
              <a:tabLst/>
              <a:defRPr/>
            </a:pPr>
            <a:r>
              <a:rPr lang="en-GB" b="0" i="0" dirty="0">
                <a:solidFill>
                  <a:srgbClr val="333333"/>
                </a:solidFill>
                <a:effectLst/>
                <a:latin typeface="Lato" panose="020F0502020204030203" pitchFamily="34" charset="0"/>
              </a:rPr>
              <a:t>Increase knowledge and understanding of how a child or young person responds and views the support they receive.</a:t>
            </a:r>
          </a:p>
          <a:p>
            <a:endParaRPr lang="en-GB" dirty="0"/>
          </a:p>
        </p:txBody>
      </p:sp>
    </p:spTree>
    <p:extLst>
      <p:ext uri="{BB962C8B-B14F-4D97-AF65-F5344CB8AC3E}">
        <p14:creationId xmlns:p14="http://schemas.microsoft.com/office/powerpoint/2010/main" val="3475727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Jane asked the youth forum </a:t>
            </a:r>
          </a:p>
          <a:p>
            <a:r>
              <a:rPr lang="en-GB" dirty="0"/>
              <a:t>Autistic young people want to share their voice in a way that respects their rights and recognises their capacity to share their voice. </a:t>
            </a:r>
          </a:p>
          <a:p>
            <a:r>
              <a:rPr lang="en-GB" dirty="0"/>
              <a:t>When teachers understand and accept the autism, fewer autistic young people felt the need to camouflage or mask who they were.</a:t>
            </a:r>
          </a:p>
          <a:p>
            <a:r>
              <a:rPr lang="en-GB" dirty="0"/>
              <a:t>No one size fits all</a:t>
            </a:r>
          </a:p>
          <a:p>
            <a:r>
              <a:rPr lang="en-GB" dirty="0"/>
              <a:t>Pupils were looking for a sense of belonging</a:t>
            </a:r>
          </a:p>
          <a:p>
            <a:pPr lvl="2"/>
            <a:r>
              <a:rPr lang="en-GB" sz="1800" i="1" dirty="0"/>
              <a:t>‘Understanding the voices and educational experiences of autistic young people. From Research to Practice’ by Craig Goodall (2020)</a:t>
            </a:r>
          </a:p>
          <a:p>
            <a:endParaRPr lang="en-GB" dirty="0"/>
          </a:p>
        </p:txBody>
      </p:sp>
      <p:sp>
        <p:nvSpPr>
          <p:cNvPr id="4" name="Slide Number Placeholder 3"/>
          <p:cNvSpPr>
            <a:spLocks noGrp="1"/>
          </p:cNvSpPr>
          <p:nvPr>
            <p:ph type="sldNum" sz="quarter" idx="5"/>
          </p:nvPr>
        </p:nvSpPr>
        <p:spPr/>
        <p:txBody>
          <a:bodyPr/>
          <a:lstStyle/>
          <a:p>
            <a:fld id="{07EB9D48-8D2C-4A4D-B33D-2D6795D0DB60}" type="slidenum">
              <a:rPr lang="en-US" smtClean="0"/>
              <a:t>9</a:t>
            </a:fld>
            <a:endParaRPr lang="en-US"/>
          </a:p>
        </p:txBody>
      </p:sp>
    </p:spTree>
    <p:extLst>
      <p:ext uri="{BB962C8B-B14F-4D97-AF65-F5344CB8AC3E}">
        <p14:creationId xmlns:p14="http://schemas.microsoft.com/office/powerpoint/2010/main" val="644701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JC</a:t>
            </a:r>
          </a:p>
        </p:txBody>
      </p:sp>
      <p:sp>
        <p:nvSpPr>
          <p:cNvPr id="4" name="Slide Number Placeholder 3"/>
          <p:cNvSpPr>
            <a:spLocks noGrp="1"/>
          </p:cNvSpPr>
          <p:nvPr>
            <p:ph type="sldNum" sz="quarter" idx="5"/>
          </p:nvPr>
        </p:nvSpPr>
        <p:spPr/>
        <p:txBody>
          <a:bodyPr/>
          <a:lstStyle/>
          <a:p>
            <a:fld id="{07EB9D48-8D2C-4A4D-B33D-2D6795D0DB60}" type="slidenum">
              <a:rPr lang="en-US" smtClean="0"/>
              <a:t>10</a:t>
            </a:fld>
            <a:endParaRPr lang="en-US"/>
          </a:p>
        </p:txBody>
      </p:sp>
    </p:spTree>
    <p:extLst>
      <p:ext uri="{BB962C8B-B14F-4D97-AF65-F5344CB8AC3E}">
        <p14:creationId xmlns:p14="http://schemas.microsoft.com/office/powerpoint/2010/main" val="1994102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3075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298832" y="2130425"/>
            <a:ext cx="11588108" cy="1470026"/>
          </a:xfrm>
          <a:prstGeom prst="rect">
            <a:avLst/>
          </a:prstGeom>
        </p:spPr>
        <p:txBody>
          <a:bodyPr/>
          <a:lstStyle/>
          <a:p>
            <a:r>
              <a:t>Title Text</a:t>
            </a:r>
          </a:p>
        </p:txBody>
      </p:sp>
      <p:sp>
        <p:nvSpPr>
          <p:cNvPr id="13" name="Body Level One…"/>
          <p:cNvSpPr txBox="1">
            <a:spLocks noGrp="1"/>
          </p:cNvSpPr>
          <p:nvPr>
            <p:ph type="body" sz="half" idx="1"/>
          </p:nvPr>
        </p:nvSpPr>
        <p:spPr>
          <a:xfrm>
            <a:off x="298833" y="3886200"/>
            <a:ext cx="11588107"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3" name="Title Text"/>
          <p:cNvSpPr txBox="1">
            <a:spLocks noGrp="1"/>
          </p:cNvSpPr>
          <p:nvPr>
            <p:ph type="title"/>
          </p:nvPr>
        </p:nvSpPr>
        <p:spPr>
          <a:xfrm>
            <a:off x="273930" y="217888"/>
            <a:ext cx="11637913" cy="1083212"/>
          </a:xfrm>
          <a:prstGeom prst="rect">
            <a:avLst/>
          </a:prstGeom>
        </p:spPr>
        <p:txBody>
          <a:bodyPr/>
          <a:lstStyle/>
          <a:p>
            <a:r>
              <a:t>Title Text</a:t>
            </a:r>
          </a:p>
        </p:txBody>
      </p:sp>
      <p:sp>
        <p:nvSpPr>
          <p:cNvPr id="94" name="Body Level One…"/>
          <p:cNvSpPr txBox="1">
            <a:spLocks noGrp="1"/>
          </p:cNvSpPr>
          <p:nvPr>
            <p:ph type="body" idx="1"/>
          </p:nvPr>
        </p:nvSpPr>
        <p:spPr>
          <a:xfrm>
            <a:off x="273930" y="1369578"/>
            <a:ext cx="11637913" cy="433094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2" name="Title Text"/>
          <p:cNvSpPr txBox="1">
            <a:spLocks noGrp="1"/>
          </p:cNvSpPr>
          <p:nvPr>
            <p:ph type="title"/>
          </p:nvPr>
        </p:nvSpPr>
        <p:spPr>
          <a:xfrm>
            <a:off x="8839200" y="274639"/>
            <a:ext cx="2743200" cy="5425884"/>
          </a:xfrm>
          <a:prstGeom prst="rect">
            <a:avLst/>
          </a:prstGeom>
        </p:spPr>
        <p:txBody>
          <a:bodyPr/>
          <a:lstStyle/>
          <a:p>
            <a:r>
              <a:t>Title Text</a:t>
            </a:r>
          </a:p>
        </p:txBody>
      </p:sp>
      <p:sp>
        <p:nvSpPr>
          <p:cNvPr id="103" name="Body Level One…"/>
          <p:cNvSpPr txBox="1">
            <a:spLocks noGrp="1"/>
          </p:cNvSpPr>
          <p:nvPr>
            <p:ph type="body" idx="1"/>
          </p:nvPr>
        </p:nvSpPr>
        <p:spPr>
          <a:xfrm>
            <a:off x="609600" y="274639"/>
            <a:ext cx="8026400" cy="542588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 name="Title Text"/>
          <p:cNvSpPr txBox="1">
            <a:spLocks noGrp="1"/>
          </p:cNvSpPr>
          <p:nvPr>
            <p:ph type="title"/>
          </p:nvPr>
        </p:nvSpPr>
        <p:spPr>
          <a:xfrm>
            <a:off x="273930" y="217888"/>
            <a:ext cx="11637913" cy="1083212"/>
          </a:xfrm>
          <a:prstGeom prst="rect">
            <a:avLst/>
          </a:prstGeom>
        </p:spPr>
        <p:txBody>
          <a:bodyPr/>
          <a:lstStyle>
            <a:lvl1pPr algn="l">
              <a:defRPr>
                <a:solidFill>
                  <a:srgbClr val="0090D2"/>
                </a:solidFill>
              </a:defRPr>
            </a:lvl1pPr>
          </a:lstStyle>
          <a:p>
            <a:r>
              <a:rPr dirty="0"/>
              <a:t>Title Text</a:t>
            </a:r>
          </a:p>
        </p:txBody>
      </p:sp>
      <p:sp>
        <p:nvSpPr>
          <p:cNvPr id="22" name="Body Level One…"/>
          <p:cNvSpPr txBox="1">
            <a:spLocks noGrp="1"/>
          </p:cNvSpPr>
          <p:nvPr>
            <p:ph type="body" idx="1"/>
          </p:nvPr>
        </p:nvSpPr>
        <p:spPr>
          <a:xfrm>
            <a:off x="273930" y="1369578"/>
            <a:ext cx="11637913" cy="433094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340338" y="4251266"/>
            <a:ext cx="11521701" cy="1362076"/>
          </a:xfrm>
          <a:prstGeom prst="rect">
            <a:avLst/>
          </a:prstGeom>
        </p:spPr>
        <p:txBody>
          <a:bodyPr anchor="t"/>
          <a:lstStyle>
            <a:lvl1pPr algn="l">
              <a:defRPr cap="all"/>
            </a:lvl1pPr>
          </a:lstStyle>
          <a:p>
            <a:r>
              <a:t>Title Text</a:t>
            </a:r>
          </a:p>
        </p:txBody>
      </p:sp>
      <p:sp>
        <p:nvSpPr>
          <p:cNvPr id="31" name="Body Level One…"/>
          <p:cNvSpPr txBox="1">
            <a:spLocks noGrp="1"/>
          </p:cNvSpPr>
          <p:nvPr>
            <p:ph type="body" sz="half" idx="1"/>
          </p:nvPr>
        </p:nvSpPr>
        <p:spPr>
          <a:xfrm>
            <a:off x="340338" y="2751079"/>
            <a:ext cx="115217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9" name="Title Text"/>
          <p:cNvSpPr txBox="1">
            <a:spLocks noGrp="1"/>
          </p:cNvSpPr>
          <p:nvPr>
            <p:ph type="title"/>
          </p:nvPr>
        </p:nvSpPr>
        <p:spPr>
          <a:xfrm>
            <a:off x="273930" y="217888"/>
            <a:ext cx="11637913" cy="1083212"/>
          </a:xfrm>
          <a:prstGeom prst="rect">
            <a:avLst/>
          </a:prstGeom>
        </p:spPr>
        <p:txBody>
          <a:bodyPr/>
          <a:lstStyle/>
          <a:p>
            <a:r>
              <a:t>Title Text</a:t>
            </a:r>
          </a:p>
        </p:txBody>
      </p:sp>
      <p:sp>
        <p:nvSpPr>
          <p:cNvPr id="40" name="Body Level One…"/>
          <p:cNvSpPr txBox="1">
            <a:spLocks noGrp="1"/>
          </p:cNvSpPr>
          <p:nvPr>
            <p:ph type="body" sz="half" idx="1"/>
          </p:nvPr>
        </p:nvSpPr>
        <p:spPr>
          <a:xfrm>
            <a:off x="273930" y="1600200"/>
            <a:ext cx="5720471" cy="4100321"/>
          </a:xfrm>
          <a:prstGeom prst="rect">
            <a:avLst/>
          </a:prstGeom>
        </p:spPr>
        <p:txBody>
          <a:bodyPr/>
          <a:lstStyle>
            <a:lvl1pPr>
              <a:spcBef>
                <a:spcPts val="500"/>
              </a:spcBef>
              <a:defRPr sz="2400"/>
            </a:lvl1pPr>
            <a:lvl2pPr marL="800100" indent="-342900">
              <a:spcBef>
                <a:spcPts val="500"/>
              </a:spcBef>
              <a:defRPr sz="2400"/>
            </a:lvl2pPr>
            <a:lvl3pPr marL="1219200" indent="-304800">
              <a:spcBef>
                <a:spcPts val="500"/>
              </a:spcBef>
              <a:defRPr sz="2400"/>
            </a:lvl3pPr>
            <a:lvl4pPr marL="1714500" indent="-342900">
              <a:spcBef>
                <a:spcPts val="500"/>
              </a:spcBef>
              <a:defRPr sz="2400"/>
            </a:lvl4pPr>
            <a:lvl5pPr marL="2171700" indent="-342900">
              <a:spcBef>
                <a:spcPts val="500"/>
              </a:spcBef>
              <a:defRPr sz="2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8" name="Title Text"/>
          <p:cNvSpPr txBox="1">
            <a:spLocks noGrp="1"/>
          </p:cNvSpPr>
          <p:nvPr>
            <p:ph type="title"/>
          </p:nvPr>
        </p:nvSpPr>
        <p:spPr>
          <a:xfrm>
            <a:off x="273930" y="217888"/>
            <a:ext cx="11637913" cy="1083212"/>
          </a:xfrm>
          <a:prstGeom prst="rect">
            <a:avLst/>
          </a:prstGeom>
        </p:spPr>
        <p:txBody>
          <a:bodyPr/>
          <a:lstStyle/>
          <a:p>
            <a:r>
              <a:t>Title Text</a:t>
            </a:r>
          </a:p>
        </p:txBody>
      </p:sp>
      <p:sp>
        <p:nvSpPr>
          <p:cNvPr id="49" name="Body Level One…"/>
          <p:cNvSpPr txBox="1">
            <a:spLocks noGrp="1"/>
          </p:cNvSpPr>
          <p:nvPr>
            <p:ph type="body" sz="quarter" idx="1"/>
          </p:nvPr>
        </p:nvSpPr>
        <p:spPr>
          <a:xfrm>
            <a:off x="273930" y="1535112"/>
            <a:ext cx="5722588" cy="639763"/>
          </a:xfrm>
          <a:prstGeom prst="rect">
            <a:avLst/>
          </a:prstGeom>
        </p:spPr>
        <p:txBody>
          <a:bodyPr anchor="b"/>
          <a:lstStyle>
            <a:lvl1pPr marL="0" indent="0">
              <a:spcBef>
                <a:spcPts val="500"/>
              </a:spcBef>
              <a:buSzTx/>
              <a:buFontTx/>
              <a:buNone/>
              <a:defRPr sz="2400"/>
            </a:lvl1pPr>
            <a:lvl2pPr marL="0" indent="457200">
              <a:spcBef>
                <a:spcPts val="500"/>
              </a:spcBef>
              <a:buSzTx/>
              <a:buFontTx/>
              <a:buNone/>
              <a:defRPr sz="2400"/>
            </a:lvl2pPr>
            <a:lvl3pPr marL="0" indent="914400">
              <a:spcBef>
                <a:spcPts val="500"/>
              </a:spcBef>
              <a:buSzTx/>
              <a:buFontTx/>
              <a:buNone/>
              <a:defRPr sz="2400"/>
            </a:lvl3pPr>
            <a:lvl4pPr marL="0" indent="1371600">
              <a:spcBef>
                <a:spcPts val="500"/>
              </a:spcBef>
              <a:buSzTx/>
              <a:buFontTx/>
              <a:buNone/>
              <a:defRPr sz="2400"/>
            </a:lvl4pPr>
            <a:lvl5pPr marL="0" indent="1828800">
              <a:spcBef>
                <a:spcPts val="500"/>
              </a:spcBef>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50" name="Text Placeholder 4"/>
          <p:cNvSpPr>
            <a:spLocks noGrp="1"/>
          </p:cNvSpPr>
          <p:nvPr>
            <p:ph type="body" sz="quarter" idx="13"/>
          </p:nvPr>
        </p:nvSpPr>
        <p:spPr>
          <a:xfrm>
            <a:off x="6193366" y="1535112"/>
            <a:ext cx="5718477" cy="639763"/>
          </a:xfrm>
          <a:prstGeom prst="rect">
            <a:avLst/>
          </a:prstGeom>
        </p:spPr>
        <p:txBody>
          <a:bodyPr anchor="b"/>
          <a:lstStyle/>
          <a:p>
            <a:pPr marL="0" indent="0">
              <a:spcBef>
                <a:spcPts val="500"/>
              </a:spcBef>
              <a:buSzTx/>
              <a:buFontTx/>
              <a:buNone/>
              <a:defRPr sz="2400"/>
            </a:pPr>
            <a:endParaRP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8" name="Title Text"/>
          <p:cNvSpPr txBox="1">
            <a:spLocks noGrp="1"/>
          </p:cNvSpPr>
          <p:nvPr>
            <p:ph type="title"/>
          </p:nvPr>
        </p:nvSpPr>
        <p:spPr>
          <a:xfrm>
            <a:off x="273930" y="217888"/>
            <a:ext cx="11637913" cy="1083212"/>
          </a:xfrm>
          <a:prstGeom prst="rect">
            <a:avLst/>
          </a:prstGeom>
        </p:spPr>
        <p:txBody>
          <a:bodyPr/>
          <a:lstStyle/>
          <a:p>
            <a:r>
              <a:t>Title Text</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3" name="Title Text"/>
          <p:cNvSpPr txBox="1">
            <a:spLocks noGrp="1"/>
          </p:cNvSpPr>
          <p:nvPr>
            <p:ph type="title"/>
          </p:nvPr>
        </p:nvSpPr>
        <p:spPr>
          <a:xfrm>
            <a:off x="290534" y="224114"/>
            <a:ext cx="4330151" cy="1210988"/>
          </a:xfrm>
          <a:prstGeom prst="rect">
            <a:avLst/>
          </a:prstGeom>
        </p:spPr>
        <p:txBody>
          <a:bodyPr anchor="b"/>
          <a:lstStyle>
            <a:lvl1pPr algn="l">
              <a:defRPr sz="2000"/>
            </a:lvl1pPr>
          </a:lstStyle>
          <a:p>
            <a:r>
              <a:t>Title Text</a:t>
            </a:r>
          </a:p>
        </p:txBody>
      </p:sp>
      <p:sp>
        <p:nvSpPr>
          <p:cNvPr id="74" name="Body Level One…"/>
          <p:cNvSpPr txBox="1">
            <a:spLocks noGrp="1"/>
          </p:cNvSpPr>
          <p:nvPr>
            <p:ph type="body" idx="1"/>
          </p:nvPr>
        </p:nvSpPr>
        <p:spPr>
          <a:xfrm>
            <a:off x="4766733" y="224112"/>
            <a:ext cx="7161712" cy="5472083"/>
          </a:xfrm>
          <a:prstGeom prst="rect">
            <a:avLst/>
          </a:prstGeom>
        </p:spPr>
        <p:txBody>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r>
              <a:t>Body Level One</a:t>
            </a:r>
          </a:p>
          <a:p>
            <a:pPr lvl="1"/>
            <a:r>
              <a:t>Body Level Two</a:t>
            </a:r>
          </a:p>
          <a:p>
            <a:pPr lvl="2"/>
            <a:r>
              <a:t>Body Level Three</a:t>
            </a:r>
          </a:p>
          <a:p>
            <a:pPr lvl="3"/>
            <a:r>
              <a:t>Body Level Four</a:t>
            </a:r>
          </a:p>
          <a:p>
            <a:pPr lvl="4"/>
            <a:r>
              <a:t>Body Level Five</a:t>
            </a:r>
          </a:p>
        </p:txBody>
      </p:sp>
      <p:sp>
        <p:nvSpPr>
          <p:cNvPr id="75" name="Text Placeholder 3"/>
          <p:cNvSpPr>
            <a:spLocks noGrp="1"/>
          </p:cNvSpPr>
          <p:nvPr>
            <p:ph type="body" sz="half" idx="13"/>
          </p:nvPr>
        </p:nvSpPr>
        <p:spPr>
          <a:xfrm>
            <a:off x="290534" y="1435100"/>
            <a:ext cx="4330151" cy="4261096"/>
          </a:xfrm>
          <a:prstGeom prst="rect">
            <a:avLst/>
          </a:prstGeom>
        </p:spPr>
        <p:txBody>
          <a:bodyPr/>
          <a:lstStyle/>
          <a:p>
            <a:pPr marL="0" indent="0">
              <a:spcBef>
                <a:spcPts val="300"/>
              </a:spcBef>
              <a:buSzTx/>
              <a:buFontTx/>
              <a:buNone/>
              <a:defRPr sz="1400"/>
            </a:pPr>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3" name="Title Text"/>
          <p:cNvSpPr txBox="1">
            <a:spLocks noGrp="1"/>
          </p:cNvSpPr>
          <p:nvPr>
            <p:ph type="title"/>
          </p:nvPr>
        </p:nvSpPr>
        <p:spPr>
          <a:xfrm>
            <a:off x="2389716" y="4467418"/>
            <a:ext cx="7315201" cy="566738"/>
          </a:xfrm>
          <a:prstGeom prst="rect">
            <a:avLst/>
          </a:prstGeom>
        </p:spPr>
        <p:txBody>
          <a:bodyPr anchor="b"/>
          <a:lstStyle>
            <a:lvl1pPr algn="l">
              <a:defRPr sz="2000"/>
            </a:lvl1pPr>
          </a:lstStyle>
          <a:p>
            <a:r>
              <a:t>Title Text</a:t>
            </a:r>
          </a:p>
        </p:txBody>
      </p:sp>
      <p:sp>
        <p:nvSpPr>
          <p:cNvPr id="84" name="Picture Placeholder 2"/>
          <p:cNvSpPr>
            <a:spLocks noGrp="1"/>
          </p:cNvSpPr>
          <p:nvPr>
            <p:ph type="pic" sz="half" idx="13"/>
          </p:nvPr>
        </p:nvSpPr>
        <p:spPr>
          <a:xfrm>
            <a:off x="2389716" y="279593"/>
            <a:ext cx="7315201" cy="4114801"/>
          </a:xfrm>
          <a:prstGeom prst="rect">
            <a:avLst/>
          </a:prstGeom>
        </p:spPr>
        <p:txBody>
          <a:bodyPr lIns="91439" rIns="91439">
            <a:noAutofit/>
          </a:bodyPr>
          <a:lstStyle/>
          <a:p>
            <a:endParaRPr/>
          </a:p>
        </p:txBody>
      </p:sp>
      <p:sp>
        <p:nvSpPr>
          <p:cNvPr id="85" name="Body Level One…"/>
          <p:cNvSpPr txBox="1">
            <a:spLocks noGrp="1"/>
          </p:cNvSpPr>
          <p:nvPr>
            <p:ph type="body" sz="quarter" idx="1"/>
          </p:nvPr>
        </p:nvSpPr>
        <p:spPr>
          <a:xfrm>
            <a:off x="2389716" y="5129688"/>
            <a:ext cx="7315201" cy="570832"/>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Text"/>
          <p:cNvSpPr txBox="1">
            <a:spLocks noGrp="1"/>
          </p:cNvSpPr>
          <p:nvPr>
            <p:ph type="title"/>
          </p:nvPr>
        </p:nvSpPr>
        <p:spPr>
          <a:xfrm>
            <a:off x="609600" y="92074"/>
            <a:ext cx="10972800" cy="15081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4"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1782411" y="5681068"/>
            <a:ext cx="256541"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pic>
        <p:nvPicPr>
          <p:cNvPr id="9" name="Picture 8">
            <a:extLst>
              <a:ext uri="{FF2B5EF4-FFF2-40B4-BE49-F238E27FC236}">
                <a16:creationId xmlns:a16="http://schemas.microsoft.com/office/drawing/2014/main" id="{6593416A-5D1D-43DB-AD4B-7EFCC5771F28}"/>
              </a:ext>
              <a:ext uri="{C183D7F6-B498-43B3-948B-1728B52AA6E4}">
                <adec:decorative xmlns:adec="http://schemas.microsoft.com/office/drawing/2017/decorative" val="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52" y="0"/>
            <a:ext cx="12190095"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457200" rtl="0" latinLnBrk="0">
        <a:lnSpc>
          <a:spcPct val="100000"/>
        </a:lnSpc>
        <a:spcBef>
          <a:spcPts val="0"/>
        </a:spcBef>
        <a:spcAft>
          <a:spcPts val="0"/>
        </a:spcAft>
        <a:buClrTx/>
        <a:buSzTx/>
        <a:buFontTx/>
        <a:buNone/>
        <a:tabLst/>
        <a:defRPr sz="4000" b="0" i="0" u="none" strike="noStrike" cap="none" spc="0" baseline="0">
          <a:ln>
            <a:noFill/>
          </a:ln>
          <a:solidFill>
            <a:srgbClr val="262626"/>
          </a:solidFill>
          <a:uFillTx/>
          <a:latin typeface="Corbel"/>
          <a:ea typeface="Corbel"/>
          <a:cs typeface="Corbel"/>
          <a:sym typeface="Corbel"/>
        </a:defRPr>
      </a:lvl1pPr>
      <a:lvl2pPr marL="0" marR="0" indent="0" algn="ctr" defTabSz="457200" rtl="0" latinLnBrk="0">
        <a:lnSpc>
          <a:spcPct val="100000"/>
        </a:lnSpc>
        <a:spcBef>
          <a:spcPts val="0"/>
        </a:spcBef>
        <a:spcAft>
          <a:spcPts val="0"/>
        </a:spcAft>
        <a:buClrTx/>
        <a:buSzTx/>
        <a:buFontTx/>
        <a:buNone/>
        <a:tabLst/>
        <a:defRPr sz="4000" b="0" i="0" u="none" strike="noStrike" cap="none" spc="0" baseline="0">
          <a:ln>
            <a:noFill/>
          </a:ln>
          <a:solidFill>
            <a:srgbClr val="262626"/>
          </a:solidFill>
          <a:uFillTx/>
          <a:latin typeface="Corbel"/>
          <a:ea typeface="Corbel"/>
          <a:cs typeface="Corbel"/>
          <a:sym typeface="Corbel"/>
        </a:defRPr>
      </a:lvl2pPr>
      <a:lvl3pPr marL="0" marR="0" indent="0" algn="ctr" defTabSz="457200" rtl="0" latinLnBrk="0">
        <a:lnSpc>
          <a:spcPct val="100000"/>
        </a:lnSpc>
        <a:spcBef>
          <a:spcPts val="0"/>
        </a:spcBef>
        <a:spcAft>
          <a:spcPts val="0"/>
        </a:spcAft>
        <a:buClrTx/>
        <a:buSzTx/>
        <a:buFontTx/>
        <a:buNone/>
        <a:tabLst/>
        <a:defRPr sz="4000" b="0" i="0" u="none" strike="noStrike" cap="none" spc="0" baseline="0">
          <a:ln>
            <a:noFill/>
          </a:ln>
          <a:solidFill>
            <a:srgbClr val="262626"/>
          </a:solidFill>
          <a:uFillTx/>
          <a:latin typeface="Corbel"/>
          <a:ea typeface="Corbel"/>
          <a:cs typeface="Corbel"/>
          <a:sym typeface="Corbel"/>
        </a:defRPr>
      </a:lvl3pPr>
      <a:lvl4pPr marL="0" marR="0" indent="0" algn="ctr" defTabSz="457200" rtl="0" latinLnBrk="0">
        <a:lnSpc>
          <a:spcPct val="100000"/>
        </a:lnSpc>
        <a:spcBef>
          <a:spcPts val="0"/>
        </a:spcBef>
        <a:spcAft>
          <a:spcPts val="0"/>
        </a:spcAft>
        <a:buClrTx/>
        <a:buSzTx/>
        <a:buFontTx/>
        <a:buNone/>
        <a:tabLst/>
        <a:defRPr sz="4000" b="0" i="0" u="none" strike="noStrike" cap="none" spc="0" baseline="0">
          <a:ln>
            <a:noFill/>
          </a:ln>
          <a:solidFill>
            <a:srgbClr val="262626"/>
          </a:solidFill>
          <a:uFillTx/>
          <a:latin typeface="Corbel"/>
          <a:ea typeface="Corbel"/>
          <a:cs typeface="Corbel"/>
          <a:sym typeface="Corbel"/>
        </a:defRPr>
      </a:lvl4pPr>
      <a:lvl5pPr marL="0" marR="0" indent="0" algn="ctr" defTabSz="457200" rtl="0" latinLnBrk="0">
        <a:lnSpc>
          <a:spcPct val="100000"/>
        </a:lnSpc>
        <a:spcBef>
          <a:spcPts val="0"/>
        </a:spcBef>
        <a:spcAft>
          <a:spcPts val="0"/>
        </a:spcAft>
        <a:buClrTx/>
        <a:buSzTx/>
        <a:buFontTx/>
        <a:buNone/>
        <a:tabLst/>
        <a:defRPr sz="4000" b="0" i="0" u="none" strike="noStrike" cap="none" spc="0" baseline="0">
          <a:ln>
            <a:noFill/>
          </a:ln>
          <a:solidFill>
            <a:srgbClr val="262626"/>
          </a:solidFill>
          <a:uFillTx/>
          <a:latin typeface="Corbel"/>
          <a:ea typeface="Corbel"/>
          <a:cs typeface="Corbel"/>
          <a:sym typeface="Corbel"/>
        </a:defRPr>
      </a:lvl5pPr>
      <a:lvl6pPr marL="0" marR="0" indent="0" algn="ctr" defTabSz="457200" rtl="0" latinLnBrk="0">
        <a:lnSpc>
          <a:spcPct val="100000"/>
        </a:lnSpc>
        <a:spcBef>
          <a:spcPts val="0"/>
        </a:spcBef>
        <a:spcAft>
          <a:spcPts val="0"/>
        </a:spcAft>
        <a:buClrTx/>
        <a:buSzTx/>
        <a:buFontTx/>
        <a:buNone/>
        <a:tabLst/>
        <a:defRPr sz="4000" b="0" i="0" u="none" strike="noStrike" cap="none" spc="0" baseline="0">
          <a:ln>
            <a:noFill/>
          </a:ln>
          <a:solidFill>
            <a:srgbClr val="262626"/>
          </a:solidFill>
          <a:uFillTx/>
          <a:latin typeface="Corbel"/>
          <a:ea typeface="Corbel"/>
          <a:cs typeface="Corbel"/>
          <a:sym typeface="Corbel"/>
        </a:defRPr>
      </a:lvl6pPr>
      <a:lvl7pPr marL="0" marR="0" indent="0" algn="ctr" defTabSz="457200" rtl="0" latinLnBrk="0">
        <a:lnSpc>
          <a:spcPct val="100000"/>
        </a:lnSpc>
        <a:spcBef>
          <a:spcPts val="0"/>
        </a:spcBef>
        <a:spcAft>
          <a:spcPts val="0"/>
        </a:spcAft>
        <a:buClrTx/>
        <a:buSzTx/>
        <a:buFontTx/>
        <a:buNone/>
        <a:tabLst/>
        <a:defRPr sz="4000" b="0" i="0" u="none" strike="noStrike" cap="none" spc="0" baseline="0">
          <a:ln>
            <a:noFill/>
          </a:ln>
          <a:solidFill>
            <a:srgbClr val="262626"/>
          </a:solidFill>
          <a:uFillTx/>
          <a:latin typeface="Corbel"/>
          <a:ea typeface="Corbel"/>
          <a:cs typeface="Corbel"/>
          <a:sym typeface="Corbel"/>
        </a:defRPr>
      </a:lvl7pPr>
      <a:lvl8pPr marL="0" marR="0" indent="0" algn="ctr" defTabSz="457200" rtl="0" latinLnBrk="0">
        <a:lnSpc>
          <a:spcPct val="100000"/>
        </a:lnSpc>
        <a:spcBef>
          <a:spcPts val="0"/>
        </a:spcBef>
        <a:spcAft>
          <a:spcPts val="0"/>
        </a:spcAft>
        <a:buClrTx/>
        <a:buSzTx/>
        <a:buFontTx/>
        <a:buNone/>
        <a:tabLst/>
        <a:defRPr sz="4000" b="0" i="0" u="none" strike="noStrike" cap="none" spc="0" baseline="0">
          <a:ln>
            <a:noFill/>
          </a:ln>
          <a:solidFill>
            <a:srgbClr val="262626"/>
          </a:solidFill>
          <a:uFillTx/>
          <a:latin typeface="Corbel"/>
          <a:ea typeface="Corbel"/>
          <a:cs typeface="Corbel"/>
          <a:sym typeface="Corbel"/>
        </a:defRPr>
      </a:lvl8pPr>
      <a:lvl9pPr marL="0" marR="0" indent="0" algn="ctr" defTabSz="457200" rtl="0" latinLnBrk="0">
        <a:lnSpc>
          <a:spcPct val="100000"/>
        </a:lnSpc>
        <a:spcBef>
          <a:spcPts val="0"/>
        </a:spcBef>
        <a:spcAft>
          <a:spcPts val="0"/>
        </a:spcAft>
        <a:buClrTx/>
        <a:buSzTx/>
        <a:buFontTx/>
        <a:buNone/>
        <a:tabLst/>
        <a:defRPr sz="4000" b="0" i="0" u="none" strike="noStrike" cap="none" spc="0" baseline="0">
          <a:ln>
            <a:noFill/>
          </a:ln>
          <a:solidFill>
            <a:srgbClr val="262626"/>
          </a:solidFill>
          <a:uFillTx/>
          <a:latin typeface="Corbel"/>
          <a:ea typeface="Corbel"/>
          <a:cs typeface="Corbel"/>
          <a:sym typeface="Corbel"/>
        </a:defRPr>
      </a:lvl9pPr>
    </p:titleStyle>
    <p:bodyStyle>
      <a:lvl1pPr marL="342900" marR="0" indent="-342900"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Corbel"/>
          <a:ea typeface="Corbel"/>
          <a:cs typeface="Corbel"/>
          <a:sym typeface="Corbel"/>
        </a:defRPr>
      </a:lvl1pPr>
      <a:lvl2pPr marL="790575" marR="0" indent="-333375"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Corbel"/>
          <a:ea typeface="Corbel"/>
          <a:cs typeface="Corbel"/>
          <a:sym typeface="Corbel"/>
        </a:defRPr>
      </a:lvl2pPr>
      <a:lvl3pPr marL="1234439" marR="0" indent="-320039"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Corbel"/>
          <a:ea typeface="Corbel"/>
          <a:cs typeface="Corbel"/>
          <a:sym typeface="Corbel"/>
        </a:defRPr>
      </a:lvl3pPr>
      <a:lvl4pPr marL="1727200" marR="0" indent="-355600"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Corbel"/>
          <a:ea typeface="Corbel"/>
          <a:cs typeface="Corbel"/>
          <a:sym typeface="Corbel"/>
        </a:defRPr>
      </a:lvl4pPr>
      <a:lvl5pPr marL="2184400" marR="0" indent="-355600"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Corbel"/>
          <a:ea typeface="Corbel"/>
          <a:cs typeface="Corbel"/>
          <a:sym typeface="Corbel"/>
        </a:defRPr>
      </a:lvl5pPr>
      <a:lvl6pPr marL="2606039" marR="0" indent="-320039"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Corbel"/>
          <a:ea typeface="Corbel"/>
          <a:cs typeface="Corbel"/>
          <a:sym typeface="Corbel"/>
        </a:defRPr>
      </a:lvl6pPr>
      <a:lvl7pPr marL="3063239" marR="0" indent="-320039"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Corbel"/>
          <a:ea typeface="Corbel"/>
          <a:cs typeface="Corbel"/>
          <a:sym typeface="Corbel"/>
        </a:defRPr>
      </a:lvl7pPr>
      <a:lvl8pPr marL="3520440" marR="0" indent="-320040"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Corbel"/>
          <a:ea typeface="Corbel"/>
          <a:cs typeface="Corbel"/>
          <a:sym typeface="Corbel"/>
        </a:defRPr>
      </a:lvl8pPr>
      <a:lvl9pPr marL="3977640" marR="0" indent="-320040"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595959"/>
          </a:solidFill>
          <a:uFillTx/>
          <a:latin typeface="Corbel"/>
          <a:ea typeface="Corbel"/>
          <a:cs typeface="Corbel"/>
          <a:sym typeface="Corbe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schools.local-offer.org/childs-journey/paths-bella/"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schools.local-offer.org/childs-journey/voice-of-the-child/how-to-gain-pupil-voice/how-to-gain-pupil-voice-questioning/" TargetMode="External"/><Relationship Id="rId2" Type="http://schemas.openxmlformats.org/officeDocument/2006/relationships/hyperlink" Target="https://schools.local-offer.org/childs-journey/voice-of-the-child/how-to-gain-pupil-voice/" TargetMode="Externa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hyperlink" Target="https://schools.westsussex.gov.uk/Page/10483" TargetMode="External"/><Relationship Id="rId4" Type="http://schemas.openxmlformats.org/officeDocument/2006/relationships/hyperlink" Target="https://schools.local-offer.org/childs-journey/voice-of-the-child/how-to-gain-pupil-voice/role-of-the-adult/"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9488C4-83F5-4629-8212-AAACE368BB03}"/>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146" y="0"/>
            <a:ext cx="12190095" cy="6858000"/>
          </a:xfrm>
          <a:prstGeom prst="rect">
            <a:avLst/>
          </a:prstGeom>
        </p:spPr>
      </p:pic>
      <p:sp>
        <p:nvSpPr>
          <p:cNvPr id="116" name="TextBox 7"/>
          <p:cNvSpPr txBox="1"/>
          <p:nvPr/>
        </p:nvSpPr>
        <p:spPr>
          <a:xfrm>
            <a:off x="404638" y="1071782"/>
            <a:ext cx="7558632" cy="707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defRPr sz="4000">
                <a:solidFill>
                  <a:srgbClr val="262626"/>
                </a:solidFill>
              </a:defRPr>
            </a:lvl1pPr>
          </a:lstStyle>
          <a:p>
            <a:pPr algn="l"/>
            <a:r>
              <a:rPr lang="en-US" dirty="0"/>
              <a:t>The Authentic Pupil  Voice</a:t>
            </a:r>
            <a:endParaRPr dirty="0">
              <a:solidFill>
                <a:schemeClr val="bg1"/>
              </a:solidFill>
              <a:latin typeface="Verdana" panose="020B0604030504040204" pitchFamily="34" charset="0"/>
              <a:ea typeface="Verdana" panose="020B0604030504040204" pitchFamily="34" charset="0"/>
            </a:endParaRPr>
          </a:p>
        </p:txBody>
      </p:sp>
      <p:sp>
        <p:nvSpPr>
          <p:cNvPr id="117" name="TextBox 8"/>
          <p:cNvSpPr txBox="1"/>
          <p:nvPr/>
        </p:nvSpPr>
        <p:spPr>
          <a:xfrm>
            <a:off x="420656" y="1878901"/>
            <a:ext cx="7660354" cy="400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sz="2800">
                <a:solidFill>
                  <a:srgbClr val="595959"/>
                </a:solidFill>
              </a:defRPr>
            </a:pPr>
            <a:r>
              <a:rPr lang="en-GB" sz="2000" b="1" dirty="0">
                <a:solidFill>
                  <a:schemeClr val="bg1"/>
                </a:solidFill>
                <a:latin typeface="Verdana" panose="020B0604030504040204" pitchFamily="34" charset="0"/>
                <a:ea typeface="Verdana" panose="020B0604030504040204" pitchFamily="34" charset="0"/>
              </a:rPr>
              <a:t>Jessica Bubb and Kate Southgate </a:t>
            </a:r>
            <a:endParaRPr sz="2000" dirty="0">
              <a:solidFill>
                <a:schemeClr val="bg1"/>
              </a:solidFill>
              <a:latin typeface="Verdana" panose="020B0604030504040204" pitchFamily="34" charset="0"/>
              <a:ea typeface="Verdana" panose="020B0604030504040204" pitchFamily="34" charset="0"/>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4A44D-35D7-42B2-857F-DDFD24569DC1}"/>
              </a:ext>
            </a:extLst>
          </p:cNvPr>
          <p:cNvSpPr>
            <a:spLocks noGrp="1"/>
          </p:cNvSpPr>
          <p:nvPr>
            <p:ph type="title"/>
          </p:nvPr>
        </p:nvSpPr>
        <p:spPr>
          <a:xfrm>
            <a:off x="686793" y="491093"/>
            <a:ext cx="8728435" cy="1083211"/>
          </a:xfrm>
        </p:spPr>
        <p:txBody>
          <a:bodyPr>
            <a:normAutofit fontScale="90000"/>
          </a:bodyPr>
          <a:lstStyle/>
          <a:p>
            <a:r>
              <a:rPr lang="en-GB" dirty="0"/>
              <a:t>Rewriting the Narrative by Dr Ruth </a:t>
            </a:r>
            <a:r>
              <a:rPr lang="en-GB" dirty="0" err="1"/>
              <a:t>Moyse</a:t>
            </a:r>
            <a:r>
              <a:rPr lang="en-GB" dirty="0"/>
              <a:t> (2021)</a:t>
            </a:r>
          </a:p>
        </p:txBody>
      </p:sp>
      <p:sp>
        <p:nvSpPr>
          <p:cNvPr id="3" name="Content Placeholder 2">
            <a:extLst>
              <a:ext uri="{FF2B5EF4-FFF2-40B4-BE49-F238E27FC236}">
                <a16:creationId xmlns:a16="http://schemas.microsoft.com/office/drawing/2014/main" id="{78782B9E-88DD-412F-B6BF-21D39B2867CD}"/>
              </a:ext>
            </a:extLst>
          </p:cNvPr>
          <p:cNvSpPr>
            <a:spLocks noGrp="1"/>
          </p:cNvSpPr>
          <p:nvPr>
            <p:ph idx="1"/>
          </p:nvPr>
        </p:nvSpPr>
        <p:spPr>
          <a:xfrm>
            <a:off x="686793" y="1818303"/>
            <a:ext cx="10886897" cy="4330942"/>
          </a:xfrm>
        </p:spPr>
        <p:txBody>
          <a:bodyPr/>
          <a:lstStyle/>
          <a:p>
            <a:pPr marL="0" indent="0">
              <a:buNone/>
            </a:pPr>
            <a:r>
              <a:rPr lang="en-GB" dirty="0"/>
              <a:t>Shares the voice of pupils</a:t>
            </a:r>
          </a:p>
          <a:p>
            <a:r>
              <a:rPr lang="en-GB" dirty="0"/>
              <a:t>“Just </a:t>
            </a:r>
            <a:r>
              <a:rPr lang="en-GB" b="1" u="sng" dirty="0"/>
              <a:t>listen</a:t>
            </a:r>
            <a:r>
              <a:rPr lang="en-GB" dirty="0"/>
              <a:t>. It’s not rocket science” (Daisy) – their voices should form part of plans and assessments about them</a:t>
            </a:r>
          </a:p>
          <a:p>
            <a:r>
              <a:rPr lang="en-GB" dirty="0"/>
              <a:t>“Be curious” (Robyn) – school staff need to query </a:t>
            </a:r>
            <a:r>
              <a:rPr lang="en-GB" b="1" i="1" dirty="0"/>
              <a:t>why </a:t>
            </a:r>
            <a:r>
              <a:rPr lang="en-GB" dirty="0"/>
              <a:t>they were absent from the classroom, playground or canteen.</a:t>
            </a:r>
          </a:p>
          <a:p>
            <a:r>
              <a:rPr lang="en-GB" dirty="0"/>
              <a:t>“Prioritise pupil wellbeing” (Erin) – they need to be happy, feel safe and that they belonged in school – staff relationships and understanding key.</a:t>
            </a:r>
          </a:p>
        </p:txBody>
      </p:sp>
    </p:spTree>
    <p:extLst>
      <p:ext uri="{BB962C8B-B14F-4D97-AF65-F5344CB8AC3E}">
        <p14:creationId xmlns:p14="http://schemas.microsoft.com/office/powerpoint/2010/main" val="218296988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A2EC-A69F-FDE4-F208-B94E852411C4}"/>
              </a:ext>
            </a:extLst>
          </p:cNvPr>
          <p:cNvSpPr>
            <a:spLocks noGrp="1"/>
          </p:cNvSpPr>
          <p:nvPr>
            <p:ph type="title"/>
          </p:nvPr>
        </p:nvSpPr>
        <p:spPr/>
        <p:txBody>
          <a:bodyPr/>
          <a:lstStyle/>
          <a:p>
            <a:r>
              <a:rPr lang="en-GB" dirty="0"/>
              <a:t>How do you gather pupil voice?</a:t>
            </a:r>
          </a:p>
        </p:txBody>
      </p:sp>
      <p:pic>
        <p:nvPicPr>
          <p:cNvPr id="4" name="Content Placeholder 5">
            <a:extLst>
              <a:ext uri="{FF2B5EF4-FFF2-40B4-BE49-F238E27FC236}">
                <a16:creationId xmlns:a16="http://schemas.microsoft.com/office/drawing/2014/main" id="{122B1934-1F2A-8788-B9B5-BD3E11B14737}"/>
              </a:ext>
            </a:extLst>
          </p:cNvPr>
          <p:cNvPicPr>
            <a:picLocks noChangeAspect="1"/>
          </p:cNvPicPr>
          <p:nvPr/>
        </p:nvPicPr>
        <p:blipFill>
          <a:blip r:embed="rId3"/>
          <a:stretch>
            <a:fillRect/>
          </a:stretch>
        </p:blipFill>
        <p:spPr>
          <a:xfrm>
            <a:off x="9474926" y="3847667"/>
            <a:ext cx="2436917" cy="14434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graphicFrame>
        <p:nvGraphicFramePr>
          <p:cNvPr id="7" name="Table 7">
            <a:extLst>
              <a:ext uri="{FF2B5EF4-FFF2-40B4-BE49-F238E27FC236}">
                <a16:creationId xmlns:a16="http://schemas.microsoft.com/office/drawing/2014/main" id="{E7C1D397-333B-E081-F543-CB4BD49010EF}"/>
              </a:ext>
            </a:extLst>
          </p:cNvPr>
          <p:cNvGraphicFramePr>
            <a:graphicFrameLocks noGrp="1"/>
          </p:cNvGraphicFramePr>
          <p:nvPr>
            <p:extLst>
              <p:ext uri="{D42A27DB-BD31-4B8C-83A1-F6EECF244321}">
                <p14:modId xmlns:p14="http://schemas.microsoft.com/office/powerpoint/2010/main" val="2188665090"/>
              </p:ext>
            </p:extLst>
          </p:nvPr>
        </p:nvGraphicFramePr>
        <p:xfrm>
          <a:off x="1553028" y="2148170"/>
          <a:ext cx="9080138" cy="1554480"/>
        </p:xfrm>
        <a:graphic>
          <a:graphicData uri="http://schemas.openxmlformats.org/drawingml/2006/table">
            <a:tbl>
              <a:tblPr firstRow="1" bandRow="1">
                <a:tableStyleId>{35758FB7-9AC5-4552-8A53-C91805E547FA}</a:tableStyleId>
              </a:tblPr>
              <a:tblGrid>
                <a:gridCol w="4540069">
                  <a:extLst>
                    <a:ext uri="{9D8B030D-6E8A-4147-A177-3AD203B41FA5}">
                      <a16:colId xmlns:a16="http://schemas.microsoft.com/office/drawing/2014/main" val="181562807"/>
                    </a:ext>
                  </a:extLst>
                </a:gridCol>
                <a:gridCol w="4540069">
                  <a:extLst>
                    <a:ext uri="{9D8B030D-6E8A-4147-A177-3AD203B41FA5}">
                      <a16:colId xmlns:a16="http://schemas.microsoft.com/office/drawing/2014/main" val="735450827"/>
                    </a:ext>
                  </a:extLst>
                </a:gridCol>
              </a:tblGrid>
              <a:tr h="370840">
                <a:tc>
                  <a:txBody>
                    <a:bodyPr/>
                    <a:lstStyle/>
                    <a:p>
                      <a:pPr algn="ctr"/>
                      <a:r>
                        <a:rPr lang="en-GB" sz="4800" dirty="0"/>
                        <a:t>Methods of Gathering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4800" dirty="0"/>
                        <a:t>Challenges Experienced</a:t>
                      </a:r>
                      <a:endParaRPr lang="en-GB" sz="4800" b="1" i="0" u="none" strike="noStrike" cap="none" spc="0" baseline="0" dirty="0">
                        <a:ln>
                          <a:noFill/>
                        </a:ln>
                        <a:solidFill>
                          <a:schemeClr val="lt1"/>
                        </a:solidFill>
                        <a:uFillTx/>
                        <a:latin typeface="+mn-lt"/>
                        <a:ea typeface="+mn-ea"/>
                        <a:cs typeface="+mn-cs"/>
                        <a:sym typeface="Corbe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7862441"/>
                  </a:ext>
                </a:extLst>
              </a:tr>
            </a:tbl>
          </a:graphicData>
        </a:graphic>
      </p:graphicFrame>
    </p:spTree>
    <p:extLst>
      <p:ext uri="{BB962C8B-B14F-4D97-AF65-F5344CB8AC3E}">
        <p14:creationId xmlns:p14="http://schemas.microsoft.com/office/powerpoint/2010/main" val="340436159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A89E6-D955-90AF-0D05-25EB021ADEF2}"/>
              </a:ext>
            </a:extLst>
          </p:cNvPr>
          <p:cNvSpPr>
            <a:spLocks noGrp="1"/>
          </p:cNvSpPr>
          <p:nvPr>
            <p:ph type="title"/>
          </p:nvPr>
        </p:nvSpPr>
        <p:spPr>
          <a:xfrm>
            <a:off x="195552" y="0"/>
            <a:ext cx="11637913" cy="1083212"/>
          </a:xfrm>
        </p:spPr>
        <p:txBody>
          <a:bodyPr/>
          <a:lstStyle/>
          <a:p>
            <a:r>
              <a:rPr lang="en-GB" dirty="0"/>
              <a:t>Things to consider</a:t>
            </a:r>
          </a:p>
        </p:txBody>
      </p:sp>
      <p:sp>
        <p:nvSpPr>
          <p:cNvPr id="3" name="Text Placeholder 2">
            <a:extLst>
              <a:ext uri="{FF2B5EF4-FFF2-40B4-BE49-F238E27FC236}">
                <a16:creationId xmlns:a16="http://schemas.microsoft.com/office/drawing/2014/main" id="{564E8A3A-FEAC-AE97-EA85-CB0F6157250C}"/>
              </a:ext>
            </a:extLst>
          </p:cNvPr>
          <p:cNvSpPr>
            <a:spLocks noGrp="1"/>
          </p:cNvSpPr>
          <p:nvPr>
            <p:ph type="body" idx="1"/>
          </p:nvPr>
        </p:nvSpPr>
        <p:spPr>
          <a:xfrm>
            <a:off x="195551" y="916732"/>
            <a:ext cx="11637913" cy="4330942"/>
          </a:xfrm>
        </p:spPr>
        <p:txBody>
          <a:bodyPr>
            <a:normAutofit fontScale="55000" lnSpcReduction="20000"/>
          </a:bodyPr>
          <a:lstStyle/>
          <a:p>
            <a:r>
              <a:rPr lang="en-GB" dirty="0"/>
              <a:t>Strengths </a:t>
            </a:r>
          </a:p>
          <a:p>
            <a:r>
              <a:rPr lang="en-GB" dirty="0"/>
              <a:t>Learning style/ additional needs</a:t>
            </a:r>
          </a:p>
          <a:p>
            <a:r>
              <a:rPr lang="en-GB" dirty="0"/>
              <a:t>Identifying best person to gather pupil voice</a:t>
            </a:r>
          </a:p>
          <a:p>
            <a:r>
              <a:rPr lang="en-GB" dirty="0"/>
              <a:t>Preferred communication style. </a:t>
            </a:r>
          </a:p>
          <a:p>
            <a:r>
              <a:rPr lang="en-GB" dirty="0"/>
              <a:t>Audience- why? So what?</a:t>
            </a:r>
          </a:p>
          <a:p>
            <a:r>
              <a:rPr lang="en-GB" dirty="0"/>
              <a:t>Time – how much time can we realistically spend with children to ensure that they are able to share with us freely. </a:t>
            </a:r>
          </a:p>
          <a:p>
            <a:r>
              <a:rPr lang="en-GB" dirty="0"/>
              <a:t>Time of day</a:t>
            </a:r>
          </a:p>
          <a:p>
            <a:r>
              <a:rPr lang="en-GB" dirty="0"/>
              <a:t>Does the CYP know why we want to hear their views </a:t>
            </a:r>
          </a:p>
          <a:p>
            <a:r>
              <a:rPr lang="en-GB" dirty="0"/>
              <a:t>Ensuring that we are not tokenistic. </a:t>
            </a:r>
          </a:p>
          <a:p>
            <a:r>
              <a:rPr lang="en-GB" dirty="0"/>
              <a:t>Value pupils response, it may not be our perspective but it is theirs. </a:t>
            </a:r>
          </a:p>
          <a:p>
            <a:r>
              <a:rPr lang="en-GB" dirty="0"/>
              <a:t>Children may think that you are looking for a “correct” answer</a:t>
            </a:r>
          </a:p>
          <a:p>
            <a:r>
              <a:rPr lang="en-GB" dirty="0"/>
              <a:t>Is there a power dynamic at play?</a:t>
            </a:r>
          </a:p>
          <a:p>
            <a:r>
              <a:rPr lang="en-GB" dirty="0"/>
              <a:t>Being prepared for uncomfortable answers</a:t>
            </a:r>
          </a:p>
          <a:p>
            <a:r>
              <a:rPr lang="en-GB" dirty="0"/>
              <a:t>Accepting “I don’t know”</a:t>
            </a:r>
          </a:p>
          <a:p>
            <a:r>
              <a:rPr lang="en-GB" dirty="0"/>
              <a:t>Teach the child the process, time to practice</a:t>
            </a:r>
          </a:p>
          <a:p>
            <a:endParaRPr lang="en-GB" dirty="0"/>
          </a:p>
          <a:p>
            <a:pPr marL="0" indent="0">
              <a:buNone/>
            </a:pPr>
            <a:endParaRPr lang="en-GB" dirty="0"/>
          </a:p>
        </p:txBody>
      </p:sp>
    </p:spTree>
    <p:extLst>
      <p:ext uri="{BB962C8B-B14F-4D97-AF65-F5344CB8AC3E}">
        <p14:creationId xmlns:p14="http://schemas.microsoft.com/office/powerpoint/2010/main" val="187817016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B21BD-7C34-1781-FF26-B66B9F4A5461}"/>
              </a:ext>
            </a:extLst>
          </p:cNvPr>
          <p:cNvSpPr>
            <a:spLocks noGrp="1"/>
          </p:cNvSpPr>
          <p:nvPr>
            <p:ph type="title"/>
          </p:nvPr>
        </p:nvSpPr>
        <p:spPr/>
        <p:txBody>
          <a:bodyPr/>
          <a:lstStyle/>
          <a:p>
            <a:r>
              <a:rPr lang="en-GB" dirty="0"/>
              <a:t>Skills</a:t>
            </a:r>
          </a:p>
        </p:txBody>
      </p:sp>
      <p:sp>
        <p:nvSpPr>
          <p:cNvPr id="3" name="Text Placeholder 2">
            <a:extLst>
              <a:ext uri="{FF2B5EF4-FFF2-40B4-BE49-F238E27FC236}">
                <a16:creationId xmlns:a16="http://schemas.microsoft.com/office/drawing/2014/main" id="{01806D20-9713-BE16-62F1-C9CC239EDBA5}"/>
              </a:ext>
            </a:extLst>
          </p:cNvPr>
          <p:cNvSpPr>
            <a:spLocks noGrp="1"/>
          </p:cNvSpPr>
          <p:nvPr>
            <p:ph type="body" idx="1"/>
          </p:nvPr>
        </p:nvSpPr>
        <p:spPr>
          <a:xfrm>
            <a:off x="273930" y="1243663"/>
            <a:ext cx="11637913" cy="4330942"/>
          </a:xfrm>
        </p:spPr>
        <p:txBody>
          <a:bodyPr>
            <a:normAutofit/>
          </a:bodyPr>
          <a:lstStyle/>
          <a:p>
            <a:r>
              <a:rPr lang="en-GB" dirty="0"/>
              <a:t>Active listening</a:t>
            </a:r>
          </a:p>
          <a:p>
            <a:r>
              <a:rPr lang="en-GB" dirty="0"/>
              <a:t>Sensitive </a:t>
            </a:r>
          </a:p>
          <a:p>
            <a:r>
              <a:rPr lang="en-GB" dirty="0"/>
              <a:t>Be curious </a:t>
            </a:r>
          </a:p>
          <a:p>
            <a:r>
              <a:rPr lang="en-GB" dirty="0"/>
              <a:t>Adapt process  or resource</a:t>
            </a:r>
          </a:p>
          <a:p>
            <a:r>
              <a:rPr lang="en-GB" dirty="0"/>
              <a:t>Be open </a:t>
            </a:r>
          </a:p>
          <a:p>
            <a:r>
              <a:rPr lang="en-GB" dirty="0"/>
              <a:t>Be ready to hear</a:t>
            </a:r>
          </a:p>
          <a:p>
            <a:pPr marL="0" indent="0">
              <a:buNone/>
            </a:pPr>
            <a:endParaRPr lang="en-GB" dirty="0"/>
          </a:p>
        </p:txBody>
      </p:sp>
    </p:spTree>
    <p:extLst>
      <p:ext uri="{BB962C8B-B14F-4D97-AF65-F5344CB8AC3E}">
        <p14:creationId xmlns:p14="http://schemas.microsoft.com/office/powerpoint/2010/main" val="182100632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2FEE8-9676-15A6-D45C-06C603680F06}"/>
              </a:ext>
            </a:extLst>
          </p:cNvPr>
          <p:cNvSpPr>
            <a:spLocks noGrp="1"/>
          </p:cNvSpPr>
          <p:nvPr>
            <p:ph type="title"/>
          </p:nvPr>
        </p:nvSpPr>
        <p:spPr/>
        <p:txBody>
          <a:bodyPr/>
          <a:lstStyle/>
          <a:p>
            <a:r>
              <a:rPr lang="en-GB" dirty="0"/>
              <a:t>How do you gather…… </a:t>
            </a:r>
          </a:p>
        </p:txBody>
      </p:sp>
      <p:sp>
        <p:nvSpPr>
          <p:cNvPr id="3" name="Text Placeholder 2">
            <a:extLst>
              <a:ext uri="{FF2B5EF4-FFF2-40B4-BE49-F238E27FC236}">
                <a16:creationId xmlns:a16="http://schemas.microsoft.com/office/drawing/2014/main" id="{FD115DB8-D720-84AC-737B-4EE49406D0ED}"/>
              </a:ext>
            </a:extLst>
          </p:cNvPr>
          <p:cNvSpPr>
            <a:spLocks noGrp="1"/>
          </p:cNvSpPr>
          <p:nvPr>
            <p:ph type="body" idx="1"/>
          </p:nvPr>
        </p:nvSpPr>
        <p:spPr/>
        <p:txBody>
          <a:bodyPr/>
          <a:lstStyle/>
          <a:p>
            <a:r>
              <a:rPr lang="en-GB" dirty="0"/>
              <a:t>A reception child’s views</a:t>
            </a:r>
          </a:p>
          <a:p>
            <a:r>
              <a:rPr lang="en-GB" dirty="0"/>
              <a:t>A non- verbal </a:t>
            </a:r>
          </a:p>
          <a:p>
            <a:r>
              <a:rPr lang="en-GB" dirty="0"/>
              <a:t>Selective mute</a:t>
            </a:r>
          </a:p>
          <a:p>
            <a:r>
              <a:rPr lang="en-GB" dirty="0"/>
              <a:t>EAL</a:t>
            </a:r>
          </a:p>
          <a:p>
            <a:r>
              <a:rPr lang="en-GB" dirty="0"/>
              <a:t>Neurodivergent: Autistic child/ ADHD/ Dyslexia</a:t>
            </a:r>
          </a:p>
          <a:p>
            <a:r>
              <a:rPr lang="en-GB" dirty="0"/>
              <a:t>Highly anxious child</a:t>
            </a:r>
          </a:p>
          <a:p>
            <a:r>
              <a:rPr lang="en-GB" dirty="0"/>
              <a:t>Secondary pupil</a:t>
            </a:r>
          </a:p>
        </p:txBody>
      </p:sp>
      <p:pic>
        <p:nvPicPr>
          <p:cNvPr id="4" name="Content Placeholder 5">
            <a:extLst>
              <a:ext uri="{FF2B5EF4-FFF2-40B4-BE49-F238E27FC236}">
                <a16:creationId xmlns:a16="http://schemas.microsoft.com/office/drawing/2014/main" id="{E625E9DF-F0A7-23F4-0A17-11EAD4C6787C}"/>
              </a:ext>
            </a:extLst>
          </p:cNvPr>
          <p:cNvPicPr>
            <a:picLocks noChangeAspect="1"/>
          </p:cNvPicPr>
          <p:nvPr/>
        </p:nvPicPr>
        <p:blipFill>
          <a:blip r:embed="rId3"/>
          <a:stretch>
            <a:fillRect/>
          </a:stretch>
        </p:blipFill>
        <p:spPr>
          <a:xfrm>
            <a:off x="9688333" y="3535049"/>
            <a:ext cx="2223510" cy="13170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Tree>
    <p:extLst>
      <p:ext uri="{BB962C8B-B14F-4D97-AF65-F5344CB8AC3E}">
        <p14:creationId xmlns:p14="http://schemas.microsoft.com/office/powerpoint/2010/main" val="260987195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79284-2706-400A-8478-BCD0BD61DAAE}"/>
              </a:ext>
            </a:extLst>
          </p:cNvPr>
          <p:cNvSpPr>
            <a:spLocks noGrp="1"/>
          </p:cNvSpPr>
          <p:nvPr>
            <p:ph type="title"/>
          </p:nvPr>
        </p:nvSpPr>
        <p:spPr>
          <a:xfrm>
            <a:off x="905692" y="17166"/>
            <a:ext cx="9552191" cy="1083211"/>
          </a:xfrm>
        </p:spPr>
        <p:txBody>
          <a:bodyPr/>
          <a:lstStyle/>
          <a:p>
            <a:r>
              <a:rPr lang="en-GB" dirty="0"/>
              <a:t>Structured Resources</a:t>
            </a:r>
          </a:p>
        </p:txBody>
      </p:sp>
      <p:sp>
        <p:nvSpPr>
          <p:cNvPr id="3" name="Content Placeholder 2">
            <a:extLst>
              <a:ext uri="{FF2B5EF4-FFF2-40B4-BE49-F238E27FC236}">
                <a16:creationId xmlns:a16="http://schemas.microsoft.com/office/drawing/2014/main" id="{039AC213-30FC-40F8-AB48-605C115247F8}"/>
              </a:ext>
            </a:extLst>
          </p:cNvPr>
          <p:cNvSpPr>
            <a:spLocks noGrp="1"/>
          </p:cNvSpPr>
          <p:nvPr>
            <p:ph idx="1"/>
          </p:nvPr>
        </p:nvSpPr>
        <p:spPr>
          <a:xfrm>
            <a:off x="513806" y="1068495"/>
            <a:ext cx="9944078" cy="4330942"/>
          </a:xfrm>
        </p:spPr>
        <p:txBody>
          <a:bodyPr>
            <a:normAutofit fontScale="62500" lnSpcReduction="20000"/>
          </a:bodyPr>
          <a:lstStyle/>
          <a:p>
            <a:r>
              <a:rPr lang="en-GB" dirty="0"/>
              <a:t>Lego classroom</a:t>
            </a:r>
          </a:p>
          <a:p>
            <a:r>
              <a:rPr lang="en-GB" dirty="0"/>
              <a:t>Listen to me</a:t>
            </a:r>
          </a:p>
          <a:p>
            <a:r>
              <a:rPr lang="en-GB" dirty="0"/>
              <a:t>What helps me learn </a:t>
            </a:r>
          </a:p>
          <a:p>
            <a:r>
              <a:rPr lang="en-GB" dirty="0"/>
              <a:t>Three houses			</a:t>
            </a:r>
          </a:p>
          <a:p>
            <a:r>
              <a:rPr lang="en-GB" dirty="0"/>
              <a:t>Mapping the Landscape of Fear</a:t>
            </a:r>
          </a:p>
          <a:p>
            <a:r>
              <a:rPr lang="en-GB" dirty="0"/>
              <a:t>Bear cards</a:t>
            </a:r>
          </a:p>
          <a:p>
            <a:r>
              <a:rPr lang="en-GB" dirty="0"/>
              <a:t>Blobs</a:t>
            </a:r>
          </a:p>
          <a:p>
            <a:r>
              <a:rPr lang="en-GB" dirty="0"/>
              <a:t>West Sussex EBSA resources</a:t>
            </a:r>
          </a:p>
          <a:p>
            <a:r>
              <a:rPr lang="en-GB" dirty="0"/>
              <a:t>Comic Strip Conversations</a:t>
            </a:r>
          </a:p>
          <a:p>
            <a:r>
              <a:rPr lang="en-GB" dirty="0"/>
              <a:t>5 point scale check- ins</a:t>
            </a:r>
          </a:p>
          <a:p>
            <a:r>
              <a:rPr lang="en-GB" dirty="0"/>
              <a:t>Zones of Regulation</a:t>
            </a:r>
          </a:p>
          <a:p>
            <a:r>
              <a:rPr lang="en-GB" dirty="0"/>
              <a:t>All about me </a:t>
            </a:r>
          </a:p>
          <a:p>
            <a:r>
              <a:rPr lang="en-GB" dirty="0"/>
              <a:t>EHCNA form pupil questions</a:t>
            </a:r>
          </a:p>
          <a:p>
            <a:r>
              <a:rPr lang="en-GB" dirty="0"/>
              <a:t>Observation</a:t>
            </a:r>
          </a:p>
        </p:txBody>
      </p:sp>
    </p:spTree>
    <p:extLst>
      <p:ext uri="{BB962C8B-B14F-4D97-AF65-F5344CB8AC3E}">
        <p14:creationId xmlns:p14="http://schemas.microsoft.com/office/powerpoint/2010/main" val="300486830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617D4-B517-B9D1-8DBE-FF8E7657E55B}"/>
              </a:ext>
            </a:extLst>
          </p:cNvPr>
          <p:cNvSpPr>
            <a:spLocks noGrp="1"/>
          </p:cNvSpPr>
          <p:nvPr>
            <p:ph type="title"/>
          </p:nvPr>
        </p:nvSpPr>
        <p:spPr/>
        <p:txBody>
          <a:bodyPr/>
          <a:lstStyle/>
          <a:p>
            <a:r>
              <a:rPr lang="en-GB" dirty="0"/>
              <a:t>How to </a:t>
            </a:r>
          </a:p>
        </p:txBody>
      </p:sp>
      <p:sp>
        <p:nvSpPr>
          <p:cNvPr id="3" name="Text Placeholder 2">
            <a:extLst>
              <a:ext uri="{FF2B5EF4-FFF2-40B4-BE49-F238E27FC236}">
                <a16:creationId xmlns:a16="http://schemas.microsoft.com/office/drawing/2014/main" id="{12F14F6F-7C28-FC8D-4982-0EABE89ADBA0}"/>
              </a:ext>
            </a:extLst>
          </p:cNvPr>
          <p:cNvSpPr>
            <a:spLocks noGrp="1"/>
          </p:cNvSpPr>
          <p:nvPr>
            <p:ph type="body" idx="1"/>
          </p:nvPr>
        </p:nvSpPr>
        <p:spPr/>
        <p:txBody>
          <a:bodyPr/>
          <a:lstStyle/>
          <a:p>
            <a:pPr marL="0" indent="0">
              <a:buNone/>
            </a:pPr>
            <a:r>
              <a:rPr lang="en-GB" dirty="0"/>
              <a:t>Lego Classroom</a:t>
            </a:r>
          </a:p>
          <a:p>
            <a:pPr marL="0" indent="0">
              <a:buNone/>
            </a:pPr>
            <a:endParaRPr lang="en-GB" dirty="0"/>
          </a:p>
        </p:txBody>
      </p:sp>
      <p:pic>
        <p:nvPicPr>
          <p:cNvPr id="5" name="Picture 4">
            <a:extLst>
              <a:ext uri="{FF2B5EF4-FFF2-40B4-BE49-F238E27FC236}">
                <a16:creationId xmlns:a16="http://schemas.microsoft.com/office/drawing/2014/main" id="{2A24B51C-327A-79AA-5127-E044E4D69058}"/>
              </a:ext>
            </a:extLst>
          </p:cNvPr>
          <p:cNvPicPr>
            <a:picLocks noChangeAspect="1"/>
          </p:cNvPicPr>
          <p:nvPr/>
        </p:nvPicPr>
        <p:blipFill>
          <a:blip r:embed="rId2"/>
          <a:stretch>
            <a:fillRect/>
          </a:stretch>
        </p:blipFill>
        <p:spPr>
          <a:xfrm>
            <a:off x="3463529" y="465710"/>
            <a:ext cx="5258714" cy="4850871"/>
          </a:xfrm>
          <a:prstGeom prst="rect">
            <a:avLst/>
          </a:prstGeom>
        </p:spPr>
      </p:pic>
    </p:spTree>
    <p:extLst>
      <p:ext uri="{BB962C8B-B14F-4D97-AF65-F5344CB8AC3E}">
        <p14:creationId xmlns:p14="http://schemas.microsoft.com/office/powerpoint/2010/main" val="219993026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2C50E-FD5C-78AB-718E-4F14907AF020}"/>
              </a:ext>
            </a:extLst>
          </p:cNvPr>
          <p:cNvSpPr>
            <a:spLocks noGrp="1"/>
          </p:cNvSpPr>
          <p:nvPr>
            <p:ph type="title"/>
          </p:nvPr>
        </p:nvSpPr>
        <p:spPr/>
        <p:txBody>
          <a:bodyPr/>
          <a:lstStyle/>
          <a:p>
            <a:r>
              <a:rPr lang="en-GB" dirty="0"/>
              <a:t>Observations </a:t>
            </a:r>
          </a:p>
        </p:txBody>
      </p:sp>
      <p:sp>
        <p:nvSpPr>
          <p:cNvPr id="3" name="Text Placeholder 2">
            <a:extLst>
              <a:ext uri="{FF2B5EF4-FFF2-40B4-BE49-F238E27FC236}">
                <a16:creationId xmlns:a16="http://schemas.microsoft.com/office/drawing/2014/main" id="{03F2F8FF-AE47-CD43-7279-F76A85940C0A}"/>
              </a:ext>
            </a:extLst>
          </p:cNvPr>
          <p:cNvSpPr>
            <a:spLocks noGrp="1"/>
          </p:cNvSpPr>
          <p:nvPr>
            <p:ph type="body" idx="1"/>
          </p:nvPr>
        </p:nvSpPr>
        <p:spPr/>
        <p:txBody>
          <a:bodyPr/>
          <a:lstStyle/>
          <a:p>
            <a:endParaRPr lang="en-GB" dirty="0"/>
          </a:p>
        </p:txBody>
      </p:sp>
      <p:pic>
        <p:nvPicPr>
          <p:cNvPr id="7" name="Picture 6">
            <a:extLst>
              <a:ext uri="{FF2B5EF4-FFF2-40B4-BE49-F238E27FC236}">
                <a16:creationId xmlns:a16="http://schemas.microsoft.com/office/drawing/2014/main" id="{7FA211C6-4133-A032-9D11-137EBEA379F7}"/>
              </a:ext>
            </a:extLst>
          </p:cNvPr>
          <p:cNvPicPr>
            <a:picLocks noChangeAspect="1"/>
          </p:cNvPicPr>
          <p:nvPr/>
        </p:nvPicPr>
        <p:blipFill>
          <a:blip r:embed="rId2"/>
          <a:stretch>
            <a:fillRect/>
          </a:stretch>
        </p:blipFill>
        <p:spPr>
          <a:xfrm rot="21077270">
            <a:off x="400593" y="1087008"/>
            <a:ext cx="4058195" cy="1325205"/>
          </a:xfrm>
          <a:prstGeom prst="rect">
            <a:avLst/>
          </a:prstGeom>
        </p:spPr>
      </p:pic>
      <p:pic>
        <p:nvPicPr>
          <p:cNvPr id="9" name="Picture 8">
            <a:extLst>
              <a:ext uri="{FF2B5EF4-FFF2-40B4-BE49-F238E27FC236}">
                <a16:creationId xmlns:a16="http://schemas.microsoft.com/office/drawing/2014/main" id="{E5E0BF9E-CA4E-6E11-D498-F367ADD36D61}"/>
              </a:ext>
            </a:extLst>
          </p:cNvPr>
          <p:cNvPicPr>
            <a:picLocks noChangeAspect="1"/>
          </p:cNvPicPr>
          <p:nvPr/>
        </p:nvPicPr>
        <p:blipFill>
          <a:blip r:embed="rId3"/>
          <a:stretch>
            <a:fillRect/>
          </a:stretch>
        </p:blipFill>
        <p:spPr>
          <a:xfrm rot="1697933">
            <a:off x="7901179" y="1595366"/>
            <a:ext cx="3646044" cy="2991779"/>
          </a:xfrm>
          <a:prstGeom prst="rect">
            <a:avLst/>
          </a:prstGeom>
        </p:spPr>
      </p:pic>
      <p:pic>
        <p:nvPicPr>
          <p:cNvPr id="11" name="Picture 10">
            <a:extLst>
              <a:ext uri="{FF2B5EF4-FFF2-40B4-BE49-F238E27FC236}">
                <a16:creationId xmlns:a16="http://schemas.microsoft.com/office/drawing/2014/main" id="{EFF6D2B0-CE73-8E6E-29EC-2B80050FBE70}"/>
              </a:ext>
            </a:extLst>
          </p:cNvPr>
          <p:cNvPicPr>
            <a:picLocks noChangeAspect="1"/>
          </p:cNvPicPr>
          <p:nvPr/>
        </p:nvPicPr>
        <p:blipFill>
          <a:blip r:embed="rId4"/>
          <a:stretch>
            <a:fillRect/>
          </a:stretch>
        </p:blipFill>
        <p:spPr>
          <a:xfrm rot="21016549">
            <a:off x="4585451" y="217888"/>
            <a:ext cx="3477754" cy="4889863"/>
          </a:xfrm>
          <a:prstGeom prst="rect">
            <a:avLst/>
          </a:prstGeom>
        </p:spPr>
      </p:pic>
      <p:pic>
        <p:nvPicPr>
          <p:cNvPr id="13" name="Picture 12">
            <a:extLst>
              <a:ext uri="{FF2B5EF4-FFF2-40B4-BE49-F238E27FC236}">
                <a16:creationId xmlns:a16="http://schemas.microsoft.com/office/drawing/2014/main" id="{D5DBEE9F-E598-2FA7-0AB1-14C309B354B8}"/>
              </a:ext>
            </a:extLst>
          </p:cNvPr>
          <p:cNvPicPr>
            <a:picLocks noChangeAspect="1"/>
          </p:cNvPicPr>
          <p:nvPr/>
        </p:nvPicPr>
        <p:blipFill>
          <a:blip r:embed="rId5"/>
          <a:stretch>
            <a:fillRect/>
          </a:stretch>
        </p:blipFill>
        <p:spPr>
          <a:xfrm>
            <a:off x="610150" y="2654914"/>
            <a:ext cx="3233886" cy="2531904"/>
          </a:xfrm>
          <a:prstGeom prst="rect">
            <a:avLst/>
          </a:prstGeom>
        </p:spPr>
      </p:pic>
    </p:spTree>
    <p:extLst>
      <p:ext uri="{BB962C8B-B14F-4D97-AF65-F5344CB8AC3E}">
        <p14:creationId xmlns:p14="http://schemas.microsoft.com/office/powerpoint/2010/main" val="160294091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E898E-3F45-B435-9746-4C4504D18F86}"/>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A9EAFE6B-F711-3A2D-894D-763AA7F1AD7B}"/>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B88247F3-9DB2-A164-2B8E-7B5B47D1151F}"/>
              </a:ext>
            </a:extLst>
          </p:cNvPr>
          <p:cNvPicPr>
            <a:picLocks noChangeAspect="1"/>
          </p:cNvPicPr>
          <p:nvPr/>
        </p:nvPicPr>
        <p:blipFill>
          <a:blip r:embed="rId2"/>
          <a:stretch>
            <a:fillRect/>
          </a:stretch>
        </p:blipFill>
        <p:spPr>
          <a:xfrm>
            <a:off x="94412" y="575864"/>
            <a:ext cx="12003175" cy="5706271"/>
          </a:xfrm>
          <a:prstGeom prst="rect">
            <a:avLst/>
          </a:prstGeom>
        </p:spPr>
      </p:pic>
    </p:spTree>
    <p:extLst>
      <p:ext uri="{BB962C8B-B14F-4D97-AF65-F5344CB8AC3E}">
        <p14:creationId xmlns:p14="http://schemas.microsoft.com/office/powerpoint/2010/main" val="311261741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776EE-88DF-DA68-1263-F9E0A4D4E8CB}"/>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79086F3B-CC48-C5A9-98F9-0F5C911C536F}"/>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314C176D-90F3-3B45-6125-9D505F2F5DE2}"/>
              </a:ext>
            </a:extLst>
          </p:cNvPr>
          <p:cNvPicPr>
            <a:picLocks noChangeAspect="1"/>
          </p:cNvPicPr>
          <p:nvPr/>
        </p:nvPicPr>
        <p:blipFill>
          <a:blip r:embed="rId2"/>
          <a:stretch>
            <a:fillRect/>
          </a:stretch>
        </p:blipFill>
        <p:spPr>
          <a:xfrm>
            <a:off x="1620218" y="2332"/>
            <a:ext cx="8577520" cy="5941275"/>
          </a:xfrm>
          <a:prstGeom prst="rect">
            <a:avLst/>
          </a:prstGeom>
        </p:spPr>
      </p:pic>
    </p:spTree>
    <p:extLst>
      <p:ext uri="{BB962C8B-B14F-4D97-AF65-F5344CB8AC3E}">
        <p14:creationId xmlns:p14="http://schemas.microsoft.com/office/powerpoint/2010/main" val="411110197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Aims</a:t>
            </a:r>
          </a:p>
        </p:txBody>
      </p:sp>
      <p:sp>
        <p:nvSpPr>
          <p:cNvPr id="3" name="Content Placeholder 2"/>
          <p:cNvSpPr>
            <a:spLocks noGrp="1"/>
          </p:cNvSpPr>
          <p:nvPr>
            <p:ph idx="1"/>
          </p:nvPr>
        </p:nvSpPr>
        <p:spPr>
          <a:xfrm>
            <a:off x="796444" y="1301100"/>
            <a:ext cx="8042756" cy="3031056"/>
          </a:xfrm>
        </p:spPr>
        <p:txBody>
          <a:bodyPr>
            <a:normAutofit/>
          </a:bodyPr>
          <a:lstStyle/>
          <a:p>
            <a:pPr>
              <a:lnSpc>
                <a:spcPct val="110000"/>
              </a:lnSpc>
            </a:pPr>
            <a:r>
              <a:rPr lang="en-US" dirty="0"/>
              <a:t>Why?</a:t>
            </a:r>
          </a:p>
          <a:p>
            <a:pPr>
              <a:lnSpc>
                <a:spcPct val="110000"/>
              </a:lnSpc>
            </a:pPr>
            <a:r>
              <a:rPr lang="en-US" dirty="0"/>
              <a:t>What are the benefits?</a:t>
            </a:r>
          </a:p>
          <a:p>
            <a:pPr>
              <a:lnSpc>
                <a:spcPct val="110000"/>
              </a:lnSpc>
            </a:pPr>
            <a:r>
              <a:rPr lang="en-US" dirty="0"/>
              <a:t>Exploring resources</a:t>
            </a:r>
          </a:p>
          <a:p>
            <a:pPr>
              <a:lnSpc>
                <a:spcPct val="110000"/>
              </a:lnSpc>
            </a:pPr>
            <a:r>
              <a:rPr lang="en-US" dirty="0"/>
              <a:t>Next steps?</a:t>
            </a:r>
          </a:p>
        </p:txBody>
      </p:sp>
    </p:spTree>
    <p:extLst>
      <p:ext uri="{BB962C8B-B14F-4D97-AF65-F5344CB8AC3E}">
        <p14:creationId xmlns:p14="http://schemas.microsoft.com/office/powerpoint/2010/main" val="330337259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B9480-853F-4CA2-84EE-5E8ACEECA6E4}"/>
              </a:ext>
            </a:extLst>
          </p:cNvPr>
          <p:cNvSpPr>
            <a:spLocks noGrp="1"/>
          </p:cNvSpPr>
          <p:nvPr>
            <p:ph type="title"/>
          </p:nvPr>
        </p:nvSpPr>
        <p:spPr/>
        <p:txBody>
          <a:bodyPr>
            <a:normAutofit/>
          </a:bodyPr>
          <a:lstStyle/>
          <a:p>
            <a:r>
              <a:rPr lang="en-GB" dirty="0"/>
              <a:t>Supporting visuals</a:t>
            </a:r>
          </a:p>
        </p:txBody>
      </p:sp>
      <p:pic>
        <p:nvPicPr>
          <p:cNvPr id="5" name="Content Placeholder 4" descr="Map&#10;&#10;Description automatically generated">
            <a:extLst>
              <a:ext uri="{FF2B5EF4-FFF2-40B4-BE49-F238E27FC236}">
                <a16:creationId xmlns:a16="http://schemas.microsoft.com/office/drawing/2014/main" id="{B743D9BD-187E-4403-821A-392B1657C408}"/>
              </a:ext>
            </a:extLst>
          </p:cNvPr>
          <p:cNvPicPr>
            <a:picLocks noGrp="1" noChangeAspect="1"/>
          </p:cNvPicPr>
          <p:nvPr>
            <p:ph idx="1"/>
          </p:nvPr>
        </p:nvPicPr>
        <p:blipFill>
          <a:blip r:embed="rId3"/>
          <a:stretch>
            <a:fillRect/>
          </a:stretch>
        </p:blipFill>
        <p:spPr>
          <a:xfrm>
            <a:off x="86308" y="1524527"/>
            <a:ext cx="2879454" cy="2879454"/>
          </a:xfrm>
        </p:spPr>
      </p:pic>
      <p:pic>
        <p:nvPicPr>
          <p:cNvPr id="7" name="Picture 6">
            <a:extLst>
              <a:ext uri="{FF2B5EF4-FFF2-40B4-BE49-F238E27FC236}">
                <a16:creationId xmlns:a16="http://schemas.microsoft.com/office/drawing/2014/main" id="{0B3BF6CF-A2F0-4EA8-BA03-9FDCC6BAB51D}"/>
              </a:ext>
            </a:extLst>
          </p:cNvPr>
          <p:cNvPicPr>
            <a:picLocks noChangeAspect="1"/>
          </p:cNvPicPr>
          <p:nvPr/>
        </p:nvPicPr>
        <p:blipFill>
          <a:blip r:embed="rId4"/>
          <a:stretch>
            <a:fillRect/>
          </a:stretch>
        </p:blipFill>
        <p:spPr>
          <a:xfrm>
            <a:off x="7320696" y="1164982"/>
            <a:ext cx="3086259" cy="2006703"/>
          </a:xfrm>
          <a:prstGeom prst="rect">
            <a:avLst/>
          </a:prstGeom>
        </p:spPr>
      </p:pic>
      <p:pic>
        <p:nvPicPr>
          <p:cNvPr id="9" name="Picture 8">
            <a:extLst>
              <a:ext uri="{FF2B5EF4-FFF2-40B4-BE49-F238E27FC236}">
                <a16:creationId xmlns:a16="http://schemas.microsoft.com/office/drawing/2014/main" id="{B47EE112-0428-458F-A1D5-83A3A16B703F}"/>
              </a:ext>
            </a:extLst>
          </p:cNvPr>
          <p:cNvPicPr>
            <a:picLocks noChangeAspect="1"/>
          </p:cNvPicPr>
          <p:nvPr/>
        </p:nvPicPr>
        <p:blipFill>
          <a:blip r:embed="rId5"/>
          <a:stretch>
            <a:fillRect/>
          </a:stretch>
        </p:blipFill>
        <p:spPr>
          <a:xfrm>
            <a:off x="6207630" y="3863930"/>
            <a:ext cx="4290935" cy="1218874"/>
          </a:xfrm>
          <a:prstGeom prst="rect">
            <a:avLst/>
          </a:prstGeom>
        </p:spPr>
      </p:pic>
      <p:pic>
        <p:nvPicPr>
          <p:cNvPr id="11" name="Picture 10">
            <a:extLst>
              <a:ext uri="{FF2B5EF4-FFF2-40B4-BE49-F238E27FC236}">
                <a16:creationId xmlns:a16="http://schemas.microsoft.com/office/drawing/2014/main" id="{430F37EA-E084-404C-A2DD-59275D6305DF}"/>
              </a:ext>
            </a:extLst>
          </p:cNvPr>
          <p:cNvPicPr>
            <a:picLocks noChangeAspect="1"/>
          </p:cNvPicPr>
          <p:nvPr/>
        </p:nvPicPr>
        <p:blipFill>
          <a:blip r:embed="rId6"/>
          <a:stretch>
            <a:fillRect/>
          </a:stretch>
        </p:blipFill>
        <p:spPr>
          <a:xfrm>
            <a:off x="5283903" y="1693968"/>
            <a:ext cx="1841236" cy="2102198"/>
          </a:xfrm>
          <a:prstGeom prst="rect">
            <a:avLst/>
          </a:prstGeom>
        </p:spPr>
      </p:pic>
      <p:pic>
        <p:nvPicPr>
          <p:cNvPr id="13" name="Picture 12">
            <a:extLst>
              <a:ext uri="{FF2B5EF4-FFF2-40B4-BE49-F238E27FC236}">
                <a16:creationId xmlns:a16="http://schemas.microsoft.com/office/drawing/2014/main" id="{8D0E92C9-393A-4AEA-A045-AE50D8E34CD0}"/>
              </a:ext>
            </a:extLst>
          </p:cNvPr>
          <p:cNvPicPr>
            <a:picLocks noChangeAspect="1"/>
          </p:cNvPicPr>
          <p:nvPr/>
        </p:nvPicPr>
        <p:blipFill>
          <a:blip r:embed="rId7"/>
          <a:stretch>
            <a:fillRect/>
          </a:stretch>
        </p:blipFill>
        <p:spPr>
          <a:xfrm>
            <a:off x="3052299" y="2964254"/>
            <a:ext cx="1955728" cy="2271618"/>
          </a:xfrm>
          <a:prstGeom prst="rect">
            <a:avLst/>
          </a:prstGeom>
        </p:spPr>
      </p:pic>
    </p:spTree>
    <p:extLst>
      <p:ext uri="{BB962C8B-B14F-4D97-AF65-F5344CB8AC3E}">
        <p14:creationId xmlns:p14="http://schemas.microsoft.com/office/powerpoint/2010/main" val="406072142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0970B-C5E1-B529-A635-146BFF903443}"/>
              </a:ext>
            </a:extLst>
          </p:cNvPr>
          <p:cNvSpPr>
            <a:spLocks noGrp="1"/>
          </p:cNvSpPr>
          <p:nvPr>
            <p:ph type="title"/>
          </p:nvPr>
        </p:nvSpPr>
        <p:spPr/>
        <p:txBody>
          <a:bodyPr/>
          <a:lstStyle/>
          <a:p>
            <a:endParaRPr lang="en-GB" dirty="0"/>
          </a:p>
        </p:txBody>
      </p:sp>
      <p:sp>
        <p:nvSpPr>
          <p:cNvPr id="3" name="Text Placeholder 2">
            <a:extLst>
              <a:ext uri="{FF2B5EF4-FFF2-40B4-BE49-F238E27FC236}">
                <a16:creationId xmlns:a16="http://schemas.microsoft.com/office/drawing/2014/main" id="{5044DB09-268F-5ED4-DFA3-6D8B5AA4D97A}"/>
              </a:ext>
            </a:extLst>
          </p:cNvPr>
          <p:cNvSpPr>
            <a:spLocks noGrp="1"/>
          </p:cNvSpPr>
          <p:nvPr>
            <p:ph type="body" idx="1"/>
          </p:nvPr>
        </p:nvSpPr>
        <p:spPr/>
        <p:txBody>
          <a:bodyPr/>
          <a:lstStyle/>
          <a:p>
            <a:endParaRPr lang="en-GB"/>
          </a:p>
        </p:txBody>
      </p:sp>
      <p:pic>
        <p:nvPicPr>
          <p:cNvPr id="5" name="Picture 4">
            <a:extLst>
              <a:ext uri="{FF2B5EF4-FFF2-40B4-BE49-F238E27FC236}">
                <a16:creationId xmlns:a16="http://schemas.microsoft.com/office/drawing/2014/main" id="{BE58BEA7-076D-E07D-BF0E-23748928F2D1}"/>
              </a:ext>
            </a:extLst>
          </p:cNvPr>
          <p:cNvPicPr>
            <a:picLocks noChangeAspect="1"/>
          </p:cNvPicPr>
          <p:nvPr/>
        </p:nvPicPr>
        <p:blipFill>
          <a:blip r:embed="rId2"/>
          <a:stretch>
            <a:fillRect/>
          </a:stretch>
        </p:blipFill>
        <p:spPr>
          <a:xfrm>
            <a:off x="273930" y="130627"/>
            <a:ext cx="4201567" cy="5856514"/>
          </a:xfrm>
          <a:prstGeom prst="rect">
            <a:avLst/>
          </a:prstGeom>
        </p:spPr>
      </p:pic>
      <p:pic>
        <p:nvPicPr>
          <p:cNvPr id="7" name="Picture 6">
            <a:extLst>
              <a:ext uri="{FF2B5EF4-FFF2-40B4-BE49-F238E27FC236}">
                <a16:creationId xmlns:a16="http://schemas.microsoft.com/office/drawing/2014/main" id="{017CF626-8966-B5BC-98CF-461B50CB834D}"/>
              </a:ext>
            </a:extLst>
          </p:cNvPr>
          <p:cNvPicPr>
            <a:picLocks noChangeAspect="1"/>
          </p:cNvPicPr>
          <p:nvPr/>
        </p:nvPicPr>
        <p:blipFill>
          <a:blip r:embed="rId3"/>
          <a:stretch>
            <a:fillRect/>
          </a:stretch>
        </p:blipFill>
        <p:spPr>
          <a:xfrm>
            <a:off x="5313488" y="217888"/>
            <a:ext cx="4201567" cy="5558879"/>
          </a:xfrm>
          <a:prstGeom prst="rect">
            <a:avLst/>
          </a:prstGeom>
        </p:spPr>
      </p:pic>
    </p:spTree>
    <p:extLst>
      <p:ext uri="{BB962C8B-B14F-4D97-AF65-F5344CB8AC3E}">
        <p14:creationId xmlns:p14="http://schemas.microsoft.com/office/powerpoint/2010/main" val="10638327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DE365-1DF1-ADA3-2645-2DBB003561B7}"/>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3449E0DC-4B2F-E33A-8B3D-31020D7BDC00}"/>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51AB6B53-A7EE-6CFD-2E0B-D271A18F6277}"/>
              </a:ext>
            </a:extLst>
          </p:cNvPr>
          <p:cNvPicPr>
            <a:picLocks noChangeAspect="1"/>
          </p:cNvPicPr>
          <p:nvPr/>
        </p:nvPicPr>
        <p:blipFill>
          <a:blip r:embed="rId3"/>
          <a:stretch>
            <a:fillRect/>
          </a:stretch>
        </p:blipFill>
        <p:spPr>
          <a:xfrm>
            <a:off x="273930" y="311778"/>
            <a:ext cx="9980023" cy="4608458"/>
          </a:xfrm>
          <a:prstGeom prst="rect">
            <a:avLst/>
          </a:prstGeom>
        </p:spPr>
      </p:pic>
    </p:spTree>
    <p:extLst>
      <p:ext uri="{BB962C8B-B14F-4D97-AF65-F5344CB8AC3E}">
        <p14:creationId xmlns:p14="http://schemas.microsoft.com/office/powerpoint/2010/main" val="70777326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E7BB3-DF6F-DEDC-2026-3A15775B7E9F}"/>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86D4DDD5-9FA5-EF24-12D9-83C72D363BAA}"/>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03140C5D-E4AC-28DC-54C5-AA96B003B9DF}"/>
              </a:ext>
            </a:extLst>
          </p:cNvPr>
          <p:cNvPicPr>
            <a:picLocks noChangeAspect="1"/>
          </p:cNvPicPr>
          <p:nvPr/>
        </p:nvPicPr>
        <p:blipFill>
          <a:blip r:embed="rId3"/>
          <a:stretch>
            <a:fillRect/>
          </a:stretch>
        </p:blipFill>
        <p:spPr>
          <a:xfrm>
            <a:off x="273930" y="127926"/>
            <a:ext cx="4088674" cy="5572594"/>
          </a:xfrm>
          <a:prstGeom prst="rect">
            <a:avLst/>
          </a:prstGeom>
        </p:spPr>
      </p:pic>
      <p:pic>
        <p:nvPicPr>
          <p:cNvPr id="6" name="Picture 5">
            <a:extLst>
              <a:ext uri="{FF2B5EF4-FFF2-40B4-BE49-F238E27FC236}">
                <a16:creationId xmlns:a16="http://schemas.microsoft.com/office/drawing/2014/main" id="{15B04DD2-7CA7-C90D-4607-81A0CE76CC2F}"/>
              </a:ext>
            </a:extLst>
          </p:cNvPr>
          <p:cNvPicPr>
            <a:picLocks noChangeAspect="1"/>
          </p:cNvPicPr>
          <p:nvPr/>
        </p:nvPicPr>
        <p:blipFill>
          <a:blip r:embed="rId4"/>
          <a:stretch>
            <a:fillRect/>
          </a:stretch>
        </p:blipFill>
        <p:spPr>
          <a:xfrm>
            <a:off x="5644861" y="759494"/>
            <a:ext cx="5160581" cy="3610463"/>
          </a:xfrm>
          <a:prstGeom prst="rect">
            <a:avLst/>
          </a:prstGeom>
        </p:spPr>
      </p:pic>
    </p:spTree>
    <p:extLst>
      <p:ext uri="{BB962C8B-B14F-4D97-AF65-F5344CB8AC3E}">
        <p14:creationId xmlns:p14="http://schemas.microsoft.com/office/powerpoint/2010/main" val="387919577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FD947-249E-4316-BDFD-ED2DE9A43FD3}"/>
              </a:ext>
            </a:extLst>
          </p:cNvPr>
          <p:cNvSpPr>
            <a:spLocks noGrp="1"/>
          </p:cNvSpPr>
          <p:nvPr>
            <p:ph type="title"/>
          </p:nvPr>
        </p:nvSpPr>
        <p:spPr/>
        <p:txBody>
          <a:bodyPr/>
          <a:lstStyle/>
          <a:p>
            <a:r>
              <a:rPr lang="en-GB" dirty="0"/>
              <a:t>Photo elicitation</a:t>
            </a:r>
          </a:p>
        </p:txBody>
      </p:sp>
      <p:sp>
        <p:nvSpPr>
          <p:cNvPr id="3" name="Content Placeholder 2">
            <a:extLst>
              <a:ext uri="{FF2B5EF4-FFF2-40B4-BE49-F238E27FC236}">
                <a16:creationId xmlns:a16="http://schemas.microsoft.com/office/drawing/2014/main" id="{399F1DD2-405C-41D9-A24B-04639B5083C7}"/>
              </a:ext>
            </a:extLst>
          </p:cNvPr>
          <p:cNvSpPr>
            <a:spLocks noGrp="1"/>
          </p:cNvSpPr>
          <p:nvPr>
            <p:ph idx="1"/>
          </p:nvPr>
        </p:nvSpPr>
        <p:spPr/>
        <p:txBody>
          <a:bodyPr/>
          <a:lstStyle/>
          <a:p>
            <a:pPr marL="0" indent="0">
              <a:buNone/>
            </a:pPr>
            <a:r>
              <a:rPr lang="en-GB" dirty="0"/>
              <a:t>A practitioner research initiative across West Sussex, East Sussex and Brighton and Hove.  The rationale:</a:t>
            </a:r>
          </a:p>
          <a:p>
            <a:pPr marL="384048" indent="-384048">
              <a:lnSpc>
                <a:spcPct val="94000"/>
              </a:lnSpc>
              <a:spcAft>
                <a:spcPts val="200"/>
              </a:spcAft>
              <a:buFont typeface="Franklin Gothic Book" panose="020B0503020102020204" pitchFamily="34" charset="0"/>
              <a:buChar char="•"/>
            </a:pPr>
            <a:r>
              <a:rPr lang="en-US" dirty="0"/>
              <a:t>Why are visuals sometimes better than words?</a:t>
            </a:r>
          </a:p>
          <a:p>
            <a:pPr marL="841248" lvl="2" indent="-384048">
              <a:buFont typeface="Franklin Gothic Book" panose="020B0503020102020204" pitchFamily="34" charset="0"/>
              <a:buChar char="•"/>
            </a:pPr>
            <a:r>
              <a:rPr lang="en-US" dirty="0"/>
              <a:t>Permanent</a:t>
            </a:r>
          </a:p>
          <a:p>
            <a:pPr marL="841248" lvl="2" indent="-384048">
              <a:buFont typeface="Franklin Gothic Book" panose="020B0503020102020204" pitchFamily="34" charset="0"/>
              <a:buChar char="•"/>
            </a:pPr>
            <a:r>
              <a:rPr lang="en-US" dirty="0"/>
              <a:t>Concrete starting point</a:t>
            </a:r>
          </a:p>
          <a:p>
            <a:pPr marL="841248" lvl="2" indent="-384048">
              <a:buFont typeface="Franklin Gothic Book" panose="020B0503020102020204" pitchFamily="34" charset="0"/>
              <a:buChar char="•"/>
            </a:pPr>
            <a:r>
              <a:rPr lang="en-US" dirty="0"/>
              <a:t>Focal point (rather than direct interaction)</a:t>
            </a:r>
          </a:p>
          <a:p>
            <a:pPr marL="841248" lvl="2" indent="-384048">
              <a:buFont typeface="Franklin Gothic Book" panose="020B0503020102020204" pitchFamily="34" charset="0"/>
              <a:buChar char="•"/>
            </a:pPr>
            <a:r>
              <a:rPr lang="en-US" dirty="0"/>
              <a:t>Play to strengths - detail focused</a:t>
            </a:r>
          </a:p>
          <a:p>
            <a:pPr marL="841248" lvl="2" indent="-384048">
              <a:buFont typeface="Franklin Gothic Book" panose="020B0503020102020204" pitchFamily="34" charset="0"/>
              <a:buChar char="•"/>
            </a:pPr>
            <a:r>
              <a:rPr lang="en-US" dirty="0"/>
              <a:t>No set agenda to get wrong or right</a:t>
            </a:r>
          </a:p>
          <a:p>
            <a:pPr marL="0" indent="0">
              <a:buNone/>
            </a:pPr>
            <a:endParaRPr lang="en-GB" dirty="0"/>
          </a:p>
        </p:txBody>
      </p:sp>
      <p:pic>
        <p:nvPicPr>
          <p:cNvPr id="4" name="Content Placeholder 5">
            <a:extLst>
              <a:ext uri="{FF2B5EF4-FFF2-40B4-BE49-F238E27FC236}">
                <a16:creationId xmlns:a16="http://schemas.microsoft.com/office/drawing/2014/main" id="{19EDF9BA-F506-D857-8244-8D6665944E71}"/>
              </a:ext>
            </a:extLst>
          </p:cNvPr>
          <p:cNvPicPr>
            <a:picLocks noChangeAspect="1"/>
          </p:cNvPicPr>
          <p:nvPr/>
        </p:nvPicPr>
        <p:blipFill>
          <a:blip r:embed="rId3"/>
          <a:stretch>
            <a:fillRect/>
          </a:stretch>
        </p:blipFill>
        <p:spPr>
          <a:xfrm>
            <a:off x="8103030" y="2325188"/>
            <a:ext cx="2883151" cy="27165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Tree>
    <p:extLst>
      <p:ext uri="{BB962C8B-B14F-4D97-AF65-F5344CB8AC3E}">
        <p14:creationId xmlns:p14="http://schemas.microsoft.com/office/powerpoint/2010/main" val="364632194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7A6AF-EE4D-6F78-EEC1-D3DEF472588E}"/>
              </a:ext>
            </a:extLst>
          </p:cNvPr>
          <p:cNvSpPr>
            <a:spLocks noGrp="1"/>
          </p:cNvSpPr>
          <p:nvPr>
            <p:ph type="title"/>
          </p:nvPr>
        </p:nvSpPr>
        <p:spPr/>
        <p:txBody>
          <a:bodyPr/>
          <a:lstStyle/>
          <a:p>
            <a:r>
              <a:rPr lang="en-GB" dirty="0"/>
              <a:t>PATH</a:t>
            </a:r>
          </a:p>
        </p:txBody>
      </p:sp>
      <p:sp>
        <p:nvSpPr>
          <p:cNvPr id="3" name="Text Placeholder 2">
            <a:extLst>
              <a:ext uri="{FF2B5EF4-FFF2-40B4-BE49-F238E27FC236}">
                <a16:creationId xmlns:a16="http://schemas.microsoft.com/office/drawing/2014/main" id="{612450FB-10C4-B1C4-BFA9-01D9E2286247}"/>
              </a:ext>
            </a:extLst>
          </p:cNvPr>
          <p:cNvSpPr>
            <a:spLocks noGrp="1"/>
          </p:cNvSpPr>
          <p:nvPr>
            <p:ph type="body" idx="1"/>
          </p:nvPr>
        </p:nvSpPr>
        <p:spPr/>
        <p:txBody>
          <a:bodyPr>
            <a:normAutofit lnSpcReduction="10000"/>
          </a:bodyPr>
          <a:lstStyle/>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a:p>
            <a:pPr marL="0" indent="0">
              <a:buNone/>
            </a:pPr>
            <a:r>
              <a:rPr lang="en-GB" dirty="0">
                <a:hlinkClick r:id="rId2"/>
              </a:rPr>
              <a:t>Person centred planning | Tools for schools (local-offer.org)</a:t>
            </a:r>
            <a:endParaRPr lang="en-GB" dirty="0"/>
          </a:p>
        </p:txBody>
      </p:sp>
      <p:pic>
        <p:nvPicPr>
          <p:cNvPr id="4" name="Picture 3">
            <a:extLst>
              <a:ext uri="{FF2B5EF4-FFF2-40B4-BE49-F238E27FC236}">
                <a16:creationId xmlns:a16="http://schemas.microsoft.com/office/drawing/2014/main" id="{4F5FA118-BC0D-DE64-492D-53888139D827}"/>
              </a:ext>
            </a:extLst>
          </p:cNvPr>
          <p:cNvPicPr>
            <a:picLocks noChangeAspect="1"/>
          </p:cNvPicPr>
          <p:nvPr/>
        </p:nvPicPr>
        <p:blipFill>
          <a:blip r:embed="rId3"/>
          <a:stretch>
            <a:fillRect/>
          </a:stretch>
        </p:blipFill>
        <p:spPr>
          <a:xfrm>
            <a:off x="1798630" y="418011"/>
            <a:ext cx="8594739" cy="4617565"/>
          </a:xfrm>
          <a:prstGeom prst="rect">
            <a:avLst/>
          </a:prstGeom>
        </p:spPr>
      </p:pic>
    </p:spTree>
    <p:extLst>
      <p:ext uri="{BB962C8B-B14F-4D97-AF65-F5344CB8AC3E}">
        <p14:creationId xmlns:p14="http://schemas.microsoft.com/office/powerpoint/2010/main" val="377376904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58CC2F-7A0D-0765-2D8A-D2A35CAE4B52}"/>
              </a:ext>
            </a:extLst>
          </p:cNvPr>
          <p:cNvSpPr>
            <a:spLocks noGrp="1"/>
          </p:cNvSpPr>
          <p:nvPr>
            <p:ph type="body" idx="1"/>
          </p:nvPr>
        </p:nvSpPr>
        <p:spPr>
          <a:xfrm>
            <a:off x="326182" y="402927"/>
            <a:ext cx="8408516" cy="4330942"/>
          </a:xfrm>
        </p:spPr>
        <p:txBody>
          <a:bodyPr>
            <a:normAutofit lnSpcReduction="10000"/>
          </a:bodyPr>
          <a:lstStyle/>
          <a:p>
            <a:pPr marL="0" indent="0">
              <a:buNone/>
            </a:pPr>
            <a:r>
              <a:rPr lang="en-GB" dirty="0"/>
              <a:t>Links</a:t>
            </a:r>
          </a:p>
          <a:p>
            <a:r>
              <a:rPr lang="en-GB" dirty="0"/>
              <a:t>Tools for Schools</a:t>
            </a:r>
          </a:p>
          <a:p>
            <a:r>
              <a:rPr lang="en-GB" dirty="0"/>
              <a:t>Examples: </a:t>
            </a:r>
            <a:r>
              <a:rPr lang="en-GB" dirty="0">
                <a:hlinkClick r:id="rId2"/>
              </a:rPr>
              <a:t>Examples of ways to gather child or young person’s views | Tools for schools (local-offer.org)</a:t>
            </a:r>
            <a:endParaRPr lang="en-GB" dirty="0"/>
          </a:p>
          <a:p>
            <a:r>
              <a:rPr lang="en-GB" dirty="0"/>
              <a:t>Questioning to gain views: </a:t>
            </a:r>
            <a:r>
              <a:rPr lang="en-GB" dirty="0">
                <a:hlinkClick r:id="rId3"/>
              </a:rPr>
              <a:t>Questioning to gain views | Tools for schools (local-offer.org)</a:t>
            </a:r>
            <a:endParaRPr lang="en-GB" dirty="0"/>
          </a:p>
          <a:p>
            <a:r>
              <a:rPr lang="en-GB" dirty="0"/>
              <a:t>Role of the adult: </a:t>
            </a:r>
            <a:r>
              <a:rPr lang="en-GB" dirty="0">
                <a:hlinkClick r:id="rId4"/>
              </a:rPr>
              <a:t>Role of the adult | Tools for schools (local-offer.org)</a:t>
            </a:r>
            <a:endParaRPr lang="en-GB" dirty="0"/>
          </a:p>
          <a:p>
            <a:r>
              <a:rPr lang="en-GB" dirty="0"/>
              <a:t>EBSA: </a:t>
            </a:r>
            <a:r>
              <a:rPr lang="en-GB" dirty="0">
                <a:hlinkClick r:id="rId5"/>
              </a:rPr>
              <a:t>Emotionally Based School Avoidance | West Sussex Services for Schools</a:t>
            </a:r>
            <a:endParaRPr lang="en-GB" dirty="0"/>
          </a:p>
          <a:p>
            <a:endParaRPr lang="en-GB" dirty="0"/>
          </a:p>
          <a:p>
            <a:endParaRPr lang="en-GB" dirty="0"/>
          </a:p>
          <a:p>
            <a:endParaRPr lang="en-GB" dirty="0"/>
          </a:p>
        </p:txBody>
      </p:sp>
      <p:pic>
        <p:nvPicPr>
          <p:cNvPr id="5" name="Picture 4">
            <a:extLst>
              <a:ext uri="{FF2B5EF4-FFF2-40B4-BE49-F238E27FC236}">
                <a16:creationId xmlns:a16="http://schemas.microsoft.com/office/drawing/2014/main" id="{84A5F202-691B-4901-1172-C413F3860F4C}"/>
              </a:ext>
            </a:extLst>
          </p:cNvPr>
          <p:cNvPicPr>
            <a:picLocks noChangeAspect="1"/>
          </p:cNvPicPr>
          <p:nvPr/>
        </p:nvPicPr>
        <p:blipFill>
          <a:blip r:embed="rId6"/>
          <a:stretch>
            <a:fillRect/>
          </a:stretch>
        </p:blipFill>
        <p:spPr>
          <a:xfrm>
            <a:off x="8786949" y="217888"/>
            <a:ext cx="3124894" cy="2163742"/>
          </a:xfrm>
          <a:prstGeom prst="rect">
            <a:avLst/>
          </a:prstGeom>
        </p:spPr>
      </p:pic>
    </p:spTree>
    <p:extLst>
      <p:ext uri="{BB962C8B-B14F-4D97-AF65-F5344CB8AC3E}">
        <p14:creationId xmlns:p14="http://schemas.microsoft.com/office/powerpoint/2010/main" val="422458702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766D3-1600-488E-8AC4-F047C4584B6E}"/>
              </a:ext>
            </a:extLst>
          </p:cNvPr>
          <p:cNvSpPr>
            <a:spLocks noGrp="1"/>
          </p:cNvSpPr>
          <p:nvPr>
            <p:ph type="title"/>
          </p:nvPr>
        </p:nvSpPr>
        <p:spPr/>
        <p:txBody>
          <a:bodyPr/>
          <a:lstStyle/>
          <a:p>
            <a:r>
              <a:rPr lang="en-GB" dirty="0"/>
              <a:t>Pupil voice resources/strategies used</a:t>
            </a:r>
          </a:p>
        </p:txBody>
      </p:sp>
      <p:sp>
        <p:nvSpPr>
          <p:cNvPr id="3" name="Content Placeholder 2">
            <a:extLst>
              <a:ext uri="{FF2B5EF4-FFF2-40B4-BE49-F238E27FC236}">
                <a16:creationId xmlns:a16="http://schemas.microsoft.com/office/drawing/2014/main" id="{5FD3C83B-A101-4C72-B607-B8E3F0934DDF}"/>
              </a:ext>
            </a:extLst>
          </p:cNvPr>
          <p:cNvSpPr>
            <a:spLocks noGrp="1"/>
          </p:cNvSpPr>
          <p:nvPr>
            <p:ph idx="1"/>
          </p:nvPr>
        </p:nvSpPr>
        <p:spPr/>
        <p:txBody>
          <a:bodyPr/>
          <a:lstStyle/>
          <a:p>
            <a:pPr marL="0" indent="0">
              <a:buNone/>
            </a:pPr>
            <a:r>
              <a:rPr lang="en-GB" dirty="0"/>
              <a:t>Informal methods also included:</a:t>
            </a:r>
          </a:p>
          <a:p>
            <a:r>
              <a:rPr lang="en-GB" dirty="0"/>
              <a:t>Informal chats, check ins and incidental conversations</a:t>
            </a:r>
          </a:p>
          <a:p>
            <a:r>
              <a:rPr lang="en-GB" dirty="0"/>
              <a:t>Wondering aloud</a:t>
            </a:r>
          </a:p>
          <a:p>
            <a:r>
              <a:rPr lang="en-GB" dirty="0"/>
              <a:t>Walk and talk</a:t>
            </a:r>
          </a:p>
          <a:p>
            <a:r>
              <a:rPr lang="en-GB" dirty="0"/>
              <a:t>Creative activities – e.g. LEGO classroom, art, photos, colouring</a:t>
            </a:r>
          </a:p>
        </p:txBody>
      </p:sp>
    </p:spTree>
    <p:extLst>
      <p:ext uri="{BB962C8B-B14F-4D97-AF65-F5344CB8AC3E}">
        <p14:creationId xmlns:p14="http://schemas.microsoft.com/office/powerpoint/2010/main" val="372463933"/>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8E5B4-0F41-4FBC-89BA-79F85B1858E3}"/>
              </a:ext>
            </a:extLst>
          </p:cNvPr>
          <p:cNvSpPr>
            <a:spLocks noGrp="1"/>
          </p:cNvSpPr>
          <p:nvPr>
            <p:ph type="title"/>
          </p:nvPr>
        </p:nvSpPr>
        <p:spPr/>
        <p:txBody>
          <a:bodyPr vert="horz" lIns="68580" tIns="34290" rIns="68580" bIns="34290" rtlCol="0" anchor="t">
            <a:normAutofit/>
          </a:bodyPr>
          <a:lstStyle/>
          <a:p>
            <a:pPr>
              <a:lnSpc>
                <a:spcPct val="89000"/>
              </a:lnSpc>
            </a:pPr>
            <a:r>
              <a:rPr lang="en-US" dirty="0"/>
              <a:t>Then what- for the pupil?</a:t>
            </a:r>
          </a:p>
        </p:txBody>
      </p:sp>
      <p:sp>
        <p:nvSpPr>
          <p:cNvPr id="5" name="Text Placeholder 4">
            <a:extLst>
              <a:ext uri="{FF2B5EF4-FFF2-40B4-BE49-F238E27FC236}">
                <a16:creationId xmlns:a16="http://schemas.microsoft.com/office/drawing/2014/main" id="{4E0F6E80-489D-47D6-A1D6-D859D766AD61}"/>
              </a:ext>
            </a:extLst>
          </p:cNvPr>
          <p:cNvSpPr>
            <a:spLocks noGrp="1"/>
          </p:cNvSpPr>
          <p:nvPr>
            <p:ph type="body" sz="half" idx="4294967295"/>
          </p:nvPr>
        </p:nvSpPr>
        <p:spPr>
          <a:xfrm>
            <a:off x="745723" y="1301099"/>
            <a:ext cx="6613019" cy="3419649"/>
          </a:xfrm>
        </p:spPr>
        <p:txBody>
          <a:bodyPr vert="horz" lIns="68580" tIns="34290" rIns="68580" bIns="34290" rtlCol="0">
            <a:normAutofit/>
          </a:bodyPr>
          <a:lstStyle/>
          <a:p>
            <a:pPr marL="288036" indent="-288036">
              <a:buFont typeface="Franklin Gothic Book" panose="020B0503020102020204" pitchFamily="34" charset="0"/>
              <a:buChar char="•"/>
            </a:pPr>
            <a:r>
              <a:rPr lang="en-US" dirty="0"/>
              <a:t>What would they like to happen next? </a:t>
            </a:r>
          </a:p>
          <a:p>
            <a:pPr marL="288036" indent="-288036">
              <a:buFont typeface="Franklin Gothic Book" panose="020B0503020102020204" pitchFamily="34" charset="0"/>
              <a:buChar char="•"/>
            </a:pPr>
            <a:r>
              <a:rPr lang="en-US" dirty="0"/>
              <a:t>What can we change?</a:t>
            </a:r>
          </a:p>
          <a:p>
            <a:pPr marL="288036" indent="-288036">
              <a:buFont typeface="Franklin Gothic Book" panose="020B0503020102020204" pitchFamily="34" charset="0"/>
              <a:buChar char="•"/>
            </a:pPr>
            <a:r>
              <a:rPr lang="en-US" dirty="0"/>
              <a:t>How will we change it?</a:t>
            </a:r>
          </a:p>
          <a:p>
            <a:pPr marL="288036" indent="-288036">
              <a:buFont typeface="Franklin Gothic Book" panose="020B0503020102020204" pitchFamily="34" charset="0"/>
              <a:buChar char="•"/>
            </a:pPr>
            <a:r>
              <a:rPr lang="en-US" dirty="0"/>
              <a:t>How will we check if the change is having a positive impact?</a:t>
            </a:r>
          </a:p>
          <a:p>
            <a:pPr marL="288036" indent="-288036">
              <a:buFont typeface="Franklin Gothic Book" panose="020B0503020102020204" pitchFamily="34" charset="0"/>
              <a:buChar char="•"/>
            </a:pPr>
            <a:r>
              <a:rPr lang="en-US" dirty="0"/>
              <a:t>Consider how manage expectations and realistic actions</a:t>
            </a:r>
          </a:p>
        </p:txBody>
      </p:sp>
      <p:pic>
        <p:nvPicPr>
          <p:cNvPr id="3" name="Content Placeholder 2">
            <a:extLst>
              <a:ext uri="{FF2B5EF4-FFF2-40B4-BE49-F238E27FC236}">
                <a16:creationId xmlns:a16="http://schemas.microsoft.com/office/drawing/2014/main" id="{CB0643CC-94CF-41A7-BE34-D95A0F59C6E2}"/>
              </a:ext>
            </a:extLst>
          </p:cNvPr>
          <p:cNvPicPr>
            <a:picLocks noGrp="1" noChangeAspect="1"/>
          </p:cNvPicPr>
          <p:nvPr>
            <p:ph idx="4294967295"/>
          </p:nvPr>
        </p:nvPicPr>
        <p:blipFill>
          <a:blip r:embed="rId3"/>
          <a:stretch>
            <a:fillRect/>
          </a:stretch>
        </p:blipFill>
        <p:spPr>
          <a:xfrm>
            <a:off x="8194269" y="1301099"/>
            <a:ext cx="2774950" cy="3881438"/>
          </a:xfrm>
          <a:prstGeom prst="rect">
            <a:avLst/>
          </a:prstGeom>
        </p:spPr>
      </p:pic>
    </p:spTree>
    <p:extLst>
      <p:ext uri="{BB962C8B-B14F-4D97-AF65-F5344CB8AC3E}">
        <p14:creationId xmlns:p14="http://schemas.microsoft.com/office/powerpoint/2010/main" val="5314600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3B2A-72F9-49EF-A978-A64E9D5ED388}"/>
              </a:ext>
            </a:extLst>
          </p:cNvPr>
          <p:cNvSpPr>
            <a:spLocks noGrp="1"/>
          </p:cNvSpPr>
          <p:nvPr>
            <p:ph type="title"/>
          </p:nvPr>
        </p:nvSpPr>
        <p:spPr/>
        <p:txBody>
          <a:bodyPr/>
          <a:lstStyle/>
          <a:p>
            <a:r>
              <a:rPr lang="en-GB" dirty="0"/>
              <a:t>Any Questions and Evaluation</a:t>
            </a:r>
          </a:p>
        </p:txBody>
      </p:sp>
      <p:pic>
        <p:nvPicPr>
          <p:cNvPr id="4" name="Picture 2" descr="Tips for Managing the Q&amp;amp;A Part of Your Presentation — Mel Sherwood">
            <a:extLst>
              <a:ext uri="{FF2B5EF4-FFF2-40B4-BE49-F238E27FC236}">
                <a16:creationId xmlns:a16="http://schemas.microsoft.com/office/drawing/2014/main" id="{EFD0B8A5-B811-4B4E-B7F3-A01CAE1C61C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329882" y="1066923"/>
            <a:ext cx="5877309" cy="3914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05473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12E3FD-D59F-8559-A934-4B8C6E128EB7}"/>
              </a:ext>
            </a:extLst>
          </p:cNvPr>
          <p:cNvSpPr>
            <a:spLocks noGrp="1"/>
          </p:cNvSpPr>
          <p:nvPr>
            <p:ph type="body" sz="half" idx="1"/>
          </p:nvPr>
        </p:nvSpPr>
        <p:spPr>
          <a:xfrm>
            <a:off x="298833" y="346229"/>
            <a:ext cx="11588107" cy="5292571"/>
          </a:xfrm>
        </p:spPr>
        <p:txBody>
          <a:bodyPr>
            <a:normAutofit fontScale="47500" lnSpcReduction="20000"/>
          </a:bodyPr>
          <a:lstStyle/>
          <a:p>
            <a:r>
              <a:rPr lang="en-GB" sz="7300" b="1" dirty="0">
                <a:solidFill>
                  <a:srgbClr val="0090D2"/>
                </a:solidFill>
              </a:rPr>
              <a:t>UN Convention on the Rights of the Child</a:t>
            </a:r>
          </a:p>
          <a:p>
            <a:endParaRPr lang="en-GB" sz="7300" b="1" dirty="0">
              <a:solidFill>
                <a:srgbClr val="0090D2"/>
              </a:solidFill>
            </a:endParaRPr>
          </a:p>
          <a:p>
            <a:r>
              <a:rPr lang="en-GB" sz="3300" dirty="0">
                <a:solidFill>
                  <a:srgbClr val="1E3C69"/>
                </a:solidFill>
              </a:rPr>
              <a:t>The 2015 SEN code of practice placed a stronger emphasis on engagement with children and young people in order to address any emerging difficulties, identify what is working well, what needs to be improved and to agree outcomes to work towards.</a:t>
            </a:r>
          </a:p>
          <a:p>
            <a:endParaRPr lang="en-GB" sz="3300" dirty="0">
              <a:solidFill>
                <a:srgbClr val="1E3C69"/>
              </a:solidFill>
            </a:endParaRPr>
          </a:p>
          <a:p>
            <a:r>
              <a:rPr lang="en-GB" sz="3300" dirty="0">
                <a:solidFill>
                  <a:srgbClr val="1E3C69"/>
                </a:solidFill>
              </a:rPr>
              <a:t>Giving children and young people a greater voice in planning and reviewing the support they receive can be empowering and increase impact and realise longer term aspirations.</a:t>
            </a:r>
          </a:p>
          <a:p>
            <a:endParaRPr lang="en-GB" sz="3300" dirty="0">
              <a:solidFill>
                <a:srgbClr val="1E3C69"/>
              </a:solidFill>
            </a:endParaRPr>
          </a:p>
          <a:p>
            <a:r>
              <a:rPr lang="en-GB" sz="3300" dirty="0">
                <a:solidFill>
                  <a:srgbClr val="1E3C69"/>
                </a:solidFill>
              </a:rPr>
              <a:t>The voice of the child is also a fundamental human right as reflected in the UN Convention on the Rights of the Child.</a:t>
            </a:r>
          </a:p>
          <a:p>
            <a:endParaRPr lang="en-GB" sz="3300" dirty="0">
              <a:solidFill>
                <a:srgbClr val="1E3C69"/>
              </a:solidFill>
            </a:endParaRPr>
          </a:p>
          <a:p>
            <a:r>
              <a:rPr lang="en-GB" sz="3300" i="1" dirty="0">
                <a:solidFill>
                  <a:srgbClr val="1E3C69"/>
                </a:solidFill>
              </a:rPr>
              <a:t>Every child has the right to express their views, feelings and wishes in all matters affecting them, and to have their views considered and taken seriously. This right applies at all times, for example during immigration proceedings, housing decisions or the child’s day-to-day home life.</a:t>
            </a:r>
          </a:p>
          <a:p>
            <a:endParaRPr lang="en-GB" sz="3300" i="1" dirty="0">
              <a:solidFill>
                <a:srgbClr val="1E3C69"/>
              </a:solidFill>
            </a:endParaRPr>
          </a:p>
          <a:p>
            <a:r>
              <a:rPr lang="en-GB" sz="3300" i="1" dirty="0">
                <a:solidFill>
                  <a:srgbClr val="1E3C69"/>
                </a:solidFill>
              </a:rPr>
              <a:t>Article 12 (respect for the views of the child)</a:t>
            </a:r>
          </a:p>
          <a:p>
            <a:endParaRPr lang="en-GB" sz="3300" i="1" dirty="0">
              <a:solidFill>
                <a:srgbClr val="1E3C69"/>
              </a:solidFill>
            </a:endParaRPr>
          </a:p>
          <a:p>
            <a:r>
              <a:rPr lang="en-GB" sz="3300" i="1" dirty="0">
                <a:solidFill>
                  <a:srgbClr val="1E3C69"/>
                </a:solidFill>
              </a:rPr>
              <a:t>Every child must be free to express their thoughts and opinions and to access all kinds of information, as long as it is within the law.</a:t>
            </a:r>
          </a:p>
          <a:p>
            <a:endParaRPr lang="en-GB" sz="3300" i="1" dirty="0">
              <a:solidFill>
                <a:srgbClr val="1E3C69"/>
              </a:solidFill>
            </a:endParaRPr>
          </a:p>
          <a:p>
            <a:r>
              <a:rPr lang="en-GB" sz="3300" i="1" dirty="0">
                <a:solidFill>
                  <a:srgbClr val="1E3C69"/>
                </a:solidFill>
              </a:rPr>
              <a:t>Article 13 (freedom of expression)</a:t>
            </a:r>
          </a:p>
        </p:txBody>
      </p:sp>
      <p:pic>
        <p:nvPicPr>
          <p:cNvPr id="6" name="Picture 5" descr="A picture containing doll, toy, clipart&#10;&#10;Description automatically generated">
            <a:extLst>
              <a:ext uri="{FF2B5EF4-FFF2-40B4-BE49-F238E27FC236}">
                <a16:creationId xmlns:a16="http://schemas.microsoft.com/office/drawing/2014/main" id="{4E75E197-19A5-2DB7-4F80-3FCDC1F8EE01}"/>
              </a:ext>
            </a:extLst>
          </p:cNvPr>
          <p:cNvPicPr>
            <a:picLocks noChangeAspect="1"/>
          </p:cNvPicPr>
          <p:nvPr/>
        </p:nvPicPr>
        <p:blipFill>
          <a:blip r:embed="rId2"/>
          <a:stretch>
            <a:fillRect/>
          </a:stretch>
        </p:blipFill>
        <p:spPr>
          <a:xfrm>
            <a:off x="298833" y="137223"/>
            <a:ext cx="1260089" cy="985678"/>
          </a:xfrm>
          <a:prstGeom prst="rect">
            <a:avLst/>
          </a:prstGeom>
        </p:spPr>
      </p:pic>
    </p:spTree>
    <p:extLst>
      <p:ext uri="{BB962C8B-B14F-4D97-AF65-F5344CB8AC3E}">
        <p14:creationId xmlns:p14="http://schemas.microsoft.com/office/powerpoint/2010/main" val="60890461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0C0D6-2BA7-4FD1-A22B-BADCF8ED134E}"/>
              </a:ext>
            </a:extLst>
          </p:cNvPr>
          <p:cNvSpPr>
            <a:spLocks noGrp="1"/>
          </p:cNvSpPr>
          <p:nvPr>
            <p:ph type="title"/>
          </p:nvPr>
        </p:nvSpPr>
        <p:spPr>
          <a:xfrm>
            <a:off x="257452" y="52863"/>
            <a:ext cx="10200431" cy="1083211"/>
          </a:xfrm>
        </p:spPr>
        <p:txBody>
          <a:bodyPr>
            <a:normAutofit fontScale="90000"/>
          </a:bodyPr>
          <a:lstStyle/>
          <a:p>
            <a:r>
              <a:rPr lang="en-GB" dirty="0"/>
              <a:t>We aim to value Pupil and Parent Carer Voice in West Sussex</a:t>
            </a:r>
          </a:p>
        </p:txBody>
      </p:sp>
      <p:pic>
        <p:nvPicPr>
          <p:cNvPr id="5" name="Content Placeholder 4">
            <a:extLst>
              <a:ext uri="{FF2B5EF4-FFF2-40B4-BE49-F238E27FC236}">
                <a16:creationId xmlns:a16="http://schemas.microsoft.com/office/drawing/2014/main" id="{4DAFAA59-6164-4FB2-AFD3-0BDED15ECFC1}"/>
              </a:ext>
            </a:extLst>
          </p:cNvPr>
          <p:cNvPicPr>
            <a:picLocks noGrp="1" noChangeAspect="1"/>
          </p:cNvPicPr>
          <p:nvPr>
            <p:ph idx="1"/>
          </p:nvPr>
        </p:nvPicPr>
        <p:blipFill>
          <a:blip r:embed="rId3"/>
          <a:stretch>
            <a:fillRect/>
          </a:stretch>
        </p:blipFill>
        <p:spPr>
          <a:xfrm>
            <a:off x="3288075" y="1568727"/>
            <a:ext cx="2097383" cy="2968664"/>
          </a:xfrm>
        </p:spPr>
      </p:pic>
      <p:pic>
        <p:nvPicPr>
          <p:cNvPr id="7" name="Picture 6">
            <a:extLst>
              <a:ext uri="{FF2B5EF4-FFF2-40B4-BE49-F238E27FC236}">
                <a16:creationId xmlns:a16="http://schemas.microsoft.com/office/drawing/2014/main" id="{0B19012D-20D9-470E-8070-35B0D8D5BDDC}"/>
              </a:ext>
            </a:extLst>
          </p:cNvPr>
          <p:cNvPicPr>
            <a:picLocks noChangeAspect="1"/>
          </p:cNvPicPr>
          <p:nvPr/>
        </p:nvPicPr>
        <p:blipFill>
          <a:blip r:embed="rId4"/>
          <a:stretch>
            <a:fillRect/>
          </a:stretch>
        </p:blipFill>
        <p:spPr>
          <a:xfrm>
            <a:off x="7039824" y="1136074"/>
            <a:ext cx="3057840" cy="3954317"/>
          </a:xfrm>
          <a:prstGeom prst="rect">
            <a:avLst/>
          </a:prstGeom>
        </p:spPr>
      </p:pic>
    </p:spTree>
    <p:extLst>
      <p:ext uri="{BB962C8B-B14F-4D97-AF65-F5344CB8AC3E}">
        <p14:creationId xmlns:p14="http://schemas.microsoft.com/office/powerpoint/2010/main" val="118615046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459D1A9-2669-4FE6-847D-6225801C9B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8145" y="624469"/>
            <a:ext cx="2873243" cy="39714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9B7F016-2BAA-483D-8F01-748EEA8C3CE3}"/>
              </a:ext>
            </a:extLst>
          </p:cNvPr>
          <p:cNvSpPr txBox="1"/>
          <p:nvPr/>
        </p:nvSpPr>
        <p:spPr>
          <a:xfrm>
            <a:off x="5939883" y="1989593"/>
            <a:ext cx="4572000" cy="2031325"/>
          </a:xfrm>
          <a:prstGeom prst="rect">
            <a:avLst/>
          </a:prstGeom>
          <a:noFill/>
        </p:spPr>
        <p:txBody>
          <a:bodyPr wrap="square">
            <a:spAutoFit/>
          </a:bodyPr>
          <a:lstStyle/>
          <a:p>
            <a:pPr algn="l"/>
            <a:r>
              <a:rPr lang="en-GB" b="1" dirty="0">
                <a:solidFill>
                  <a:srgbClr val="333333"/>
                </a:solidFill>
                <a:latin typeface="Lato" panose="020F0502020204030203" pitchFamily="34" charset="0"/>
              </a:rPr>
              <a:t>Is there evidence that…</a:t>
            </a:r>
          </a:p>
          <a:p>
            <a:pPr algn="l">
              <a:buFont typeface="Arial" panose="020B0604020202020204" pitchFamily="34" charset="0"/>
              <a:buChar char="•"/>
            </a:pPr>
            <a:r>
              <a:rPr lang="en-GB" dirty="0">
                <a:solidFill>
                  <a:srgbClr val="333333"/>
                </a:solidFill>
                <a:latin typeface="Lato" panose="020F0502020204030203" pitchFamily="34" charset="0"/>
              </a:rPr>
              <a:t>A range of effective co-production and communication methods are used with children and young people (CYP), parent carers (parents) and the community to inform practice and foster positive relationships.</a:t>
            </a:r>
          </a:p>
        </p:txBody>
      </p:sp>
      <p:sp>
        <p:nvSpPr>
          <p:cNvPr id="8" name="TextBox 7">
            <a:extLst>
              <a:ext uri="{FF2B5EF4-FFF2-40B4-BE49-F238E27FC236}">
                <a16:creationId xmlns:a16="http://schemas.microsoft.com/office/drawing/2014/main" id="{933BDB66-3C34-4BE6-A91A-64A7BDEBE27F}"/>
              </a:ext>
            </a:extLst>
          </p:cNvPr>
          <p:cNvSpPr txBox="1"/>
          <p:nvPr/>
        </p:nvSpPr>
        <p:spPr>
          <a:xfrm>
            <a:off x="5828371" y="1192509"/>
            <a:ext cx="4572000" cy="369332"/>
          </a:xfrm>
          <a:prstGeom prst="rect">
            <a:avLst/>
          </a:prstGeom>
          <a:noFill/>
        </p:spPr>
        <p:txBody>
          <a:bodyPr wrap="square">
            <a:spAutoFit/>
          </a:bodyPr>
          <a:lstStyle/>
          <a:p>
            <a:pPr algn="l"/>
            <a:r>
              <a:rPr lang="en-GB" b="1" dirty="0">
                <a:solidFill>
                  <a:srgbClr val="333333"/>
                </a:solidFill>
                <a:latin typeface="Lato" panose="020F0502020204030203" pitchFamily="34" charset="0"/>
              </a:rPr>
              <a:t>1.4. Communication</a:t>
            </a:r>
          </a:p>
        </p:txBody>
      </p:sp>
    </p:spTree>
    <p:extLst>
      <p:ext uri="{BB962C8B-B14F-4D97-AF65-F5344CB8AC3E}">
        <p14:creationId xmlns:p14="http://schemas.microsoft.com/office/powerpoint/2010/main" val="355441579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71B5CFC9-BEF5-4317-A462-224155BF80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4019" y="418170"/>
            <a:ext cx="3106622" cy="42932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BDD9076-192A-4A1B-96C7-E5D14AB324E8}"/>
              </a:ext>
            </a:extLst>
          </p:cNvPr>
          <p:cNvSpPr txBox="1"/>
          <p:nvPr/>
        </p:nvSpPr>
        <p:spPr>
          <a:xfrm>
            <a:off x="5716858" y="197370"/>
            <a:ext cx="4572000" cy="646331"/>
          </a:xfrm>
          <a:prstGeom prst="rect">
            <a:avLst/>
          </a:prstGeom>
          <a:noFill/>
        </p:spPr>
        <p:txBody>
          <a:bodyPr wrap="square">
            <a:spAutoFit/>
          </a:bodyPr>
          <a:lstStyle/>
          <a:p>
            <a:pPr algn="l"/>
            <a:r>
              <a:rPr lang="en-GB" b="1" dirty="0">
                <a:solidFill>
                  <a:srgbClr val="333333"/>
                </a:solidFill>
                <a:latin typeface="Lato" panose="020F0502020204030203" pitchFamily="34" charset="0"/>
              </a:rPr>
              <a:t>Partnership and co-production with children, young people and parents carers</a:t>
            </a:r>
          </a:p>
        </p:txBody>
      </p:sp>
      <p:sp>
        <p:nvSpPr>
          <p:cNvPr id="8" name="TextBox 7">
            <a:extLst>
              <a:ext uri="{FF2B5EF4-FFF2-40B4-BE49-F238E27FC236}">
                <a16:creationId xmlns:a16="http://schemas.microsoft.com/office/drawing/2014/main" id="{B2BF4BD1-394A-46A9-8501-F8B18B181C95}"/>
              </a:ext>
            </a:extLst>
          </p:cNvPr>
          <p:cNvSpPr txBox="1"/>
          <p:nvPr/>
        </p:nvSpPr>
        <p:spPr>
          <a:xfrm>
            <a:off x="5716859" y="843701"/>
            <a:ext cx="4839629" cy="2585323"/>
          </a:xfrm>
          <a:prstGeom prst="rect">
            <a:avLst/>
          </a:prstGeom>
          <a:noFill/>
        </p:spPr>
        <p:txBody>
          <a:bodyPr wrap="square">
            <a:spAutoFit/>
          </a:bodyPr>
          <a:lstStyle/>
          <a:p>
            <a:pPr algn="l"/>
            <a:r>
              <a:rPr lang="en-GB" b="1" dirty="0">
                <a:solidFill>
                  <a:srgbClr val="333333"/>
                </a:solidFill>
                <a:latin typeface="Lato" panose="020F0502020204030203" pitchFamily="34" charset="0"/>
              </a:rPr>
              <a:t>Expectation 1</a:t>
            </a:r>
          </a:p>
          <a:p>
            <a:pPr marL="285750" indent="-285750">
              <a:buFont typeface="Arial" panose="020B0604020202020204" pitchFamily="34" charset="0"/>
              <a:buChar char="•"/>
            </a:pPr>
            <a:r>
              <a:rPr lang="en-GB" b="1" dirty="0">
                <a:solidFill>
                  <a:srgbClr val="333333"/>
                </a:solidFill>
                <a:latin typeface="Lato" panose="020F0502020204030203" pitchFamily="34" charset="0"/>
              </a:rPr>
              <a:t>The school / setting works in co-production with children and young people and their parent carers in decision making.</a:t>
            </a:r>
            <a:endParaRPr lang="en-GB" dirty="0">
              <a:solidFill>
                <a:srgbClr val="333333"/>
              </a:solidFill>
              <a:latin typeface="Lato" panose="020F0502020204030203" pitchFamily="34" charset="0"/>
            </a:endParaRPr>
          </a:p>
          <a:p>
            <a:pPr marL="285750" indent="-285750">
              <a:buFont typeface="Arial" panose="020B0604020202020204" pitchFamily="34" charset="0"/>
              <a:buChar char="•"/>
            </a:pPr>
            <a:r>
              <a:rPr lang="en-GB" b="1" dirty="0">
                <a:solidFill>
                  <a:srgbClr val="333333"/>
                </a:solidFill>
                <a:latin typeface="Lato" panose="020F0502020204030203" pitchFamily="34" charset="0"/>
              </a:rPr>
              <a:t>Expectations from both school / settings and parent carers are realistic and support the child or young person’s learning, development and, in turn, outcomes.</a:t>
            </a:r>
            <a:endParaRPr lang="en-GB" dirty="0">
              <a:solidFill>
                <a:srgbClr val="333333"/>
              </a:solidFill>
              <a:latin typeface="Lato" panose="020F0502020204030203" pitchFamily="34" charset="0"/>
            </a:endParaRPr>
          </a:p>
        </p:txBody>
      </p:sp>
      <p:sp>
        <p:nvSpPr>
          <p:cNvPr id="10" name="TextBox 9">
            <a:extLst>
              <a:ext uri="{FF2B5EF4-FFF2-40B4-BE49-F238E27FC236}">
                <a16:creationId xmlns:a16="http://schemas.microsoft.com/office/drawing/2014/main" id="{408A7641-871F-491E-B452-E255ECB86542}"/>
              </a:ext>
            </a:extLst>
          </p:cNvPr>
          <p:cNvSpPr txBox="1"/>
          <p:nvPr/>
        </p:nvSpPr>
        <p:spPr>
          <a:xfrm>
            <a:off x="5716858" y="3511062"/>
            <a:ext cx="4572000" cy="1200329"/>
          </a:xfrm>
          <a:prstGeom prst="rect">
            <a:avLst/>
          </a:prstGeom>
          <a:noFill/>
        </p:spPr>
        <p:txBody>
          <a:bodyPr wrap="square">
            <a:spAutoFit/>
          </a:bodyPr>
          <a:lstStyle/>
          <a:p>
            <a:pPr algn="l"/>
            <a:r>
              <a:rPr lang="en-GB" b="1" dirty="0">
                <a:solidFill>
                  <a:srgbClr val="333333"/>
                </a:solidFill>
                <a:latin typeface="Lato" panose="020F0502020204030203" pitchFamily="34" charset="0"/>
              </a:rPr>
              <a:t>Expectation 2</a:t>
            </a:r>
          </a:p>
          <a:p>
            <a:pPr marL="285750" indent="-285750">
              <a:buFont typeface="Arial" panose="020B0604020202020204" pitchFamily="34" charset="0"/>
              <a:buChar char="•"/>
            </a:pPr>
            <a:r>
              <a:rPr lang="en-GB" b="1" dirty="0">
                <a:solidFill>
                  <a:srgbClr val="333333"/>
                </a:solidFill>
                <a:latin typeface="Lato" panose="020F0502020204030203" pitchFamily="34" charset="0"/>
              </a:rPr>
              <a:t>Children and young people are enabled to participate in their assessment and review processes.</a:t>
            </a:r>
            <a:endParaRPr lang="en-GB" dirty="0">
              <a:solidFill>
                <a:srgbClr val="333333"/>
              </a:solidFill>
              <a:latin typeface="Lato" panose="020F0502020204030203" pitchFamily="34" charset="0"/>
            </a:endParaRPr>
          </a:p>
        </p:txBody>
      </p:sp>
    </p:spTree>
    <p:extLst>
      <p:ext uri="{BB962C8B-B14F-4D97-AF65-F5344CB8AC3E}">
        <p14:creationId xmlns:p14="http://schemas.microsoft.com/office/powerpoint/2010/main" val="356408294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F4AAB-95B5-46C2-8FDA-F18785F85C15}"/>
              </a:ext>
            </a:extLst>
          </p:cNvPr>
          <p:cNvSpPr>
            <a:spLocks noGrp="1"/>
          </p:cNvSpPr>
          <p:nvPr>
            <p:ph type="title"/>
          </p:nvPr>
        </p:nvSpPr>
        <p:spPr/>
        <p:txBody>
          <a:bodyPr/>
          <a:lstStyle/>
          <a:p>
            <a:r>
              <a:rPr lang="en-GB" dirty="0"/>
              <a:t>The Why and the benefits.</a:t>
            </a:r>
          </a:p>
        </p:txBody>
      </p:sp>
      <p:sp>
        <p:nvSpPr>
          <p:cNvPr id="3" name="Content Placeholder 2">
            <a:extLst>
              <a:ext uri="{FF2B5EF4-FFF2-40B4-BE49-F238E27FC236}">
                <a16:creationId xmlns:a16="http://schemas.microsoft.com/office/drawing/2014/main" id="{AED48AA1-F533-43AC-A2D1-4965FB04BC43}"/>
              </a:ext>
            </a:extLst>
          </p:cNvPr>
          <p:cNvSpPr>
            <a:spLocks noGrp="1"/>
          </p:cNvSpPr>
          <p:nvPr>
            <p:ph idx="1"/>
          </p:nvPr>
        </p:nvSpPr>
        <p:spPr/>
        <p:txBody>
          <a:bodyPr/>
          <a:lstStyle/>
          <a:p>
            <a:pPr marL="0" indent="0">
              <a:buNone/>
            </a:pPr>
            <a:r>
              <a:rPr lang="en-GB" dirty="0"/>
              <a:t>Why is it important to hear our pupils’ voices and what are the benefits?</a:t>
            </a:r>
          </a:p>
        </p:txBody>
      </p:sp>
      <p:pic>
        <p:nvPicPr>
          <p:cNvPr id="4" name="Picture 3">
            <a:extLst>
              <a:ext uri="{FF2B5EF4-FFF2-40B4-BE49-F238E27FC236}">
                <a16:creationId xmlns:a16="http://schemas.microsoft.com/office/drawing/2014/main" id="{28279C63-FBFB-4431-84E9-237D4835DBA9}"/>
              </a:ext>
            </a:extLst>
          </p:cNvPr>
          <p:cNvPicPr>
            <a:picLocks noChangeAspect="1"/>
          </p:cNvPicPr>
          <p:nvPr/>
        </p:nvPicPr>
        <p:blipFill>
          <a:blip r:embed="rId3"/>
          <a:stretch>
            <a:fillRect/>
          </a:stretch>
        </p:blipFill>
        <p:spPr>
          <a:xfrm>
            <a:off x="3136844" y="2603599"/>
            <a:ext cx="6066094" cy="2701308"/>
          </a:xfrm>
          <a:prstGeom prst="rect">
            <a:avLst/>
          </a:prstGeom>
        </p:spPr>
      </p:pic>
      <p:pic>
        <p:nvPicPr>
          <p:cNvPr id="6" name="Content Placeholder 5">
            <a:extLst>
              <a:ext uri="{FF2B5EF4-FFF2-40B4-BE49-F238E27FC236}">
                <a16:creationId xmlns:a16="http://schemas.microsoft.com/office/drawing/2014/main" id="{281BE9B3-F0FB-FD43-73BC-02772BBFDECD}"/>
              </a:ext>
            </a:extLst>
          </p:cNvPr>
          <p:cNvPicPr>
            <a:picLocks noChangeAspect="1"/>
          </p:cNvPicPr>
          <p:nvPr/>
        </p:nvPicPr>
        <p:blipFill>
          <a:blip r:embed="rId4"/>
          <a:stretch>
            <a:fillRect/>
          </a:stretch>
        </p:blipFill>
        <p:spPr>
          <a:xfrm>
            <a:off x="9889726" y="4290662"/>
            <a:ext cx="2022117" cy="11977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Tree>
    <p:extLst>
      <p:ext uri="{BB962C8B-B14F-4D97-AF65-F5344CB8AC3E}">
        <p14:creationId xmlns:p14="http://schemas.microsoft.com/office/powerpoint/2010/main" val="253345065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B9071-407C-7EF6-F543-077A5EA5FF98}"/>
              </a:ext>
            </a:extLst>
          </p:cNvPr>
          <p:cNvSpPr>
            <a:spLocks noGrp="1"/>
          </p:cNvSpPr>
          <p:nvPr>
            <p:ph type="title"/>
          </p:nvPr>
        </p:nvSpPr>
        <p:spPr>
          <a:xfrm>
            <a:off x="160718" y="-200123"/>
            <a:ext cx="11637913" cy="1083212"/>
          </a:xfrm>
        </p:spPr>
        <p:txBody>
          <a:bodyPr/>
          <a:lstStyle/>
          <a:p>
            <a:r>
              <a:rPr lang="en-GB" dirty="0"/>
              <a:t>Benefits</a:t>
            </a:r>
          </a:p>
        </p:txBody>
      </p:sp>
      <p:sp>
        <p:nvSpPr>
          <p:cNvPr id="3" name="Text Placeholder 2">
            <a:extLst>
              <a:ext uri="{FF2B5EF4-FFF2-40B4-BE49-F238E27FC236}">
                <a16:creationId xmlns:a16="http://schemas.microsoft.com/office/drawing/2014/main" id="{CE3200E7-6BD3-D4F9-A0C2-B3C81AC5372B}"/>
              </a:ext>
            </a:extLst>
          </p:cNvPr>
          <p:cNvSpPr>
            <a:spLocks noGrp="1"/>
          </p:cNvSpPr>
          <p:nvPr>
            <p:ph type="body" idx="1"/>
          </p:nvPr>
        </p:nvSpPr>
        <p:spPr>
          <a:xfrm>
            <a:off x="393369" y="661472"/>
            <a:ext cx="10039500" cy="4942874"/>
          </a:xfrm>
        </p:spPr>
        <p:txBody>
          <a:bodyPr>
            <a:normAutofit fontScale="92500" lnSpcReduction="20000"/>
          </a:bodyPr>
          <a:lstStyle/>
          <a:p>
            <a:pPr>
              <a:buFont typeface="Arial" panose="020B0604020202020204" pitchFamily="34" charset="0"/>
              <a:buChar char="•"/>
            </a:pPr>
            <a:r>
              <a:rPr lang="en-GB" b="0" i="0" dirty="0">
                <a:solidFill>
                  <a:srgbClr val="333333"/>
                </a:solidFill>
                <a:effectLst/>
                <a:latin typeface="Lato" panose="020F0502020204030203" pitchFamily="34" charset="0"/>
              </a:rPr>
              <a:t>Enhance emotional </a:t>
            </a:r>
            <a:r>
              <a:rPr lang="en-GB" dirty="0">
                <a:solidFill>
                  <a:srgbClr val="333333"/>
                </a:solidFill>
                <a:latin typeface="Lato" panose="020F0502020204030203" pitchFamily="34" charset="0"/>
              </a:rPr>
              <a:t>well-being, develop positive relationships and understanding of the CYP </a:t>
            </a:r>
            <a:endParaRPr lang="en-GB" b="0" i="0" dirty="0">
              <a:solidFill>
                <a:srgbClr val="333333"/>
              </a:solidFill>
              <a:effectLst/>
              <a:latin typeface="Lato" panose="020F0502020204030203" pitchFamily="34" charset="0"/>
            </a:endParaRPr>
          </a:p>
          <a:p>
            <a:pPr algn="l">
              <a:buFont typeface="Arial" panose="020B0604020202020204" pitchFamily="34" charset="0"/>
              <a:buChar char="•"/>
            </a:pPr>
            <a:r>
              <a:rPr lang="en-GB" b="0" i="0" dirty="0">
                <a:solidFill>
                  <a:srgbClr val="333333"/>
                </a:solidFill>
                <a:effectLst/>
                <a:latin typeface="Lato" panose="020F0502020204030203" pitchFamily="34" charset="0"/>
              </a:rPr>
              <a:t>Raise CYP’s self-esteem. </a:t>
            </a:r>
          </a:p>
          <a:p>
            <a:pPr algn="l">
              <a:buFont typeface="Arial" panose="020B0604020202020204" pitchFamily="34" charset="0"/>
              <a:buChar char="•"/>
            </a:pPr>
            <a:r>
              <a:rPr lang="en-GB" b="0" i="0" dirty="0">
                <a:solidFill>
                  <a:srgbClr val="333333"/>
                </a:solidFill>
                <a:effectLst/>
                <a:latin typeface="Lato" panose="020F0502020204030203" pitchFamily="34" charset="0"/>
              </a:rPr>
              <a:t>Develop sense of belonging</a:t>
            </a:r>
          </a:p>
          <a:p>
            <a:pPr algn="l">
              <a:buFont typeface="Arial" panose="020B0604020202020204" pitchFamily="34" charset="0"/>
              <a:buChar char="•"/>
            </a:pPr>
            <a:r>
              <a:rPr lang="en-GB" b="0" i="0" dirty="0">
                <a:solidFill>
                  <a:srgbClr val="333333"/>
                </a:solidFill>
                <a:effectLst/>
                <a:latin typeface="Lato" panose="020F0502020204030203" pitchFamily="34" charset="0"/>
              </a:rPr>
              <a:t>Develop a collaborative and inclusive environment.</a:t>
            </a:r>
          </a:p>
          <a:p>
            <a:pPr algn="l">
              <a:buFont typeface="Arial" panose="020B0604020202020204" pitchFamily="34" charset="0"/>
              <a:buChar char="•"/>
            </a:pPr>
            <a:r>
              <a:rPr lang="en-GB" b="0" i="0" dirty="0">
                <a:solidFill>
                  <a:srgbClr val="333333"/>
                </a:solidFill>
                <a:effectLst/>
                <a:latin typeface="Lato" panose="020F0502020204030203" pitchFamily="34" charset="0"/>
              </a:rPr>
              <a:t>Feel empowered and valued which increases motivation</a:t>
            </a:r>
          </a:p>
          <a:p>
            <a:pPr algn="l">
              <a:buFont typeface="Arial" panose="020B0604020202020204" pitchFamily="34" charset="0"/>
              <a:buChar char="•"/>
            </a:pPr>
            <a:r>
              <a:rPr lang="en-GB" b="0" i="0" dirty="0">
                <a:solidFill>
                  <a:srgbClr val="333333"/>
                </a:solidFill>
                <a:effectLst/>
                <a:latin typeface="Lato" panose="020F0502020204030203" pitchFamily="34" charset="0"/>
              </a:rPr>
              <a:t>To inform individual support and classroom practice</a:t>
            </a:r>
          </a:p>
          <a:p>
            <a:pPr algn="l">
              <a:buFont typeface="Arial" panose="020B0604020202020204" pitchFamily="34" charset="0"/>
              <a:buChar char="•"/>
            </a:pPr>
            <a:r>
              <a:rPr lang="en-GB" dirty="0">
                <a:solidFill>
                  <a:srgbClr val="333333"/>
                </a:solidFill>
                <a:latin typeface="Lato" panose="020F0502020204030203" pitchFamily="34" charset="0"/>
              </a:rPr>
              <a:t>Inform school policy </a:t>
            </a:r>
            <a:endParaRPr lang="en-GB" b="0" i="0" dirty="0">
              <a:solidFill>
                <a:srgbClr val="333333"/>
              </a:solidFill>
              <a:effectLst/>
              <a:latin typeface="Lato" panose="020F0502020204030203" pitchFamily="34" charset="0"/>
            </a:endParaRPr>
          </a:p>
          <a:p>
            <a:pPr algn="l">
              <a:buFont typeface="Arial" panose="020B0604020202020204" pitchFamily="34" charset="0"/>
              <a:buChar char="•"/>
            </a:pPr>
            <a:r>
              <a:rPr lang="en-GB" b="0" i="0" dirty="0">
                <a:solidFill>
                  <a:srgbClr val="333333"/>
                </a:solidFill>
                <a:effectLst/>
                <a:latin typeface="Lato" panose="020F0502020204030203" pitchFamily="34" charset="0"/>
              </a:rPr>
              <a:t>Ensure the </a:t>
            </a:r>
            <a:r>
              <a:rPr lang="en-GB" dirty="0">
                <a:solidFill>
                  <a:srgbClr val="333333"/>
                </a:solidFill>
                <a:latin typeface="Lato" panose="020F0502020204030203" pitchFamily="34" charset="0"/>
              </a:rPr>
              <a:t>CYP </a:t>
            </a:r>
            <a:r>
              <a:rPr lang="en-GB" b="0" i="0" dirty="0">
                <a:solidFill>
                  <a:srgbClr val="333333"/>
                </a:solidFill>
                <a:effectLst/>
                <a:latin typeface="Lato" panose="020F0502020204030203" pitchFamily="34" charset="0"/>
              </a:rPr>
              <a:t>individual needs are met</a:t>
            </a:r>
          </a:p>
          <a:p>
            <a:pPr algn="l">
              <a:buFont typeface="Arial" panose="020B0604020202020204" pitchFamily="34" charset="0"/>
              <a:buChar char="•"/>
            </a:pPr>
            <a:r>
              <a:rPr lang="en-GB" dirty="0">
                <a:solidFill>
                  <a:srgbClr val="333333"/>
                </a:solidFill>
                <a:latin typeface="Lato" panose="020F0502020204030203" pitchFamily="34" charset="0"/>
              </a:rPr>
              <a:t>E</a:t>
            </a:r>
            <a:r>
              <a:rPr lang="en-GB" b="0" i="0" dirty="0">
                <a:solidFill>
                  <a:srgbClr val="333333"/>
                </a:solidFill>
                <a:effectLst/>
                <a:latin typeface="Lato" panose="020F0502020204030203" pitchFamily="34" charset="0"/>
              </a:rPr>
              <a:t>nable CYP to share priorities</a:t>
            </a:r>
          </a:p>
          <a:p>
            <a:pPr algn="l">
              <a:buFont typeface="Arial" panose="020B0604020202020204" pitchFamily="34" charset="0"/>
              <a:buChar char="•"/>
            </a:pPr>
            <a:r>
              <a:rPr lang="en-GB" b="0" i="0" dirty="0">
                <a:solidFill>
                  <a:srgbClr val="333333"/>
                </a:solidFill>
                <a:effectLst/>
                <a:latin typeface="Lato" panose="020F0502020204030203" pitchFamily="34" charset="0"/>
              </a:rPr>
              <a:t>Create a sense of responsibility by enabling the CYP to give their views on actions for change.</a:t>
            </a:r>
          </a:p>
          <a:p>
            <a:endParaRPr lang="en-GB" sz="2600" dirty="0"/>
          </a:p>
        </p:txBody>
      </p:sp>
    </p:spTree>
    <p:extLst>
      <p:ext uri="{BB962C8B-B14F-4D97-AF65-F5344CB8AC3E}">
        <p14:creationId xmlns:p14="http://schemas.microsoft.com/office/powerpoint/2010/main" val="61081258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79887-FB94-47FD-8C20-B137FAD8FD9D}"/>
              </a:ext>
            </a:extLst>
          </p:cNvPr>
          <p:cNvSpPr>
            <a:spLocks noGrp="1"/>
          </p:cNvSpPr>
          <p:nvPr>
            <p:ph type="title"/>
          </p:nvPr>
        </p:nvSpPr>
        <p:spPr/>
        <p:txBody>
          <a:bodyPr>
            <a:normAutofit fontScale="90000"/>
          </a:bodyPr>
          <a:lstStyle/>
          <a:p>
            <a:r>
              <a:rPr lang="en-GB" dirty="0"/>
              <a:t>What those with lived experience in West Sussex would like us to know</a:t>
            </a:r>
          </a:p>
        </p:txBody>
      </p:sp>
      <p:sp>
        <p:nvSpPr>
          <p:cNvPr id="3" name="Content Placeholder 2">
            <a:extLst>
              <a:ext uri="{FF2B5EF4-FFF2-40B4-BE49-F238E27FC236}">
                <a16:creationId xmlns:a16="http://schemas.microsoft.com/office/drawing/2014/main" id="{9C2468C2-CA10-4B71-9F35-5369E03BA85E}"/>
              </a:ext>
            </a:extLst>
          </p:cNvPr>
          <p:cNvSpPr>
            <a:spLocks noGrp="1"/>
          </p:cNvSpPr>
          <p:nvPr>
            <p:ph idx="1"/>
          </p:nvPr>
        </p:nvSpPr>
        <p:spPr>
          <a:xfrm>
            <a:off x="1729448" y="1570300"/>
            <a:ext cx="8728435" cy="4330942"/>
          </a:xfrm>
        </p:spPr>
        <p:txBody>
          <a:bodyPr/>
          <a:lstStyle/>
          <a:p>
            <a:r>
              <a:rPr lang="en-GB" dirty="0"/>
              <a:t>It is important for pupils to understand their communication style</a:t>
            </a:r>
          </a:p>
          <a:p>
            <a:r>
              <a:rPr lang="en-GB" dirty="0"/>
              <a:t>Emphasis on “non speaking” rather than “non verbal”</a:t>
            </a:r>
          </a:p>
          <a:p>
            <a:r>
              <a:rPr lang="en-GB" dirty="0"/>
              <a:t>Providing augmented and alternative communication opportunities for all?</a:t>
            </a:r>
          </a:p>
          <a:p>
            <a:endParaRPr lang="en-GB" dirty="0"/>
          </a:p>
          <a:p>
            <a:pPr marL="0" indent="0" algn="ctr">
              <a:buNone/>
            </a:pPr>
            <a:r>
              <a:rPr lang="en-GB" dirty="0"/>
              <a:t>“It is not about speech, it is about communication”</a:t>
            </a:r>
          </a:p>
        </p:txBody>
      </p:sp>
    </p:spTree>
    <p:extLst>
      <p:ext uri="{BB962C8B-B14F-4D97-AF65-F5344CB8AC3E}">
        <p14:creationId xmlns:p14="http://schemas.microsoft.com/office/powerpoint/2010/main" val="3884206644"/>
      </p:ext>
    </p:extLst>
  </p:cSld>
  <p:clrMapOvr>
    <a:masterClrMapping/>
  </p:clrMapOvr>
  <p:transition spd="med"/>
</p:sld>
</file>

<file path=ppt/theme/theme1.xml><?xml version="1.0" encoding="utf-8"?>
<a:theme xmlns:a="http://schemas.openxmlformats.org/drawingml/2006/main" name="WS32280 The West Sussex Way Powerpoint Widescreen template">
  <a:themeElements>
    <a:clrScheme name="WS32280 The West Sussex Way Powerpoint Widescreen templat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WS32280 The West Sussex Way Powerpoint Widescreen template">
      <a:majorFont>
        <a:latin typeface="Calibri"/>
        <a:ea typeface="Calibri"/>
        <a:cs typeface="Calibri"/>
      </a:majorFont>
      <a:minorFont>
        <a:latin typeface="Helvetica"/>
        <a:ea typeface="Helvetica"/>
        <a:cs typeface="Helvetica"/>
      </a:minorFont>
    </a:fontScheme>
    <a:fmtScheme name="WS32280 The West Sussex Way Powerpoint Widescreen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S32280 The West Sussex Way Powerpoint Widescreen template">
  <a:themeElements>
    <a:clrScheme name="WS32280 The West Sussex Way Powerpoint Widescreen templat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WS32280 The West Sussex Way Powerpoint Widescreen template">
      <a:majorFont>
        <a:latin typeface="Calibri"/>
        <a:ea typeface="Calibri"/>
        <a:cs typeface="Calibri"/>
      </a:majorFont>
      <a:minorFont>
        <a:latin typeface="Helvetica"/>
        <a:ea typeface="Helvetica"/>
        <a:cs typeface="Helvetica"/>
      </a:minorFont>
    </a:fontScheme>
    <a:fmtScheme name="WS32280 The West Sussex Way Powerpoint Widescreen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CSMeta2010Field xmlns="http://schemas.microsoft.com/sharepoint/v3">aa6b9718-9184-4441-bc24-f23478ffa8f5;2023-06-16 08:11:15;PENDINGCLASSIFICATION;False</CSMeta2010Fiel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11698CC09EDA4E9E22FD1BD390D96F" ma:contentTypeVersion="0" ma:contentTypeDescription="Create a new document." ma:contentTypeScope="" ma:versionID="39c956a796f99af22aa861fbef6b5be5">
  <xsd:schema xmlns:xsd="http://www.w3.org/2001/XMLSchema" xmlns:xs="http://www.w3.org/2001/XMLSchema" xmlns:p="http://schemas.microsoft.com/office/2006/metadata/properties" xmlns:ns1="http://schemas.microsoft.com/sharepoint/v3" targetNamespace="http://schemas.microsoft.com/office/2006/metadata/properties" ma:root="true" ma:fieldsID="d3879ffb6b0c802b28b2643f9d615d05" ns1:_="">
    <xsd:import namespace="http://schemas.microsoft.com/sharepoint/v3"/>
    <xsd:element name="properties">
      <xsd:complexType>
        <xsd:sequence>
          <xsd:element name="documentManagement">
            <xsd:complexType>
              <xsd:all>
                <xsd:element ref="ns1:CSMeta2010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SMeta2010Field" ma:index="8" nillable="true" ma:displayName="Classification Status" ma:internalName="CSMeta2010Field"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ItemUpdatedEventHandlerForConceptSearch</Name>
    <Synchronization>Asynchronous</Synchronization>
    <Type>10002</Type>
    <SequenceNumber>10001</SequenceNumber>
    <Assembly>conceptSearching.Sharepoint.ContentTypes2010, Version=1.0.0.0, Culture=neutral, PublicKeyToken=858f8f13980e4745</Assembly>
    <Class>conceptSearching.Sharepoint.ContentTypes2010.CSHandleEvent</Class>
    <Data/>
    <Filter/>
  </Receiver>
  <Receiver>
    <Name>ItemUpdatingEventHandlerForConceptSearch</Name>
    <Synchronization>Synchronous</Synchronization>
    <Type>2</Type>
    <SequenceNumber>10001</SequenceNumber>
    <Assembly>conceptSearching.Sharepoint.ContentTypes2010, Version=1.0.0.0, Culture=neutral, PublicKeyToken=858f8f13980e4745</Assembly>
    <Class>conceptSearching.Sharepoint.ContentTypes2010.CSHandleEvent</Class>
    <Data/>
    <Filter/>
  </Receiver>
  <Receiver>
    <Name>ItemCheckedInEventHandlerForConceptSearch</Name>
    <Synchronization>Asynchronous</Synchronization>
    <Type>10004</Type>
    <SequenceNumber>10002</SequenceNumber>
    <Assembly>conceptSearching.Sharepoint.ContentTypes2010, Version=1.0.0.0, Culture=neutral, PublicKeyToken=858f8f13980e4745</Assembly>
    <Class>conceptSearching.Sharepoint.ContentTypes2010.CSHandleEvent</Class>
    <Data/>
    <Filter/>
  </Receiver>
  <Receiver>
    <Name>ItemUncheckedOutEventHandlerForConceptSearch</Name>
    <Synchronization>Asynchronous</Synchronization>
    <Type>10006</Type>
    <SequenceNumber>10003</SequenceNumber>
    <Assembly>conceptSearching.Sharepoint.ContentTypes2010, Version=1.0.0.0, Culture=neutral, PublicKeyToken=858f8f13980e4745</Assembly>
    <Class>conceptSearching.Sharepoint.ContentTypes2010.CSHandleEvent</Class>
    <Data/>
    <Filter/>
  </Receiver>
  <Receiver>
    <Name>ItemAddedEventHandlerForConceptSearch</Name>
    <Synchronization>Asynchronous</Synchronization>
    <Type>10001</Type>
    <SequenceNumber>10004</SequenceNumber>
    <Assembly>conceptSearching.Sharepoint.ContentTypes2010, Version=1.0.0.0, Culture=neutral, PublicKeyToken=858f8f13980e4745</Assembly>
    <Class>conceptSearching.Sharepoint.ContentTypes2010.CSHandleEvent</Class>
    <Data/>
    <Filter/>
  </Receiver>
  <Receiver>
    <Name>ItemFileMovedEventHandlerForConceptSearch</Name>
    <Synchronization>Asynchronous</Synchronization>
    <Type>10009</Type>
    <SequenceNumber>10005</SequenceNumber>
    <Assembly>conceptSearching.Sharepoint.ContentTypes2010, Version=1.0.0.0, Culture=neutral, PublicKeyToken=858f8f13980e4745</Assembly>
    <Class>conceptSearching.Sharepoint.ContentTypes2010.CSHandleEvent</Class>
    <Data/>
    <Filter/>
  </Receiver>
  <Receiver>
    <Name>ItemDeletedEventHandlerForConceptSearch</Name>
    <Synchronization>Asynchronous</Synchronization>
    <Type>10003</Type>
    <SequenceNumber>10006</SequenceNumber>
    <Assembly>conceptSearching.Sharepoint.ContentTypes2010, Version=1.0.0.0, Culture=neutral, PublicKeyToken=858f8f13980e4745</Assembly>
    <Class>conceptSearching.Sharepoint.ContentTypes2010.CSHandleEvent</Class>
    <Data/>
    <Filter/>
  </Receiver>
</spe:Receivers>
</file>

<file path=customXml/itemProps1.xml><?xml version="1.0" encoding="utf-8"?>
<ds:datastoreItem xmlns:ds="http://schemas.openxmlformats.org/officeDocument/2006/customXml" ds:itemID="{6FF7C282-CF04-4D67-A92D-9DED042D778C}">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CB037900-EBF6-4C03-AC2C-0AA466E11D03}">
  <ds:schemaRefs>
    <ds:schemaRef ds:uri="http://schemas.microsoft.com/sharepoint/v3/contenttype/forms"/>
  </ds:schemaRefs>
</ds:datastoreItem>
</file>

<file path=customXml/itemProps3.xml><?xml version="1.0" encoding="utf-8"?>
<ds:datastoreItem xmlns:ds="http://schemas.openxmlformats.org/officeDocument/2006/customXml" ds:itemID="{2BFBAE20-F58D-48BA-BD85-A1761A3688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9047ECA-DDBE-4F26-ABC2-1F11387EC39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218</TotalTime>
  <Words>1329</Words>
  <Application>Microsoft Office PowerPoint</Application>
  <PresentationFormat>Widescreen</PresentationFormat>
  <Paragraphs>190</Paragraphs>
  <Slides>29</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Corbel</vt:lpstr>
      <vt:lpstr>Franklin Gothic Book</vt:lpstr>
      <vt:lpstr>Lato</vt:lpstr>
      <vt:lpstr>Symbol</vt:lpstr>
      <vt:lpstr>Verdana</vt:lpstr>
      <vt:lpstr>WS32280 The West Sussex Way Powerpoint Widescreen template</vt:lpstr>
      <vt:lpstr>PowerPoint Presentation</vt:lpstr>
      <vt:lpstr>Aims</vt:lpstr>
      <vt:lpstr>PowerPoint Presentation</vt:lpstr>
      <vt:lpstr>We aim to value Pupil and Parent Carer Voice in West Sussex</vt:lpstr>
      <vt:lpstr>PowerPoint Presentation</vt:lpstr>
      <vt:lpstr>PowerPoint Presentation</vt:lpstr>
      <vt:lpstr>The Why and the benefits.</vt:lpstr>
      <vt:lpstr>Benefits</vt:lpstr>
      <vt:lpstr>What those with lived experience in West Sussex would like us to know</vt:lpstr>
      <vt:lpstr>Rewriting the Narrative by Dr Ruth Moyse (2021)</vt:lpstr>
      <vt:lpstr>How do you gather pupil voice?</vt:lpstr>
      <vt:lpstr>Things to consider</vt:lpstr>
      <vt:lpstr>Skills</vt:lpstr>
      <vt:lpstr>How do you gather…… </vt:lpstr>
      <vt:lpstr>Structured Resources</vt:lpstr>
      <vt:lpstr>How to </vt:lpstr>
      <vt:lpstr>Observations </vt:lpstr>
      <vt:lpstr>PowerPoint Presentation</vt:lpstr>
      <vt:lpstr>PowerPoint Presentation</vt:lpstr>
      <vt:lpstr>Supporting visuals</vt:lpstr>
      <vt:lpstr>PowerPoint Presentation</vt:lpstr>
      <vt:lpstr>PowerPoint Presentation</vt:lpstr>
      <vt:lpstr>PowerPoint Presentation</vt:lpstr>
      <vt:lpstr>Photo elicitation</vt:lpstr>
      <vt:lpstr>PATH</vt:lpstr>
      <vt:lpstr>PowerPoint Presentation</vt:lpstr>
      <vt:lpstr>Pupil voice resources/strategies used</vt:lpstr>
      <vt:lpstr>Then what- for the pupil?</vt:lpstr>
      <vt:lpstr>Any Questions and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Branding - PowerPoint Template 1</dc:title>
  <dc:subject/>
  <dc:creator>Kathryn Kellagher</dc:creator>
  <cp:keywords/>
  <dc:description/>
  <cp:lastModifiedBy>Kathryn Kellagher</cp:lastModifiedBy>
  <cp:revision>5</cp:revision>
  <dcterms:modified xsi:type="dcterms:W3CDTF">2023-06-28T19:41:40Z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0x0101007911698CC09EDA4E9E22FD1BD390D96F</vt:lpwstr>
  </property>
  <property fmtid="{D5CDD505-2E9C-101B-9397-08002B2CF9AE}" pid="3" name="WSCC Category">
    <vt:lpwstr>1504;#Business services:Management services:Corporate communication:Corporate branding|85ef8696-1422-4dcb-af7a-a9ab7cc4ab69</vt:lpwstr>
  </property>
</Properties>
</file>