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7"/>
  </p:notesMasterIdLst>
  <p:sldIdLst>
    <p:sldId id="256" r:id="rId6"/>
    <p:sldId id="605" r:id="rId7"/>
    <p:sldId id="614" r:id="rId8"/>
    <p:sldId id="613" r:id="rId9"/>
    <p:sldId id="616" r:id="rId10"/>
    <p:sldId id="607" r:id="rId11"/>
    <p:sldId id="608" r:id="rId12"/>
    <p:sldId id="609" r:id="rId13"/>
    <p:sldId id="612" r:id="rId14"/>
    <p:sldId id="617" r:id="rId15"/>
    <p:sldId id="615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2"/>
    <a:srgbClr val="1E3C69"/>
    <a:srgbClr val="9AC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4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5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1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5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1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98832" y="2130425"/>
            <a:ext cx="11588108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8833" y="3886200"/>
            <a:ext cx="11588107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40338" y="4251266"/>
            <a:ext cx="11521701" cy="1362076"/>
          </a:xfrm>
          <a:prstGeom prst="rect">
            <a:avLst/>
          </a:prstGeom>
        </p:spPr>
        <p:txBody>
          <a:bodyPr anchor="t"/>
          <a:lstStyle>
            <a:lvl1pPr algn="l"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0338" y="2751079"/>
            <a:ext cx="115217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73930" y="217888"/>
            <a:ext cx="11637913" cy="108321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3930" y="1600200"/>
            <a:ext cx="5720471" cy="410032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800100" indent="-342900">
              <a:spcBef>
                <a:spcPts val="500"/>
              </a:spcBef>
              <a:defRPr sz="2400"/>
            </a:lvl2pPr>
            <a:lvl3pPr marL="1219200" indent="-304800">
              <a:spcBef>
                <a:spcPts val="500"/>
              </a:spcBef>
              <a:defRPr sz="2400"/>
            </a:lvl3pPr>
            <a:lvl4pPr marL="1714500" indent="-342900">
              <a:spcBef>
                <a:spcPts val="500"/>
              </a:spcBef>
              <a:defRPr sz="2400"/>
            </a:lvl4pPr>
            <a:lvl5pPr marL="2171700" indent="-342900"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73930" y="217888"/>
            <a:ext cx="11637913" cy="108321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930" y="1535112"/>
            <a:ext cx="57225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6" y="1535112"/>
            <a:ext cx="5718477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90534" y="224114"/>
            <a:ext cx="4330151" cy="121098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24112"/>
            <a:ext cx="7161712" cy="547208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13"/>
          </p:nvPr>
        </p:nvSpPr>
        <p:spPr>
          <a:xfrm>
            <a:off x="290534" y="1435100"/>
            <a:ext cx="4330151" cy="426109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2389716" y="4467418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6" y="279593"/>
            <a:ext cx="7315201" cy="4114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129688"/>
            <a:ext cx="7315201" cy="5708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273930" y="217888"/>
            <a:ext cx="11637913" cy="108321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273930" y="1369578"/>
            <a:ext cx="11637913" cy="433094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42588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4258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2411" y="5681068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3416A-5D1D-43DB-AD4B-7EFCC577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1pPr>
      <a:lvl2pPr marL="790575" marR="0" indent="-3333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2pPr>
      <a:lvl3pPr marL="12344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3pPr>
      <a:lvl4pPr marL="17272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4pPr>
      <a:lvl5pPr marL="21844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5pPr>
      <a:lvl6pPr marL="26060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6pPr>
      <a:lvl7pPr marL="30632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7pPr>
      <a:lvl8pPr marL="35204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8pPr>
      <a:lvl9pPr marL="39776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595959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local-offer.org/send-toolkit/send/education-health-and-care-needs-assessment/" TargetMode="External"/><Relationship Id="rId2" Type="http://schemas.openxmlformats.org/officeDocument/2006/relationships/hyperlink" Target="https://schools.local-offer.org/send-toolkit/ordinarily-available-inclusive-practi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ucationendowmentfoundation.org.uk/public/files/Publications/Send/EEF_Special_Educational_Needs_in_Mainstream_Schools_Guidance_Report.pdf" TargetMode="External"/><Relationship Id="rId5" Type="http://schemas.openxmlformats.org/officeDocument/2006/relationships/hyperlink" Target="https://nasen.org.uk/resources/costed-provision-map-template-inclusive-practice" TargetMode="External"/><Relationship Id="rId4" Type="http://schemas.openxmlformats.org/officeDocument/2006/relationships/hyperlink" Target="https://asset.nasen.org.uk/provision_mapping_press_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488C4-83F5-4629-8212-AAACE368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116" name="TextBox 7"/>
          <p:cNvSpPr txBox="1"/>
          <p:nvPr/>
        </p:nvSpPr>
        <p:spPr>
          <a:xfrm>
            <a:off x="1127051" y="1201793"/>
            <a:ext cx="10300876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>
                <a:solidFill>
                  <a:srgbClr val="262626"/>
                </a:solidFill>
              </a:defRPr>
            </a:lvl1pPr>
          </a:lstStyle>
          <a:p>
            <a:pPr algn="l"/>
            <a:r>
              <a:rPr lang="en-GB"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Developing an individual provision map </a:t>
            </a:r>
          </a:p>
          <a:p>
            <a:pPr algn="l"/>
            <a:endParaRPr lang="en-GB" sz="5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TextBox 8"/>
          <p:cNvSpPr txBox="1"/>
          <p:nvPr/>
        </p:nvSpPr>
        <p:spPr>
          <a:xfrm>
            <a:off x="420656" y="1878901"/>
            <a:ext cx="76603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>
                <a:solidFill>
                  <a:srgbClr val="595959"/>
                </a:solidFill>
              </a:defRPr>
            </a:pPr>
            <a:endParaRPr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705B7-EF00-C6FD-C2D2-C461BE8DA384}"/>
              </a:ext>
            </a:extLst>
          </p:cNvPr>
          <p:cNvSpPr txBox="1"/>
          <p:nvPr/>
        </p:nvSpPr>
        <p:spPr>
          <a:xfrm>
            <a:off x="351693" y="1322363"/>
            <a:ext cx="11277600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Support for individual provision mapping is available from the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Learning &amp; Behaviour Advisory Team (LBAT) and the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Autism &amp; Social Communication Team (ASCT)</a:t>
            </a:r>
          </a:p>
        </p:txBody>
      </p:sp>
    </p:spTree>
    <p:extLst>
      <p:ext uri="{BB962C8B-B14F-4D97-AF65-F5344CB8AC3E}">
        <p14:creationId xmlns:p14="http://schemas.microsoft.com/office/powerpoint/2010/main" val="14278646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61715-DC1E-27D1-AA2B-EAB071827A26}"/>
              </a:ext>
            </a:extLst>
          </p:cNvPr>
          <p:cNvSpPr txBox="1"/>
          <p:nvPr/>
        </p:nvSpPr>
        <p:spPr>
          <a:xfrm>
            <a:off x="2487636" y="389470"/>
            <a:ext cx="721672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Useful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04CE5-810D-A002-BF39-37D075CAA0D6}"/>
              </a:ext>
            </a:extLst>
          </p:cNvPr>
          <p:cNvSpPr txBox="1"/>
          <p:nvPr/>
        </p:nvSpPr>
        <p:spPr>
          <a:xfrm>
            <a:off x="314178" y="1236333"/>
            <a:ext cx="11563643" cy="470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West Sussex Ordinarily Available Inclusive Practice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hlinkClick r:id="rId2"/>
              </a:rPr>
              <a:t>Ordinarily Available Inclusive Practice (OAIP) | Tools for schools (local-offer.org)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West Sussex Provision Mapping Tools and Templates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hlinkClick r:id="rId3"/>
              </a:rPr>
              <a:t>Education, Health and Care Needs Assessment | Tools for schools (local-offer.org)</a:t>
            </a:r>
            <a:endParaRPr lang="en-GB" sz="2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National Association for Special Educational Needs (NASEN)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hlinkClick r:id="rId4"/>
              </a:rPr>
              <a:t>provision_mapping_press_0.pdf (nasen.org.uk)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https://nasen.org.uk/resources/costed-provision-map-template-inclusive-practice</a:t>
            </a:r>
            <a:endParaRPr lang="en-GB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Education Endowment Foundation (EEF)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hlinkClick r:id="rId6"/>
              </a:rPr>
              <a:t>EEF_Special_Educational_Needs_in_Mainstream_Schools_Guidance_Report.pdf (educationendowmentfoundation.org.uk)</a:t>
            </a:r>
            <a:endParaRPr lang="en-GB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sng" strike="noStrike" cap="none" spc="0" normalizeH="0" baseline="0" dirty="0">
              <a:ln>
                <a:noFill/>
              </a:ln>
              <a:solidFill>
                <a:srgbClr val="0563C1"/>
              </a:solidFill>
              <a:uFillTx/>
              <a:latin typeface="Calibri" panose="020F0502020204030204" pitchFamily="34" charset="0"/>
              <a:cs typeface="Corbel"/>
              <a:sym typeface="Corbe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14723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3CB53-D6F6-C9A0-D823-69A3FBF775FB}"/>
              </a:ext>
            </a:extLst>
          </p:cNvPr>
          <p:cNvSpPr txBox="1"/>
          <p:nvPr/>
        </p:nvSpPr>
        <p:spPr>
          <a:xfrm>
            <a:off x="2339163" y="646814"/>
            <a:ext cx="73098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/>
              <a:t>Developing high quality provision</a:t>
            </a:r>
            <a:endParaRPr lang="en-GB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0E3F4-C3F8-A270-99D3-8AA6E003C6A0}"/>
              </a:ext>
            </a:extLst>
          </p:cNvPr>
          <p:cNvSpPr txBox="1"/>
          <p:nvPr/>
        </p:nvSpPr>
        <p:spPr>
          <a:xfrm>
            <a:off x="2218070" y="1432442"/>
            <a:ext cx="8174180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 </a:t>
            </a:r>
            <a:r>
              <a:rPr lang="en-GB" sz="2400" b="1" dirty="0"/>
              <a:t>Effective provision should</a:t>
            </a:r>
            <a:r>
              <a:rPr lang="en-GB" sz="2400" dirty="0"/>
              <a:t>:</a:t>
            </a:r>
            <a:endParaRPr lang="en-US" sz="2400" dirty="0"/>
          </a:p>
          <a:p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 Demonstrate that the </a:t>
            </a:r>
            <a:r>
              <a:rPr lang="en-GB" sz="2400" b="1" dirty="0"/>
              <a:t>Graduated approach</a:t>
            </a:r>
            <a:r>
              <a:rPr lang="en-GB" sz="2400" dirty="0"/>
              <a:t> has been applied</a:t>
            </a:r>
          </a:p>
          <a:p>
            <a:pPr marL="342900" indent="-342900">
              <a:buFont typeface="Arial,Sans-Serif"/>
              <a:buChar char="•"/>
            </a:pPr>
            <a:endParaRPr lang="en-GB" sz="2400" dirty="0"/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 Include </a:t>
            </a:r>
            <a:r>
              <a:rPr lang="en-GB" sz="2400" b="1" dirty="0"/>
              <a:t>High Quality Teaching </a:t>
            </a:r>
            <a:r>
              <a:rPr lang="en-GB" sz="2400" dirty="0"/>
              <a:t>strategies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endParaRPr lang="en-GB" sz="2400" dirty="0"/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Describe </a:t>
            </a:r>
            <a:r>
              <a:rPr lang="en-GB" sz="2400" b="1" dirty="0"/>
              <a:t>Ordinarily Available Provision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endParaRPr lang="en-GB" sz="2400" dirty="0"/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Document</a:t>
            </a:r>
            <a:r>
              <a:rPr lang="en-GB" sz="2400" b="1" dirty="0"/>
              <a:t> targeted interventions 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4BFF3800-1999-A4AE-F339-C5E971EF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578" y="2833467"/>
            <a:ext cx="2413782" cy="24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667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building, indoor, window&#10;&#10;Description automatically generated">
            <a:extLst>
              <a:ext uri="{FF2B5EF4-FFF2-40B4-BE49-F238E27FC236}">
                <a16:creationId xmlns:a16="http://schemas.microsoft.com/office/drawing/2014/main" id="{CE6A4B6C-7281-2170-46C1-CF73ED7B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" y="-45717"/>
            <a:ext cx="2432774" cy="1846382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9505574-8768-F50E-A59D-EF52814A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654" y="3538733"/>
            <a:ext cx="3576346" cy="2425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3CB53-D6F6-C9A0-D823-69A3FBF775FB}"/>
              </a:ext>
            </a:extLst>
          </p:cNvPr>
          <p:cNvSpPr txBox="1"/>
          <p:nvPr/>
        </p:nvSpPr>
        <p:spPr>
          <a:xfrm>
            <a:off x="2339163" y="646814"/>
            <a:ext cx="73098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/>
              <a:t>The Graduated Approach</a:t>
            </a:r>
            <a:endParaRPr lang="en-GB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F6E2E-10F2-5A1A-C460-ED638AABC47D}"/>
              </a:ext>
            </a:extLst>
          </p:cNvPr>
          <p:cNvSpPr txBox="1"/>
          <p:nvPr/>
        </p:nvSpPr>
        <p:spPr>
          <a:xfrm>
            <a:off x="398720" y="1373372"/>
            <a:ext cx="10605976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Described in the S</a:t>
            </a:r>
            <a:r>
              <a:rPr lang="en-GB" sz="2400" b="1" dirty="0"/>
              <a:t>END code of Practice</a:t>
            </a:r>
            <a:r>
              <a:rPr lang="en-GB" sz="2400" dirty="0"/>
              <a:t> (6.44 onwards)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Support should take the form of a </a:t>
            </a:r>
            <a:r>
              <a:rPr lang="en-GB" sz="2400" b="1" dirty="0"/>
              <a:t>four- part –cycle</a:t>
            </a:r>
            <a:r>
              <a:rPr lang="en-GB" sz="2400" dirty="0"/>
              <a:t> (APDR)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APDR : </a:t>
            </a:r>
            <a:r>
              <a:rPr lang="en-GB" sz="2400" b="1" dirty="0"/>
              <a:t>Assess, Plan, Do, Review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A</a:t>
            </a:r>
            <a:r>
              <a:rPr lang="en-GB" sz="2400" b="1" dirty="0"/>
              <a:t> growing understanding</a:t>
            </a:r>
            <a:r>
              <a:rPr lang="en-GB" sz="2400" dirty="0"/>
              <a:t> of the learner's needs and support required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Earlier decisions and actions are </a:t>
            </a:r>
            <a:r>
              <a:rPr lang="en-GB" sz="2400" b="1" dirty="0"/>
              <a:t>revisited, refined</a:t>
            </a:r>
            <a:r>
              <a:rPr lang="en-GB" sz="2400" dirty="0"/>
              <a:t> and </a:t>
            </a:r>
            <a:r>
              <a:rPr lang="en-GB" sz="2400" b="1" dirty="0"/>
              <a:t>revised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Draws on more </a:t>
            </a:r>
            <a:r>
              <a:rPr lang="en-GB" sz="2400" b="1" dirty="0"/>
              <a:t>detailed approaches</a:t>
            </a:r>
            <a:r>
              <a:rPr lang="en-GB" sz="2400" dirty="0"/>
              <a:t>, more </a:t>
            </a:r>
            <a:r>
              <a:rPr lang="en-GB" sz="2400" b="1" dirty="0"/>
              <a:t>frequent reviews</a:t>
            </a:r>
            <a:r>
              <a:rPr lang="en-GB" sz="2400" dirty="0"/>
              <a:t> </a:t>
            </a:r>
          </a:p>
          <a:p>
            <a:r>
              <a:rPr lang="en-GB" sz="2400" dirty="0"/>
              <a:t>     and more </a:t>
            </a:r>
            <a:r>
              <a:rPr lang="en-GB" sz="2400" b="1" dirty="0"/>
              <a:t>specialist expertise </a:t>
            </a:r>
            <a:r>
              <a:rPr lang="en-GB" sz="2400" dirty="0"/>
              <a:t>in successive cycles 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Matches the </a:t>
            </a:r>
            <a:r>
              <a:rPr lang="en-GB" sz="2400" b="1" dirty="0"/>
              <a:t>adaptive approach</a:t>
            </a:r>
            <a:r>
              <a:rPr lang="en-GB" sz="2400" dirty="0"/>
              <a:t>es  to the SEN of learner</a:t>
            </a:r>
          </a:p>
          <a:p>
            <a:pPr marL="285750" indent="-285750">
              <a:buFont typeface="Arial"/>
              <a:buChar char="•"/>
            </a:pPr>
            <a:endParaRPr lang="en-GB" sz="2400" dirty="0"/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696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3CB53-D6F6-C9A0-D823-69A3FBF775FB}"/>
              </a:ext>
            </a:extLst>
          </p:cNvPr>
          <p:cNvSpPr txBox="1"/>
          <p:nvPr/>
        </p:nvSpPr>
        <p:spPr>
          <a:xfrm>
            <a:off x="2339163" y="646814"/>
            <a:ext cx="73098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/>
              <a:t>High Quality Teaching </a:t>
            </a:r>
            <a:endParaRPr lang="en-GB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F6E2E-10F2-5A1A-C460-ED638AABC47D}"/>
              </a:ext>
            </a:extLst>
          </p:cNvPr>
          <p:cNvSpPr txBox="1"/>
          <p:nvPr/>
        </p:nvSpPr>
        <p:spPr>
          <a:xfrm>
            <a:off x="443023" y="1196163"/>
            <a:ext cx="8562431" cy="7109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GB" sz="2400" b="1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SEND code of Practice, 2015 "higher quality teaching ordinarily available to the whole class"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Provision should include</a:t>
            </a:r>
            <a:r>
              <a:rPr lang="en-GB" sz="2400" b="1" dirty="0"/>
              <a:t> High Quality Teaching strategies</a:t>
            </a:r>
            <a:r>
              <a:rPr lang="en-GB" sz="2400" dirty="0"/>
              <a:t> that address the</a:t>
            </a:r>
            <a:r>
              <a:rPr lang="en-GB" sz="2400" b="1" dirty="0"/>
              <a:t> barriers to learning</a:t>
            </a:r>
            <a:r>
              <a:rPr lang="en-GB" sz="2400" dirty="0"/>
              <a:t>  and help the learner function more independently </a:t>
            </a: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These strategies  fall into </a:t>
            </a:r>
            <a:r>
              <a:rPr lang="en-GB" sz="2400" b="1" dirty="0"/>
              <a:t>universal provision </a:t>
            </a:r>
            <a:r>
              <a:rPr lang="en-GB" sz="2400" dirty="0"/>
              <a:t>which every pupil is entitled to, they cannot therefore be included as a cost for the provision map, however it is helpful to detail them</a:t>
            </a: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Section 2 of the </a:t>
            </a:r>
            <a:r>
              <a:rPr lang="en-GB" sz="2400" b="1" dirty="0"/>
              <a:t>West Sussex Ordinarily Available Inclusive Practice</a:t>
            </a:r>
            <a:r>
              <a:rPr lang="en-GB" sz="2400" dirty="0"/>
              <a:t> (OAIP) is a useful document to refer to</a:t>
            </a:r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b="1" dirty="0"/>
          </a:p>
          <a:p>
            <a:pPr marL="342900" indent="-342900">
              <a:buFont typeface="Arial"/>
              <a:buChar char="•"/>
            </a:pPr>
            <a:endParaRPr lang="en-GB" sz="2400" b="1" dirty="0"/>
          </a:p>
          <a:p>
            <a:endParaRPr lang="en-GB" sz="2400" b="1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0C17F3F-ADDF-1BAE-8DA2-5C2148DA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066" y="2001626"/>
            <a:ext cx="1866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91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2D07F-A9C4-FD3D-5306-7A29DDAA6F40}"/>
              </a:ext>
            </a:extLst>
          </p:cNvPr>
          <p:cNvSpPr txBox="1"/>
          <p:nvPr/>
        </p:nvSpPr>
        <p:spPr>
          <a:xfrm>
            <a:off x="2549181" y="181069"/>
            <a:ext cx="742774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Quality First Teaching for Inclusion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7B3D1-27C5-3698-4309-77AED881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59" y="777293"/>
            <a:ext cx="8142082" cy="5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52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F28B7-5DFD-F4BC-7341-02664E376414}"/>
              </a:ext>
            </a:extLst>
          </p:cNvPr>
          <p:cNvSpPr txBox="1"/>
          <p:nvPr/>
        </p:nvSpPr>
        <p:spPr>
          <a:xfrm>
            <a:off x="1658679" y="680484"/>
            <a:ext cx="859110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Targeted provision focused on the specific needs of the pupil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7DBB1-C88E-CED4-E780-FDB328D58B67}"/>
              </a:ext>
            </a:extLst>
          </p:cNvPr>
          <p:cNvSpPr txBox="1"/>
          <p:nvPr/>
        </p:nvSpPr>
        <p:spPr>
          <a:xfrm>
            <a:off x="850605" y="1597730"/>
            <a:ext cx="10866474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Provision should focus on supporting the pupil’s needs, developing the pupil's independence and ensuring access to the full curriculum alongside their peers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/>
              <a:t>Ensure there is a clear focus on what the pupil’s starting point is and what the  intended outcome is, so that </a:t>
            </a:r>
            <a:r>
              <a:rPr lang="en-GB" sz="2400" b="1" dirty="0"/>
              <a:t>impact </a:t>
            </a:r>
            <a:r>
              <a:rPr lang="en-GB" sz="2400" dirty="0"/>
              <a:t>can be evaluated.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/>
              <a:t>This provision is the ‘different from and additional to’ provision and should be costed within an individual provision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Schools also need to ensure that staff are trained and competent to deliver support effectively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" name="Graphic 8" descr="Target Audience with solid fill">
            <a:extLst>
              <a:ext uri="{FF2B5EF4-FFF2-40B4-BE49-F238E27FC236}">
                <a16:creationId xmlns:a16="http://schemas.microsoft.com/office/drawing/2014/main" id="{3203240E-78A7-6A29-6393-DB326061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611" y="4379695"/>
            <a:ext cx="1972778" cy="19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23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0CB84-520B-F7A8-A9D6-AE1CBAD31D4E}"/>
              </a:ext>
            </a:extLst>
          </p:cNvPr>
          <p:cNvSpPr txBox="1"/>
          <p:nvPr/>
        </p:nvSpPr>
        <p:spPr>
          <a:xfrm>
            <a:off x="2151321" y="340242"/>
            <a:ext cx="78893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Managing the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C4104-306B-C9A2-549B-5585F765AD6D}"/>
              </a:ext>
            </a:extLst>
          </p:cNvPr>
          <p:cNvSpPr txBox="1"/>
          <p:nvPr/>
        </p:nvSpPr>
        <p:spPr>
          <a:xfrm>
            <a:off x="1020726" y="1382287"/>
            <a:ext cx="10483702" cy="4462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/>
              <a:t>The provision map should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cover the full academic year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show clearly how much of the school’s notional SEND budget is being used to support the pupil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ink with the graduated approach</a:t>
            </a:r>
          </a:p>
          <a:p>
            <a:pPr lvl="2" indent="0"/>
            <a:endParaRPr lang="en-GB" sz="2400" dirty="0"/>
          </a:p>
          <a:p>
            <a:pPr lvl="2" indent="0"/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Where small group provision is used, costs should be calculated to show the proportion of time per pupil e.g. If the cost of a provision is £</a:t>
            </a:r>
            <a:r>
              <a:rPr lang="en-GB" sz="2400" dirty="0"/>
              <a:t>11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an hour and there are 4 pupils in a group, then the individual pupil’s cost is £</a:t>
            </a:r>
            <a:r>
              <a:rPr lang="en-GB" sz="2400" dirty="0"/>
              <a:t>11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÷ 4 = £</a:t>
            </a:r>
            <a:r>
              <a:rPr lang="en-GB" sz="2400" dirty="0"/>
              <a:t>2.75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per pupil per session. So, if the provision is delivered twice a week for 12 weeks then the cost per term for each pupil is £66.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9011D950-0DFD-E846-88DE-6CDE05552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107" y="5062152"/>
            <a:ext cx="1565785" cy="1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04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4037E-0E86-BCC9-29EE-70769252E4FE}"/>
              </a:ext>
            </a:extLst>
          </p:cNvPr>
          <p:cNvSpPr txBox="1"/>
          <p:nvPr/>
        </p:nvSpPr>
        <p:spPr>
          <a:xfrm>
            <a:off x="2147777" y="914400"/>
            <a:ext cx="81658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b="1"/>
              <a:t>Focused on the needs of the pupil</a:t>
            </a:r>
            <a:endParaRPr kumimoji="0" lang="en-GB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0C204-A592-050D-88E8-BA96621D2975}"/>
              </a:ext>
            </a:extLst>
          </p:cNvPr>
          <p:cNvSpPr txBox="1"/>
          <p:nvPr/>
        </p:nvSpPr>
        <p:spPr>
          <a:xfrm>
            <a:off x="808074" y="1786270"/>
            <a:ext cx="10632559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Support must be focused on the needs of the pupil, not by the availability of certain types of provision within a school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/>
              <a:t>Staff should remain flexible and creative in providing support in a way that will have the most impact on the pupil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Work strategically and do not offer too many interventions within a week as this can limit the pupil’s access to the curriculum and make it harder to evaluate the impact of each type of supp</a:t>
            </a:r>
            <a:r>
              <a:rPr lang="en-GB" sz="2400"/>
              <a:t>ort. 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" name="Graphic 6" descr="Man outline">
            <a:extLst>
              <a:ext uri="{FF2B5EF4-FFF2-40B4-BE49-F238E27FC236}">
                <a16:creationId xmlns:a16="http://schemas.microsoft.com/office/drawing/2014/main" id="{9708E0C9-8CBB-5893-305B-855FA2D63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20" y="4463924"/>
            <a:ext cx="1748590" cy="17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54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3CB53-D6F6-C9A0-D823-69A3FBF775FB}"/>
              </a:ext>
            </a:extLst>
          </p:cNvPr>
          <p:cNvSpPr txBox="1"/>
          <p:nvPr/>
        </p:nvSpPr>
        <p:spPr>
          <a:xfrm>
            <a:off x="1992799" y="214304"/>
            <a:ext cx="730988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/>
              <a:t>Key Information </a:t>
            </a:r>
            <a:endParaRPr lang="en-GB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F6E2E-10F2-5A1A-C460-ED638AABC47D}"/>
              </a:ext>
            </a:extLst>
          </p:cNvPr>
          <p:cNvSpPr txBox="1"/>
          <p:nvPr/>
        </p:nvSpPr>
        <p:spPr>
          <a:xfrm>
            <a:off x="345331" y="737522"/>
            <a:ext cx="10605976" cy="8217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A  Provision Map should:</a:t>
            </a:r>
          </a:p>
          <a:p>
            <a:endParaRPr lang="en-GB" sz="1200" b="1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Outline  the </a:t>
            </a:r>
            <a:r>
              <a:rPr lang="en-GB" sz="2400" b="1" dirty="0"/>
              <a:t>APDR</a:t>
            </a:r>
            <a:r>
              <a:rPr lang="en-GB" sz="2400" dirty="0"/>
              <a:t> (Assess Plan Do Review) cycle 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Include input from the </a:t>
            </a:r>
            <a:r>
              <a:rPr lang="en-GB" sz="2400" b="1" dirty="0"/>
              <a:t>learner</a:t>
            </a:r>
            <a:r>
              <a:rPr lang="en-GB" sz="2400" dirty="0"/>
              <a:t>, </a:t>
            </a:r>
            <a:r>
              <a:rPr lang="en-GB" sz="2400" b="1" dirty="0"/>
              <a:t>parents</a:t>
            </a:r>
            <a:r>
              <a:rPr lang="en-GB" sz="2400" dirty="0"/>
              <a:t> and </a:t>
            </a:r>
            <a:r>
              <a:rPr lang="en-GB" sz="2400" b="1" dirty="0"/>
              <a:t>specialists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Detail s</a:t>
            </a:r>
            <a:r>
              <a:rPr lang="en-GB" sz="2400" b="1" dirty="0"/>
              <a:t>trengths, difficulties </a:t>
            </a:r>
            <a:r>
              <a:rPr lang="en-GB" sz="2400" dirty="0"/>
              <a:t>and</a:t>
            </a:r>
            <a:r>
              <a:rPr lang="en-GB" sz="2400" b="1" dirty="0"/>
              <a:t> barriers</a:t>
            </a:r>
            <a:r>
              <a:rPr lang="en-GB" sz="2400" dirty="0"/>
              <a:t> to accessing  the curriculum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Identify the pupil’s </a:t>
            </a:r>
            <a:r>
              <a:rPr lang="en-GB" sz="2400" b="1" dirty="0"/>
              <a:t>starting point </a:t>
            </a:r>
            <a:r>
              <a:rPr lang="en-GB" sz="2400" dirty="0"/>
              <a:t>before the support is provided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Focus on the intended </a:t>
            </a:r>
            <a:r>
              <a:rPr lang="en-GB" sz="2400" b="1" dirty="0"/>
              <a:t>impact</a:t>
            </a:r>
            <a:r>
              <a:rPr lang="en-GB" sz="2400" dirty="0"/>
              <a:t> of the support provided and ensure that targets are </a:t>
            </a:r>
            <a:r>
              <a:rPr lang="en-GB" sz="2400" b="1" dirty="0"/>
              <a:t>S</a:t>
            </a:r>
            <a:r>
              <a:rPr lang="en-GB" sz="2400" dirty="0"/>
              <a:t>pecific </a:t>
            </a:r>
            <a:r>
              <a:rPr lang="en-GB" sz="2400" b="1" dirty="0"/>
              <a:t>M</a:t>
            </a:r>
            <a:r>
              <a:rPr lang="en-GB" sz="2400" dirty="0"/>
              <a:t>easurable </a:t>
            </a:r>
            <a:r>
              <a:rPr lang="en-GB" sz="2400" b="1" dirty="0"/>
              <a:t>A</a:t>
            </a:r>
            <a:r>
              <a:rPr lang="en-GB" sz="2400" dirty="0"/>
              <a:t>chievable </a:t>
            </a:r>
            <a:r>
              <a:rPr lang="en-GB" sz="2400" b="1" dirty="0"/>
              <a:t>R</a:t>
            </a:r>
            <a:r>
              <a:rPr lang="en-GB" sz="2400" dirty="0"/>
              <a:t>ealistic </a:t>
            </a:r>
            <a:r>
              <a:rPr lang="en-GB" sz="2400" b="1" dirty="0"/>
              <a:t>T</a:t>
            </a:r>
            <a:r>
              <a:rPr lang="en-GB" sz="2400" dirty="0"/>
              <a:t>ime-bound (SMART)</a:t>
            </a:r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Provide a clear overview of the</a:t>
            </a:r>
            <a:r>
              <a:rPr lang="en-GB" sz="2400" b="1" dirty="0"/>
              <a:t> assessed needs </a:t>
            </a:r>
            <a:r>
              <a:rPr lang="en-GB" sz="2400" dirty="0"/>
              <a:t>and how they</a:t>
            </a:r>
            <a:r>
              <a:rPr lang="en-GB" sz="2400" b="1" dirty="0"/>
              <a:t> impact on </a:t>
            </a:r>
            <a:r>
              <a:rPr lang="en-GB" sz="2400" dirty="0"/>
              <a:t>access to the curriculum 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r>
              <a:rPr lang="en-GB" sz="2400" dirty="0"/>
              <a:t>Specify </a:t>
            </a:r>
            <a:r>
              <a:rPr lang="en-GB" sz="2400" b="1" dirty="0"/>
              <a:t>Diagnoses </a:t>
            </a:r>
            <a:r>
              <a:rPr lang="en-GB" sz="2400" dirty="0"/>
              <a:t>(if relevant) </a:t>
            </a:r>
            <a:endParaRPr lang="en-GB" dirty="0"/>
          </a:p>
          <a:p>
            <a:pPr marL="285750" indent="-285750">
              <a:buFont typeface="Arial,Sans-Serif"/>
              <a:buChar char="•"/>
            </a:pPr>
            <a:r>
              <a:rPr lang="en-GB" sz="2400" dirty="0"/>
              <a:t>Describe the </a:t>
            </a:r>
            <a:r>
              <a:rPr lang="en-GB" sz="2400" b="1" dirty="0"/>
              <a:t>adaptive approaches</a:t>
            </a:r>
            <a:r>
              <a:rPr lang="en-GB" sz="2400" dirty="0"/>
              <a:t> that support the pupil in a</a:t>
            </a:r>
            <a:r>
              <a:rPr lang="en-GB" sz="2400" b="1" dirty="0"/>
              <a:t>ccessing the curriculum,</a:t>
            </a:r>
            <a:r>
              <a:rPr lang="en-GB" sz="2400" dirty="0"/>
              <a:t> making </a:t>
            </a:r>
            <a:r>
              <a:rPr lang="en-GB" sz="2400" b="1" dirty="0"/>
              <a:t>good progress </a:t>
            </a:r>
            <a:r>
              <a:rPr lang="en-GB" sz="2400" dirty="0"/>
              <a:t>and</a:t>
            </a:r>
            <a:r>
              <a:rPr lang="en-GB" sz="2400" b="1" dirty="0"/>
              <a:t> securing good outcomes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Include </a:t>
            </a:r>
            <a:r>
              <a:rPr lang="en-GB" sz="2400" b="1" dirty="0">
                <a:solidFill>
                  <a:schemeClr val="tx1"/>
                </a:solidFill>
              </a:rPr>
              <a:t>costs per pupil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457200" indent="-457200">
              <a:buFont typeface="Arial,Sans-Serif"/>
              <a:buChar char="•"/>
            </a:pPr>
            <a:endParaRPr lang="en-GB" sz="2400" b="1" dirty="0"/>
          </a:p>
          <a:p>
            <a:pPr marL="457200" indent="-457200">
              <a:buFont typeface="Arial,Sans-Serif"/>
              <a:buChar char="•"/>
            </a:pPr>
            <a:endParaRPr lang="en-GB" sz="2400" b="1" dirty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endParaRPr lang="en-GB" sz="2400" b="1" dirty="0"/>
          </a:p>
          <a:p>
            <a:pPr marL="342900" indent="-342900">
              <a:buFont typeface="Arial"/>
              <a:buChar char="•"/>
            </a:pPr>
            <a:endParaRPr lang="en-GB" sz="2400" b="1" dirty="0"/>
          </a:p>
          <a:p>
            <a:endParaRPr lang="en-GB" sz="2400" b="1" dirty="0"/>
          </a:p>
        </p:txBody>
      </p:sp>
      <p:pic>
        <p:nvPicPr>
          <p:cNvPr id="9" name="Graphic 9" descr="Old Key with solid fill">
            <a:extLst>
              <a:ext uri="{FF2B5EF4-FFF2-40B4-BE49-F238E27FC236}">
                <a16:creationId xmlns:a16="http://schemas.microsoft.com/office/drawing/2014/main" id="{B3191738-D408-88B7-FDAC-497415A31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917" y="3131618"/>
            <a:ext cx="1932752" cy="19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48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S32280 The West Sussex Way Powerpoint Widescreen template">
  <a:themeElements>
    <a:clrScheme name="WS32280 The West Sussex Way Powerpoint Widescreen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S32280 The West Sussex Way Powerpoint Widescreen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S32280 The West Sussex Way Powerpoint Widescree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S32280 The West Sussex Way Powerpoint Widescreen template">
  <a:themeElements>
    <a:clrScheme name="WS32280 The West Sussex Way Powerpoint Widescreen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S32280 The West Sussex Way Powerpoint Widescreen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S32280 The West Sussex Way Powerpoint Widescree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e3cc5-fa0c-4fca-beeb-e2c8fdf8aecc" xsi:nil="true"/>
    <Next_x0020_Review_x0020_Date xmlns="d5fe3cc5-fa0c-4fca-beeb-e2c8fdf8aecc" xsi:nil="true"/>
    <Content_x0020_owner_x0020_21 xmlns="d5fe3cc5-fa0c-4fca-beeb-e2c8fdf8aecc">
      <UserInfo>
        <DisplayName/>
        <AccountId xsi:nil="true"/>
        <AccountType/>
      </UserInfo>
    </Content_x0020_owner_x0020_21>
    <Content_x0020_owner_x0020_11 xmlns="d5fe3cc5-fa0c-4fca-beeb-e2c8fdf8aecc">
      <UserInfo>
        <DisplayName/>
        <AccountId xsi:nil="true"/>
        <AccountType/>
      </UserInfo>
    </Content_x0020_owner_x0020_11>
    <Content_x0020_providers1 xmlns="d5fe3cc5-fa0c-4fca-beeb-e2c8fdf8aecc">
      <UserInfo>
        <DisplayName/>
        <AccountId xsi:nil="true"/>
        <AccountType/>
      </UserInfo>
    </Content_x0020_providers1>
    <TaxKeywordTaxHTField xmlns="d5fe3cc5-fa0c-4fca-beeb-e2c8fdf8aecc">
      <Terms xmlns="http://schemas.microsoft.com/office/infopath/2007/PartnerControls"/>
    </TaxKeywordTaxHTField>
  </documentManagement>
</p:properties>
</file>

<file path=customXml/item3.xml><?xml version="1.0" encoding="utf-8"?>
<?mso-contentType ?>
<SharedContentType xmlns="Microsoft.SharePoint.Taxonomy.ContentTypeSync" SourceId="0685cfc3-6d57-4d32-a9c6-53493ba1c7f3" ContentTypeId="0x0101004491FB4B19AC404191248AB3635AD38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SCC Intranet Document" ma:contentTypeID="0x0101004491FB4B19AC404191248AB3635AD38300B59BFBF3FC86394690987C303279815A" ma:contentTypeVersion="10" ma:contentTypeDescription="Content type used to manage core documents on The Point." ma:contentTypeScope="" ma:versionID="74aabc91f4a81e54ae9c69071533ed37">
  <xsd:schema xmlns:xsd="http://www.w3.org/2001/XMLSchema" xmlns:xs="http://www.w3.org/2001/XMLSchema" xmlns:p="http://schemas.microsoft.com/office/2006/metadata/properties" xmlns:ns2="d5fe3cc5-fa0c-4fca-beeb-e2c8fdf8aecc" targetNamespace="http://schemas.microsoft.com/office/2006/metadata/properties" ma:root="true" ma:fieldsID="ef878a5493d358945c2c59dea8a1e79c" ns2:_="">
    <xsd:import namespace="d5fe3cc5-fa0c-4fca-beeb-e2c8fdf8aecc"/>
    <xsd:element name="properties">
      <xsd:complexType>
        <xsd:sequence>
          <xsd:element name="documentManagement">
            <xsd:complexType>
              <xsd:all>
                <xsd:element ref="ns2:Next_x0020_Review_x0020_Date" minOccurs="0"/>
                <xsd:element ref="ns2:TaxKeywordTaxHTField" minOccurs="0"/>
                <xsd:element ref="ns2:TaxCatchAll" minOccurs="0"/>
                <xsd:element ref="ns2:TaxCatchAllLabel" minOccurs="0"/>
                <xsd:element ref="ns2:Content_x0020_owner_x0020_11" minOccurs="0"/>
                <xsd:element ref="ns2:Content_x0020_owner_x0020_21" minOccurs="0"/>
                <xsd:element ref="ns2:Content_x0020_providers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e3cc5-fa0c-4fca-beeb-e2c8fdf8aecc" elementFormDefault="qualified">
    <xsd:import namespace="http://schemas.microsoft.com/office/2006/documentManagement/types"/>
    <xsd:import namespace="http://schemas.microsoft.com/office/infopath/2007/PartnerControls"/>
    <xsd:element name="Next_x0020_Review_x0020_Date" ma:index="8" nillable="true" ma:displayName="Next Review Date" ma:default="" ma:description="Date assigned as reminder for next review." ma:format="DateOnly" ma:internalName="Next_x0020_Review_x0020_Date">
      <xsd:simpleType>
        <xsd:restriction base="dms:DateTime"/>
      </xsd:simple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c7693e7-6c16-4dc4-8176-6ed7c7be5d0f}" ma:internalName="TaxCatchAll" ma:showField="CatchAllData" ma:web="f59acc0b-7484-4d36-ba60-f34be788d2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c7693e7-6c16-4dc4-8176-6ed7c7be5d0f}" ma:internalName="TaxCatchAllLabel" ma:readOnly="true" ma:showField="CatchAllDataLabel" ma:web="f59acc0b-7484-4d36-ba60-f34be788d2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_x0020_owner_x0020_11" ma:index="13" nillable="true" ma:displayName="Content owner 1" ma:list="UserInfo" ma:internalName="Content_x0020_owner_x0020_1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owner_x0020_21" ma:index="14" nillable="true" ma:displayName="Content owner 2" ma:list="UserInfo" ma:internalName="Content_x0020_owner_x0020_2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providers1" ma:index="15" nillable="true" ma:displayName="Content providers" ma:list="UserInfo" ma:internalName="Content_x0020_providers1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037900-EBF6-4C03-AC2C-0AA466E11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7C282-CF04-4D67-A92D-9DED042D778C}">
  <ds:schemaRefs>
    <ds:schemaRef ds:uri="d5fe3cc5-fa0c-4fca-beeb-e2c8fdf8aec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DDD617-B3D5-43D1-90CE-7AF383E54E0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7007977-7D2C-469A-86A8-BF02190C4A67}">
  <ds:schemaRefs>
    <ds:schemaRef ds:uri="d5fe3cc5-fa0c-4fca-beeb-e2c8fdf8ae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778</Words>
  <Application>Microsoft Office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Corbel</vt:lpstr>
      <vt:lpstr>Verdana</vt:lpstr>
      <vt:lpstr>WS32280 The West Sussex Way Powerpoint Widescreen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Branding - PowerPoint Template 1</dc:title>
  <dc:creator>Helen Johns</dc:creator>
  <cp:lastModifiedBy>Kathryn Kellagher</cp:lastModifiedBy>
  <cp:revision>110</cp:revision>
  <dcterms:modified xsi:type="dcterms:W3CDTF">2023-05-23T08:35:51Z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0x0101004491FB4B19AC404191248AB3635AD38300B59BFBF3FC86394690987C303279815A</vt:lpwstr>
  </property>
  <property fmtid="{D5CDD505-2E9C-101B-9397-08002B2CF9AE}" pid="3" name="WSCC Category">
    <vt:lpwstr>1504;#Business services:Management services:Corporate communication:Corporate branding|85ef8696-1422-4dcb-af7a-a9ab7cc4ab69</vt:lpwstr>
  </property>
</Properties>
</file>