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5"/>
  </p:sldMasterIdLst>
  <p:notesMasterIdLst>
    <p:notesMasterId r:id="rId17"/>
  </p:notesMasterIdLst>
  <p:sldIdLst>
    <p:sldId id="256" r:id="rId6"/>
    <p:sldId id="257" r:id="rId7"/>
    <p:sldId id="270" r:id="rId8"/>
    <p:sldId id="269" r:id="rId9"/>
    <p:sldId id="260" r:id="rId10"/>
    <p:sldId id="280" r:id="rId11"/>
    <p:sldId id="262" r:id="rId12"/>
    <p:sldId id="281" r:id="rId13"/>
    <p:sldId id="279" r:id="rId14"/>
    <p:sldId id="282"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4"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28C97-AF31-4C6E-9C1E-FBCABF4B0EAC}"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F633F-B01C-4AB8-ADAD-4FE36A31F25A}" type="slidenum">
              <a:rPr lang="en-GB" smtClean="0"/>
              <a:t>‹#›</a:t>
            </a:fld>
            <a:endParaRPr lang="en-GB"/>
          </a:p>
        </p:txBody>
      </p:sp>
    </p:spTree>
    <p:extLst>
      <p:ext uri="{BB962C8B-B14F-4D97-AF65-F5344CB8AC3E}">
        <p14:creationId xmlns:p14="http://schemas.microsoft.com/office/powerpoint/2010/main" val="8208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00CF-4B91-4687-992D-FC5C85D041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31228D-ADF5-4E3F-8205-6B238F72E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1FA49-BE3D-49C0-9730-B8E871F9A502}"/>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5" name="Footer Placeholder 4">
            <a:extLst>
              <a:ext uri="{FF2B5EF4-FFF2-40B4-BE49-F238E27FC236}">
                <a16:creationId xmlns:a16="http://schemas.microsoft.com/office/drawing/2014/main" id="{FF939CBD-C19B-4E6D-9FFA-6CD25CA11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DEC2C7-B1AF-4A1D-9C2A-4C55EA26D162}"/>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391483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579-DFF9-40A1-B2A3-A5B7C6D19A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B08655-ACE8-4FC3-8572-3873E15B36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A5011-8E43-48A8-BB4E-331C6D858920}"/>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5" name="Footer Placeholder 4">
            <a:extLst>
              <a:ext uri="{FF2B5EF4-FFF2-40B4-BE49-F238E27FC236}">
                <a16:creationId xmlns:a16="http://schemas.microsoft.com/office/drawing/2014/main" id="{EB0ADE74-3CC4-47AB-A11D-0D3CAAE5B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181A8-9428-4FAF-8495-8EDA75D1C1B0}"/>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42287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F76E0D-0A46-433B-AC3E-C86E58760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036BDE-0822-4C74-A4EA-85588078B4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75A685-969F-43DB-89DE-99A6FE6257BE}"/>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5" name="Footer Placeholder 4">
            <a:extLst>
              <a:ext uri="{FF2B5EF4-FFF2-40B4-BE49-F238E27FC236}">
                <a16:creationId xmlns:a16="http://schemas.microsoft.com/office/drawing/2014/main" id="{5513D8DB-1D7F-4FD6-82A4-AC2DBE1C1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548B5-F391-41A7-8B6F-2CEAFF30166E}"/>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198936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459D-85CF-4D5F-826A-7A30E52EC4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3FBFBA-B45A-4F95-81AB-0EAEE707DB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AD46E1-884B-4F1B-8673-529DC6C8774A}"/>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5" name="Footer Placeholder 4">
            <a:extLst>
              <a:ext uri="{FF2B5EF4-FFF2-40B4-BE49-F238E27FC236}">
                <a16:creationId xmlns:a16="http://schemas.microsoft.com/office/drawing/2014/main" id="{969F208F-5D2D-4674-9E1C-BF959D1D3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AEF294-6B4E-4771-B61D-87963CCBC011}"/>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22771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0F3D-AEDF-496B-B9B3-6830D45202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1B531C-2652-47D0-AD76-B83B8F3C6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1F1A8-4ECA-4D80-A445-9F735BE9C07B}"/>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5" name="Footer Placeholder 4">
            <a:extLst>
              <a:ext uri="{FF2B5EF4-FFF2-40B4-BE49-F238E27FC236}">
                <a16:creationId xmlns:a16="http://schemas.microsoft.com/office/drawing/2014/main" id="{D738E043-FAAE-4519-A227-B9073D01A6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C193B-55B9-4CF4-B39D-B0EDE69E0111}"/>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369497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B130-FB4F-434A-90A9-207DCDB9B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6350A-E6CE-445B-A35C-90BC66900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81720F-CA7F-4816-B158-29FBB51C9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118BBB-FA71-4D22-A45E-ADDB1A0E0595}"/>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6" name="Footer Placeholder 5">
            <a:extLst>
              <a:ext uri="{FF2B5EF4-FFF2-40B4-BE49-F238E27FC236}">
                <a16:creationId xmlns:a16="http://schemas.microsoft.com/office/drawing/2014/main" id="{A0B707AF-B826-49FB-8B01-796D548F22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09ADDC-E30B-4ED6-BF50-1DF7B73762F6}"/>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152952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18EB-948D-4E29-9205-7AAD761AA1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C142BC-11D9-4649-9521-50D44E749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1AE579-1CBE-4700-979F-9A30F76DF7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E609DD-A6CF-4740-87C9-3B5789BAC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D796A8-BDFE-41EB-9684-EFF4D692EB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2F5786-9D89-4290-B377-A79FD628BE89}"/>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8" name="Footer Placeholder 7">
            <a:extLst>
              <a:ext uri="{FF2B5EF4-FFF2-40B4-BE49-F238E27FC236}">
                <a16:creationId xmlns:a16="http://schemas.microsoft.com/office/drawing/2014/main" id="{E682FC87-B09E-46FA-99F8-F236A2B2E6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BDE67F-05A8-401A-BAAC-B38B09942E13}"/>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221539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3D35-4573-4ACE-97FC-DD84A362B4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F796D8-2A2E-4943-9781-617A24536BF4}"/>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4" name="Footer Placeholder 3">
            <a:extLst>
              <a:ext uri="{FF2B5EF4-FFF2-40B4-BE49-F238E27FC236}">
                <a16:creationId xmlns:a16="http://schemas.microsoft.com/office/drawing/2014/main" id="{E80C578C-626A-4287-B07F-79D2BBE779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1AFCF9-DC6E-443A-8FC2-73D969D6B022}"/>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163753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9882E-CF50-4456-9614-080483477195}"/>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3" name="Footer Placeholder 2">
            <a:extLst>
              <a:ext uri="{FF2B5EF4-FFF2-40B4-BE49-F238E27FC236}">
                <a16:creationId xmlns:a16="http://schemas.microsoft.com/office/drawing/2014/main" id="{96D2909A-34C1-4EC4-9BC2-0C4F9C2E14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BFCE26-BCF1-410B-AB97-A98B64B08C65}"/>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382091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5D01-ED48-44DD-9D97-FACE3499BB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5607C4-D940-41D8-BE50-DA84FFA1E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7CFA0-8309-4A8F-9E74-F682102FC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36415-E409-4605-B941-1A191BE2D4D2}"/>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6" name="Footer Placeholder 5">
            <a:extLst>
              <a:ext uri="{FF2B5EF4-FFF2-40B4-BE49-F238E27FC236}">
                <a16:creationId xmlns:a16="http://schemas.microsoft.com/office/drawing/2014/main" id="{1CA8D311-B2A6-4177-B797-31D6AEDEC2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2ABF1-B6C6-47AA-AF51-7A7206EA418A}"/>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225675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5B57-00DC-40A8-A31C-1A7CB6A25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77A43D-BFE9-45E2-B773-31C883A20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DF4EF3-01A3-4D71-A152-730A2F8F3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DC97E-53CD-473E-9F55-2A4BAE9A1420}"/>
              </a:ext>
            </a:extLst>
          </p:cNvPr>
          <p:cNvSpPr>
            <a:spLocks noGrp="1"/>
          </p:cNvSpPr>
          <p:nvPr>
            <p:ph type="dt" sz="half" idx="10"/>
          </p:nvPr>
        </p:nvSpPr>
        <p:spPr/>
        <p:txBody>
          <a:bodyPr/>
          <a:lstStyle/>
          <a:p>
            <a:fld id="{70CFDB7B-9BC3-4443-97EC-6065DAB4AF6B}" type="datetimeFigureOut">
              <a:rPr lang="en-GB" smtClean="0"/>
              <a:t>23/03/2023</a:t>
            </a:fld>
            <a:endParaRPr lang="en-GB"/>
          </a:p>
        </p:txBody>
      </p:sp>
      <p:sp>
        <p:nvSpPr>
          <p:cNvPr id="6" name="Footer Placeholder 5">
            <a:extLst>
              <a:ext uri="{FF2B5EF4-FFF2-40B4-BE49-F238E27FC236}">
                <a16:creationId xmlns:a16="http://schemas.microsoft.com/office/drawing/2014/main" id="{63BAC212-8C76-4DD5-A719-F3E95F7817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534958-1CCA-4C08-A9D3-7CC4A5741CA4}"/>
              </a:ext>
            </a:extLst>
          </p:cNvPr>
          <p:cNvSpPr>
            <a:spLocks noGrp="1"/>
          </p:cNvSpPr>
          <p:nvPr>
            <p:ph type="sldNum" sz="quarter" idx="12"/>
          </p:nvPr>
        </p:nvSpPr>
        <p:spPr/>
        <p:txBody>
          <a:bodyPr/>
          <a:lstStyle/>
          <a:p>
            <a:fld id="{461E2DCB-4203-4F22-934D-E51F1E976CB6}" type="slidenum">
              <a:rPr lang="en-GB" smtClean="0"/>
              <a:t>‹#›</a:t>
            </a:fld>
            <a:endParaRPr lang="en-GB"/>
          </a:p>
        </p:txBody>
      </p:sp>
    </p:spTree>
    <p:extLst>
      <p:ext uri="{BB962C8B-B14F-4D97-AF65-F5344CB8AC3E}">
        <p14:creationId xmlns:p14="http://schemas.microsoft.com/office/powerpoint/2010/main" val="272317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CDB582-8D98-494E-9454-EA7A02ED0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F11AD0-A7AF-419E-A5B5-6A81DD8A8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F685EE-D367-43B7-9351-74864B321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FDB7B-9BC3-4443-97EC-6065DAB4AF6B}" type="datetimeFigureOut">
              <a:rPr lang="en-GB" smtClean="0"/>
              <a:t>23/03/2023</a:t>
            </a:fld>
            <a:endParaRPr lang="en-GB"/>
          </a:p>
        </p:txBody>
      </p:sp>
      <p:sp>
        <p:nvSpPr>
          <p:cNvPr id="5" name="Footer Placeholder 4">
            <a:extLst>
              <a:ext uri="{FF2B5EF4-FFF2-40B4-BE49-F238E27FC236}">
                <a16:creationId xmlns:a16="http://schemas.microsoft.com/office/drawing/2014/main" id="{14283A54-820E-4695-AC42-76052EA27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F9E0F2-46A4-4203-82DC-1C9ABBA8E1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E2DCB-4203-4F22-934D-E51F1E976CB6}" type="slidenum">
              <a:rPr lang="en-GB" smtClean="0"/>
              <a:t>‹#›</a:t>
            </a:fld>
            <a:endParaRPr lang="en-GB"/>
          </a:p>
        </p:txBody>
      </p:sp>
    </p:spTree>
    <p:extLst>
      <p:ext uri="{BB962C8B-B14F-4D97-AF65-F5344CB8AC3E}">
        <p14:creationId xmlns:p14="http://schemas.microsoft.com/office/powerpoint/2010/main" val="3750029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488C4-83F5-4629-8212-AAACE368BB0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116" name="TextBox 7"/>
          <p:cNvSpPr txBox="1"/>
          <p:nvPr/>
        </p:nvSpPr>
        <p:spPr>
          <a:xfrm>
            <a:off x="404638" y="1071782"/>
            <a:ext cx="7070360"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4000">
                <a:solidFill>
                  <a:srgbClr val="262626"/>
                </a:solidFill>
              </a:defRPr>
            </a:lvl1pPr>
          </a:lstStyle>
          <a:p>
            <a:pPr algn="l"/>
            <a:r>
              <a:rPr lang="en-GB" dirty="0">
                <a:solidFill>
                  <a:schemeClr val="bg1"/>
                </a:solidFill>
                <a:latin typeface="Verdana" panose="020B0604030504040204" pitchFamily="34" charset="0"/>
                <a:ea typeface="Verdana" panose="020B0604030504040204" pitchFamily="34" charset="0"/>
              </a:rPr>
              <a:t>SEND Partnership Forum</a:t>
            </a:r>
          </a:p>
          <a:p>
            <a:pPr algn="l"/>
            <a:r>
              <a:rPr lang="en-GB" dirty="0">
                <a:solidFill>
                  <a:schemeClr val="bg1"/>
                </a:solidFill>
                <a:latin typeface="Verdana" panose="020B0604030504040204" pitchFamily="34" charset="0"/>
                <a:ea typeface="Verdana" panose="020B0604030504040204" pitchFamily="34" charset="0"/>
              </a:rPr>
              <a:t>2 March 2023</a:t>
            </a:r>
          </a:p>
        </p:txBody>
      </p:sp>
      <p:sp>
        <p:nvSpPr>
          <p:cNvPr id="117" name="TextBox 8"/>
          <p:cNvSpPr txBox="1"/>
          <p:nvPr/>
        </p:nvSpPr>
        <p:spPr>
          <a:xfrm>
            <a:off x="420656" y="1878901"/>
            <a:ext cx="766035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800">
                <a:solidFill>
                  <a:srgbClr val="595959"/>
                </a:solidFill>
              </a:defRPr>
            </a:pPr>
            <a:endParaRPr sz="2000" dirty="0">
              <a:solidFill>
                <a:schemeClr val="bg1"/>
              </a:solidFill>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1412-20AE-21EE-31EB-F5CAB5EB1A05}"/>
              </a:ext>
            </a:extLst>
          </p:cNvPr>
          <p:cNvSpPr>
            <a:spLocks noGrp="1"/>
          </p:cNvSpPr>
          <p:nvPr>
            <p:ph type="title"/>
          </p:nvPr>
        </p:nvSpPr>
        <p:spPr/>
        <p:txBody>
          <a:bodyPr>
            <a:normAutofit fontScale="90000"/>
          </a:bodyPr>
          <a:lstStyle/>
          <a:p>
            <a:br>
              <a:rPr lang="en-GB" sz="2400" b="1" dirty="0"/>
            </a:br>
            <a:br>
              <a:rPr lang="en-GB" sz="2400" b="1" dirty="0"/>
            </a:br>
            <a:r>
              <a:rPr lang="en-GB" sz="3100" b="1" dirty="0"/>
              <a:t>3.</a:t>
            </a:r>
            <a:r>
              <a:rPr lang="en-GB" sz="3100" dirty="0">
                <a:effectLst/>
                <a:latin typeface="Arial" panose="020B0604020202020204" pitchFamily="34" charset="0"/>
                <a:ea typeface="Calibri" panose="020F0502020204030204" pitchFamily="34" charset="0"/>
              </a:rPr>
              <a:t> Practitioners assess the strengths and determine the aspirations of the child or young person alongside their individual needs</a:t>
            </a:r>
            <a:br>
              <a:rPr lang="en-GB" sz="2400" dirty="0">
                <a:latin typeface="Arial" panose="020B0604020202020204" pitchFamily="34" charset="0"/>
                <a:ea typeface="Calibri" panose="020F0502020204030204" pitchFamily="34" charset="0"/>
                <a:cs typeface="Times New Roman" panose="02020603050405020304" pitchFamily="18" charset="0"/>
              </a:rPr>
            </a:br>
            <a:br>
              <a:rPr lang="en-GB" sz="1400" dirty="0"/>
            </a:br>
            <a:endParaRPr lang="en-GB" sz="2400" dirty="0"/>
          </a:p>
        </p:txBody>
      </p:sp>
      <p:sp>
        <p:nvSpPr>
          <p:cNvPr id="3" name="Content Placeholder 2">
            <a:extLst>
              <a:ext uri="{FF2B5EF4-FFF2-40B4-BE49-F238E27FC236}">
                <a16:creationId xmlns:a16="http://schemas.microsoft.com/office/drawing/2014/main" id="{9FA0B6A6-6D31-9D2D-5600-83C3F53F422C}"/>
              </a:ext>
            </a:extLst>
          </p:cNvPr>
          <p:cNvSpPr>
            <a:spLocks noGrp="1"/>
          </p:cNvSpPr>
          <p:nvPr>
            <p:ph idx="1"/>
          </p:nvPr>
        </p:nvSpPr>
        <p:spPr>
          <a:xfrm>
            <a:off x="838200" y="1825625"/>
            <a:ext cx="10515600" cy="4667250"/>
          </a:xfrm>
        </p:spPr>
        <p:txBody>
          <a:bodyPr>
            <a:normAutofit/>
          </a:bodyPr>
          <a:lstStyle/>
          <a:p>
            <a:pPr marL="0" indent="0">
              <a:buNone/>
            </a:pPr>
            <a:r>
              <a:rPr lang="en-GB" dirty="0">
                <a:solidFill>
                  <a:schemeClr val="accent6">
                    <a:lumMod val="50000"/>
                  </a:schemeClr>
                </a:solidFill>
              </a:rPr>
              <a:t>ACTIONS: </a:t>
            </a:r>
          </a:p>
          <a:p>
            <a:pPr marL="514350" indent="-514350">
              <a:buFont typeface="+mj-lt"/>
              <a:buAutoNum type="arabicPeriod"/>
            </a:pPr>
            <a:r>
              <a:rPr lang="en-GB" dirty="0">
                <a:solidFill>
                  <a:schemeClr val="accent6">
                    <a:lumMod val="50000"/>
                  </a:schemeClr>
                </a:solidFill>
              </a:rPr>
              <a:t>Review the training around effective use of pupil voice  - SATS?</a:t>
            </a:r>
          </a:p>
          <a:p>
            <a:pPr marL="514350" indent="-514350">
              <a:buFont typeface="+mj-lt"/>
              <a:buAutoNum type="arabicPeriod"/>
            </a:pPr>
            <a:r>
              <a:rPr lang="en-GB" dirty="0">
                <a:solidFill>
                  <a:schemeClr val="accent6">
                    <a:lumMod val="50000"/>
                  </a:schemeClr>
                </a:solidFill>
              </a:rPr>
              <a:t>Learning from CYP who are currently not attending school, about where things went wrong – Inclusion Leads, using Case Studies, Invision 360 audits.</a:t>
            </a:r>
            <a:br>
              <a:rPr lang="en-GB" dirty="0">
                <a:solidFill>
                  <a:schemeClr val="accent6">
                    <a:lumMod val="50000"/>
                  </a:schemeClr>
                </a:solidFill>
              </a:rPr>
            </a:br>
            <a:br>
              <a:rPr lang="en-GB" dirty="0">
                <a:solidFill>
                  <a:schemeClr val="accent6">
                    <a:lumMod val="50000"/>
                  </a:schemeClr>
                </a:solidFill>
              </a:rPr>
            </a:br>
            <a:endParaRPr lang="en-GB" dirty="0">
              <a:solidFill>
                <a:schemeClr val="accent6">
                  <a:lumMod val="50000"/>
                </a:schemeClr>
              </a:solidFill>
            </a:endParaRPr>
          </a:p>
        </p:txBody>
      </p:sp>
    </p:spTree>
    <p:extLst>
      <p:ext uri="{BB962C8B-B14F-4D97-AF65-F5344CB8AC3E}">
        <p14:creationId xmlns:p14="http://schemas.microsoft.com/office/powerpoint/2010/main" val="417830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0837-3218-0383-B0C2-80C54E144B67}"/>
              </a:ext>
            </a:extLst>
          </p:cNvPr>
          <p:cNvSpPr>
            <a:spLocks noGrp="1"/>
          </p:cNvSpPr>
          <p:nvPr>
            <p:ph type="title"/>
          </p:nvPr>
        </p:nvSpPr>
        <p:spPr/>
        <p:txBody>
          <a:bodyPr/>
          <a:lstStyle/>
          <a:p>
            <a:r>
              <a:rPr lang="en-GB" b="1" dirty="0"/>
              <a:t>Next steps – from SEF to Transformation Programme</a:t>
            </a:r>
          </a:p>
        </p:txBody>
      </p:sp>
      <p:sp>
        <p:nvSpPr>
          <p:cNvPr id="3" name="Content Placeholder 2">
            <a:extLst>
              <a:ext uri="{FF2B5EF4-FFF2-40B4-BE49-F238E27FC236}">
                <a16:creationId xmlns:a16="http://schemas.microsoft.com/office/drawing/2014/main" id="{2D8E3D45-E099-D3F3-DC02-5B6177A486C2}"/>
              </a:ext>
            </a:extLst>
          </p:cNvPr>
          <p:cNvSpPr>
            <a:spLocks noGrp="1"/>
          </p:cNvSpPr>
          <p:nvPr>
            <p:ph idx="1"/>
          </p:nvPr>
        </p:nvSpPr>
        <p:spPr/>
        <p:txBody>
          <a:bodyPr>
            <a:normAutofit/>
          </a:bodyPr>
          <a:lstStyle/>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Governance / oversight and management (RACI) across all partners</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SEND processing - Identification/ EHCP Process / annual reviews / children not accessing any school or AP (all 0- 25)</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Inclusive practice</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Alternative Provision</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Transition Management</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QA settings (all) and Pupils and EHCP’s and associated cost (Live)</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SEN Place planning/ Sufficiency (including SSC and Special School Provision / delivery) and use of EDGE</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Reporting/ MI</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Synergy (currently Mosaic delivery of the original move to Mosaic not completed 5 years ago)</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Finance (the SEN Cost) </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en-GB" sz="1800" dirty="0">
                <a:effectLst/>
                <a:latin typeface="Calibri" panose="020F0502020204030204" pitchFamily="34" charset="0"/>
                <a:ea typeface="Times New Roman" panose="02020603050405020304" pitchFamily="18" charset="0"/>
              </a:rPr>
              <a:t>Other</a:t>
            </a:r>
            <a:endParaRPr lang="en-GB" sz="1800" dirty="0">
              <a:effectLst/>
              <a:latin typeface="Calibri" panose="020F0502020204030204" pitchFamily="34" charset="0"/>
              <a:ea typeface="Calibri" panose="020F0502020204030204" pitchFamily="34" charset="0"/>
            </a:endParaRPr>
          </a:p>
          <a:p>
            <a:pPr marL="0" lvl="0" indent="0">
              <a:buNone/>
            </a:pPr>
            <a:endParaRPr lang="en-GB" sz="3600" dirty="0"/>
          </a:p>
        </p:txBody>
      </p:sp>
    </p:spTree>
    <p:extLst>
      <p:ext uri="{BB962C8B-B14F-4D97-AF65-F5344CB8AC3E}">
        <p14:creationId xmlns:p14="http://schemas.microsoft.com/office/powerpoint/2010/main" val="171807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71A9-EAC5-72F8-7CA8-6947AD226843}"/>
              </a:ext>
            </a:extLst>
          </p:cNvPr>
          <p:cNvSpPr>
            <a:spLocks noGrp="1"/>
          </p:cNvSpPr>
          <p:nvPr>
            <p:ph type="title"/>
          </p:nvPr>
        </p:nvSpPr>
        <p:spPr/>
        <p:txBody>
          <a:bodyPr/>
          <a:lstStyle/>
          <a:p>
            <a:r>
              <a:rPr lang="en-GB" dirty="0"/>
              <a:t>Criteria for discussion / input from Forum</a:t>
            </a:r>
          </a:p>
        </p:txBody>
      </p:sp>
      <p:sp>
        <p:nvSpPr>
          <p:cNvPr id="3" name="Content Placeholder 2">
            <a:extLst>
              <a:ext uri="{FF2B5EF4-FFF2-40B4-BE49-F238E27FC236}">
                <a16:creationId xmlns:a16="http://schemas.microsoft.com/office/drawing/2014/main" id="{280100CE-590F-4B6A-A1C6-73A1F1124445}"/>
              </a:ext>
            </a:extLst>
          </p:cNvPr>
          <p:cNvSpPr>
            <a:spLocks noGrp="1"/>
          </p:cNvSpPr>
          <p:nvPr>
            <p:ph idx="1"/>
          </p:nvPr>
        </p:nvSpPr>
        <p:spPr/>
        <p:txBody>
          <a:bodyPr>
            <a:normAutofit/>
          </a:bodyPr>
          <a:lstStyle/>
          <a:p>
            <a:pPr marL="0" indent="0">
              <a:buNone/>
            </a:pPr>
            <a:r>
              <a:rPr lang="en-GB" sz="1800" b="1" dirty="0">
                <a:effectLst/>
                <a:latin typeface="Arial" panose="020B0604020202020204" pitchFamily="34" charset="0"/>
                <a:ea typeface="Calibri" panose="020F0502020204030204" pitchFamily="34" charset="0"/>
              </a:rPr>
              <a:t>Criteria Theme:</a:t>
            </a:r>
          </a:p>
          <a:p>
            <a:pPr marL="0" indent="0">
              <a:buNone/>
            </a:pPr>
            <a:br>
              <a:rPr lang="en-GB" sz="1800" b="1" dirty="0">
                <a:effectLst/>
                <a:latin typeface="Arial" panose="020B0604020202020204" pitchFamily="34" charset="0"/>
                <a:ea typeface="Calibri" panose="020F0502020204030204" pitchFamily="34" charset="0"/>
              </a:rPr>
            </a:br>
            <a:r>
              <a:rPr lang="en-GB" sz="1800" b="1" dirty="0">
                <a:effectLst/>
                <a:latin typeface="Arial" panose="020B0604020202020204" pitchFamily="34" charset="0"/>
                <a:ea typeface="Calibri" panose="020F0502020204030204" pitchFamily="34" charset="0"/>
              </a:rPr>
              <a:t>Children and young people’s needs are identified accurately and assessed in a timely and effective way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and young people are accurately identified as having special educational needs and/or disabilities</a:t>
            </a:r>
          </a:p>
          <a:p>
            <a:pPr marL="342900" indent="-342900">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and young people’s needs are identified in a timely way, so as to prevent needs from escalating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Arial" panose="020B0604020202020204" pitchFamily="34" charset="0"/>
                <a:ea typeface="Calibri" panose="020F0502020204030204" pitchFamily="34" charset="0"/>
              </a:rPr>
              <a:t>Practitioners assess the strengths and determine the aspirations of the child or young person alongside their individual needs</a:t>
            </a:r>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The criteria for carrying out assessments of need and for accessing services and support are understood, and the application of these criteria improves outcomes</a:t>
            </a:r>
          </a:p>
          <a:p>
            <a:pPr marL="342900" indent="-342900">
              <a:buFont typeface="+mj-lt"/>
              <a:buAutoNum type="arabicPeriod"/>
            </a:pPr>
            <a:r>
              <a:rPr lang="en-GB" sz="1800" dirty="0">
                <a:effectLst/>
                <a:latin typeface="Arial" panose="020B0604020202020204" pitchFamily="34" charset="0"/>
                <a:ea typeface="Calibri" panose="020F0502020204030204" pitchFamily="34" charset="0"/>
              </a:rPr>
              <a:t>Timely referrals are made to other services and agencies, where necessary</a:t>
            </a:r>
          </a:p>
          <a:p>
            <a:pPr marL="342900" indent="-342900">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3537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71A9-EAC5-72F8-7CA8-6947AD226843}"/>
              </a:ext>
            </a:extLst>
          </p:cNvPr>
          <p:cNvSpPr>
            <a:spLocks noGrp="1"/>
          </p:cNvSpPr>
          <p:nvPr>
            <p:ph type="title"/>
          </p:nvPr>
        </p:nvSpPr>
        <p:spPr/>
        <p:txBody>
          <a:bodyPr/>
          <a:lstStyle/>
          <a:p>
            <a:r>
              <a:rPr lang="en-GB" dirty="0"/>
              <a:t>Criteria for discussion / input from Forum</a:t>
            </a:r>
          </a:p>
        </p:txBody>
      </p:sp>
      <p:sp>
        <p:nvSpPr>
          <p:cNvPr id="3" name="Content Placeholder 2">
            <a:extLst>
              <a:ext uri="{FF2B5EF4-FFF2-40B4-BE49-F238E27FC236}">
                <a16:creationId xmlns:a16="http://schemas.microsoft.com/office/drawing/2014/main" id="{280100CE-590F-4B6A-A1C6-73A1F1124445}"/>
              </a:ext>
            </a:extLst>
          </p:cNvPr>
          <p:cNvSpPr>
            <a:spLocks noGrp="1"/>
          </p:cNvSpPr>
          <p:nvPr>
            <p:ph idx="1"/>
          </p:nvPr>
        </p:nvSpPr>
        <p:spPr/>
        <p:txBody>
          <a:bodyPr>
            <a:normAutofit/>
          </a:bodyPr>
          <a:lstStyle/>
          <a:p>
            <a:pPr marL="0" indent="0">
              <a:buNone/>
            </a:pPr>
            <a:r>
              <a:rPr lang="en-GB" sz="1800" b="1" dirty="0">
                <a:effectLst/>
                <a:latin typeface="Arial" panose="020B0604020202020204" pitchFamily="34" charset="0"/>
                <a:ea typeface="Calibri" panose="020F0502020204030204" pitchFamily="34" charset="0"/>
              </a:rPr>
              <a:t>Criteria Theme:</a:t>
            </a:r>
          </a:p>
          <a:p>
            <a:pPr marL="0" indent="0">
              <a:buNone/>
            </a:pPr>
            <a:br>
              <a:rPr lang="en-GB" sz="1800" b="1" dirty="0">
                <a:effectLst/>
                <a:latin typeface="Arial" panose="020B0604020202020204" pitchFamily="34" charset="0"/>
                <a:ea typeface="Calibri" panose="020F0502020204030204" pitchFamily="34" charset="0"/>
              </a:rPr>
            </a:br>
            <a:r>
              <a:rPr lang="en-GB" sz="1800" b="1" dirty="0">
                <a:effectLst/>
                <a:latin typeface="Arial" panose="020B0604020202020204" pitchFamily="34" charset="0"/>
                <a:ea typeface="Calibri" panose="020F0502020204030204" pitchFamily="34" charset="0"/>
              </a:rPr>
              <a:t>Children, young people and their families participate in decision-making about their individual plans and support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startAt="6"/>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and young people access impartial information, advice and support that enable them to make informed choices about their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6"/>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young people and families are supported to understand their rights, make choices and contribute to decision-making about their plans and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6"/>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and young people understand their plans and support, including intended outcomes, and why some changes are not possible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6"/>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1492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71A9-EAC5-72F8-7CA8-6947AD226843}"/>
              </a:ext>
            </a:extLst>
          </p:cNvPr>
          <p:cNvSpPr>
            <a:spLocks noGrp="1"/>
          </p:cNvSpPr>
          <p:nvPr>
            <p:ph type="title"/>
          </p:nvPr>
        </p:nvSpPr>
        <p:spPr/>
        <p:txBody>
          <a:bodyPr/>
          <a:lstStyle/>
          <a:p>
            <a:r>
              <a:rPr lang="en-GB" dirty="0"/>
              <a:t>Criteria for discussion / input from Forum</a:t>
            </a:r>
          </a:p>
        </p:txBody>
      </p:sp>
      <p:sp>
        <p:nvSpPr>
          <p:cNvPr id="3" name="Content Placeholder 2">
            <a:extLst>
              <a:ext uri="{FF2B5EF4-FFF2-40B4-BE49-F238E27FC236}">
                <a16:creationId xmlns:a16="http://schemas.microsoft.com/office/drawing/2014/main" id="{280100CE-590F-4B6A-A1C6-73A1F1124445}"/>
              </a:ext>
            </a:extLst>
          </p:cNvPr>
          <p:cNvSpPr>
            <a:spLocks noGrp="1"/>
          </p:cNvSpPr>
          <p:nvPr>
            <p:ph idx="1"/>
          </p:nvPr>
        </p:nvSpPr>
        <p:spPr/>
        <p:txBody>
          <a:bodyPr>
            <a:normAutofit/>
          </a:bodyPr>
          <a:lstStyle/>
          <a:p>
            <a:pPr marL="0" indent="0">
              <a:buNone/>
            </a:pPr>
            <a:r>
              <a:rPr lang="en-GB" sz="1800" b="1" dirty="0">
                <a:effectLst/>
                <a:latin typeface="Arial" panose="020B0604020202020204" pitchFamily="34" charset="0"/>
                <a:ea typeface="Calibri" panose="020F0502020204030204" pitchFamily="34" charset="0"/>
              </a:rPr>
              <a:t>Alternative Provision.  </a:t>
            </a:r>
          </a:p>
          <a:p>
            <a:pPr marL="0" indent="0">
              <a:buNone/>
            </a:pPr>
            <a:r>
              <a:rPr lang="en-GB" sz="1800" b="1" dirty="0">
                <a:effectLst/>
                <a:latin typeface="Arial" panose="020B0604020202020204" pitchFamily="34" charset="0"/>
                <a:ea typeface="Calibri" panose="020F0502020204030204" pitchFamily="34" charset="0"/>
              </a:rPr>
              <a:t>When evaluating the local authority’s commissioning and oversight of alternative provision, inspectors will: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startAt="9"/>
            </a:pPr>
            <a:r>
              <a:rPr lang="en-GB" sz="1800" dirty="0">
                <a:effectLst/>
                <a:latin typeface="Arial" panose="020B0604020202020204" pitchFamily="34" charset="0"/>
                <a:ea typeface="Calibri" panose="020F0502020204030204" pitchFamily="34" charset="0"/>
                <a:cs typeface="Times New Roman" panose="02020603050405020304" pitchFamily="18" charset="0"/>
              </a:rPr>
              <a:t>M</a:t>
            </a:r>
            <a:r>
              <a:rPr lang="en-GB" sz="1800" dirty="0">
                <a:effectLst/>
                <a:latin typeface="Arial" panose="020B0604020202020204" pitchFamily="34" charset="0"/>
                <a:ea typeface="Calibri" panose="020F0502020204030204" pitchFamily="34" charset="0"/>
              </a:rPr>
              <a:t>eet local authority leaders to understand their strategy for alternative provision commissioning and oversight</a:t>
            </a:r>
          </a:p>
          <a:p>
            <a:pPr marL="342900" indent="-342900">
              <a:buFont typeface="+mj-lt"/>
              <a:buAutoNum type="arabicPeriod" startAt="9"/>
            </a:pPr>
            <a:r>
              <a:rPr lang="en-GB" sz="1800" dirty="0">
                <a:latin typeface="Arial" panose="020B0604020202020204" pitchFamily="34" charset="0"/>
                <a:ea typeface="Calibri" panose="020F0502020204030204" pitchFamily="34" charset="0"/>
                <a:cs typeface="Times New Roman" panose="02020603050405020304" pitchFamily="18" charset="0"/>
              </a:rPr>
              <a:t>Review </a:t>
            </a:r>
            <a:r>
              <a:rPr lang="en-GB" sz="1800" dirty="0">
                <a:effectLst/>
                <a:latin typeface="Arial" panose="020B0604020202020204" pitchFamily="34" charset="0"/>
                <a:ea typeface="Calibri" panose="020F0502020204030204" pitchFamily="34" charset="0"/>
              </a:rPr>
              <a:t>information provided to Ofsted by the authority about its alternative provision arrangements</a:t>
            </a:r>
          </a:p>
          <a:p>
            <a:pPr marL="342900" indent="-342900">
              <a:buFont typeface="+mj-lt"/>
              <a:buAutoNum type="arabicPeriod" startAt="9"/>
            </a:pPr>
            <a:r>
              <a:rPr lang="en-GB" sz="1800" dirty="0">
                <a:effectLst/>
                <a:latin typeface="Arial" panose="020B0604020202020204" pitchFamily="34" charset="0"/>
                <a:ea typeface="Calibri" panose="020F0502020204030204" pitchFamily="34" charset="0"/>
              </a:rPr>
              <a:t>Have discussions with senior leaders and special educational needs coordinators to understand the authority’s processes and decision-making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9"/>
            </a:pPr>
            <a:r>
              <a:rPr lang="en-GB" sz="1800" dirty="0">
                <a:effectLst/>
                <a:latin typeface="Arial" panose="020B0604020202020204" pitchFamily="34" charset="0"/>
                <a:ea typeface="Calibri" panose="020F0502020204030204" pitchFamily="34" charset="0"/>
              </a:rPr>
              <a:t>Review the fair access protocols</a:t>
            </a:r>
          </a:p>
          <a:p>
            <a:pPr marL="342900" indent="-342900">
              <a:buFont typeface="+mj-lt"/>
              <a:buAutoNum type="arabicPeriod" startAt="9"/>
            </a:pPr>
            <a:r>
              <a:rPr lang="en-GB" sz="1800" dirty="0">
                <a:effectLst/>
                <a:latin typeface="Arial" panose="020B0604020202020204" pitchFamily="34" charset="0"/>
                <a:ea typeface="Calibri" panose="020F0502020204030204" pitchFamily="34" charset="0"/>
              </a:rPr>
              <a:t>Carry out sampling in one or more alternative provision settings</a:t>
            </a:r>
          </a:p>
          <a:p>
            <a:pPr marL="342900" indent="-342900">
              <a:buFont typeface="+mj-lt"/>
              <a:buAutoNum type="arabicPeriod" startAt="9"/>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5768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C7B0-2872-262D-D011-1710B130C25B}"/>
              </a:ext>
            </a:extLst>
          </p:cNvPr>
          <p:cNvSpPr>
            <a:spLocks noGrp="1"/>
          </p:cNvSpPr>
          <p:nvPr>
            <p:ph type="title"/>
          </p:nvPr>
        </p:nvSpPr>
        <p:spPr>
          <a:xfrm>
            <a:off x="647700" y="384175"/>
            <a:ext cx="10515600" cy="1325563"/>
          </a:xfrm>
        </p:spPr>
        <p:txBody>
          <a:bodyPr>
            <a:normAutofit fontScale="90000"/>
          </a:bodyPr>
          <a:lstStyle/>
          <a:p>
            <a:pPr marL="342900" indent="-342900"/>
            <a:br>
              <a:rPr lang="en-GB" sz="2200" dirty="0"/>
            </a:br>
            <a:br>
              <a:rPr lang="en-GB" sz="2200" dirty="0"/>
            </a:br>
            <a:br>
              <a:rPr lang="en-GB" sz="2200" dirty="0"/>
            </a:br>
            <a:br>
              <a:rPr lang="en-GB" sz="2200" dirty="0"/>
            </a:br>
            <a:br>
              <a:rPr lang="en-GB" sz="2200" dirty="0"/>
            </a:br>
            <a:r>
              <a:rPr lang="en-GB" sz="3100" dirty="0">
                <a:latin typeface="Arial" panose="020B0604020202020204" pitchFamily="34" charset="0"/>
                <a:cs typeface="Arial" panose="020B0604020202020204" pitchFamily="34" charset="0"/>
              </a:rPr>
              <a:t>1. </a:t>
            </a:r>
            <a:r>
              <a:rPr lang="en-GB" sz="3100" dirty="0">
                <a:effectLst/>
                <a:latin typeface="Arial" panose="020B0604020202020204" pitchFamily="34" charset="0"/>
                <a:ea typeface="Calibri" panose="020F0502020204030204" pitchFamily="34" charset="0"/>
                <a:cs typeface="Arial" panose="020B0604020202020204" pitchFamily="34" charset="0"/>
              </a:rPr>
              <a:t>Children and young people are accurately identified as having special educational needs and/or disabilities</a:t>
            </a:r>
            <a:br>
              <a:rPr lang="en-GB" sz="3100" dirty="0">
                <a:effectLst/>
                <a:latin typeface="Arial" panose="020B0604020202020204" pitchFamily="34" charset="0"/>
                <a:ea typeface="Calibri" panose="020F0502020204030204" pitchFamily="34" charset="0"/>
                <a:cs typeface="Arial" panose="020B0604020202020204" pitchFamily="34" charset="0"/>
              </a:rPr>
            </a:br>
            <a:br>
              <a:rPr lang="en-GB" sz="3100" dirty="0"/>
            </a:br>
            <a:br>
              <a:rPr lang="en-GB" dirty="0"/>
            </a:br>
            <a:endParaRPr lang="en-GB" dirty="0"/>
          </a:p>
        </p:txBody>
      </p:sp>
      <p:sp>
        <p:nvSpPr>
          <p:cNvPr id="3" name="Content Placeholder 2">
            <a:extLst>
              <a:ext uri="{FF2B5EF4-FFF2-40B4-BE49-F238E27FC236}">
                <a16:creationId xmlns:a16="http://schemas.microsoft.com/office/drawing/2014/main" id="{EC1289F6-F715-482D-BDB1-BDE479E25740}"/>
              </a:ext>
            </a:extLst>
          </p:cNvPr>
          <p:cNvSpPr>
            <a:spLocks noGrp="1"/>
          </p:cNvSpPr>
          <p:nvPr>
            <p:ph idx="1"/>
          </p:nvPr>
        </p:nvSpPr>
        <p:spPr>
          <a:xfrm>
            <a:off x="838200" y="1525155"/>
            <a:ext cx="10515600" cy="4351338"/>
          </a:xfrm>
        </p:spPr>
        <p:txBody>
          <a:bodyPr>
            <a:noAutofit/>
          </a:bodyPr>
          <a:lstStyle/>
          <a:p>
            <a:r>
              <a:rPr lang="en-GB" sz="2400" b="1" dirty="0"/>
              <a:t>Early Years perspective</a:t>
            </a:r>
            <a:r>
              <a:rPr lang="en-GB" sz="2400" dirty="0"/>
              <a:t>: We have identified a lack of skills around child development in the early years workforce, which can hinder accurate identification of SEND. Staff need to have the skills to identify whether a child needs time to develop </a:t>
            </a:r>
            <a:r>
              <a:rPr lang="en-GB" sz="2400" b="1" dirty="0"/>
              <a:t>or</a:t>
            </a:r>
            <a:r>
              <a:rPr lang="en-GB" sz="2400" dirty="0"/>
              <a:t> if a child has SEND,  and to communicate this to parents with confidence.  </a:t>
            </a:r>
          </a:p>
          <a:p>
            <a:pPr lvl="1"/>
            <a:r>
              <a:rPr lang="en-GB" dirty="0"/>
              <a:t>Connected to this is the concern parents have around their child starting school. Anecdotally, we hear of schools telling parents that will only be able to support their child effectively if they have an EHCP, </a:t>
            </a:r>
            <a:r>
              <a:rPr lang="en-GB" dirty="0" err="1"/>
              <a:t>ie</a:t>
            </a:r>
            <a:r>
              <a:rPr lang="en-GB" dirty="0"/>
              <a:t> with funding.  </a:t>
            </a:r>
          </a:p>
          <a:p>
            <a:pPr lvl="1"/>
            <a:r>
              <a:rPr lang="en-GB" dirty="0"/>
              <a:t>We also know from the feedback survey that parents are struggling to access information and support.</a:t>
            </a:r>
          </a:p>
          <a:p>
            <a:r>
              <a:rPr lang="en-GB" sz="2400" b="1" dirty="0"/>
              <a:t>Post-16 identification: </a:t>
            </a:r>
            <a:r>
              <a:rPr lang="en-GB" sz="2400" dirty="0"/>
              <a:t>Where CYP are identified as needing an EHCP at post-16, we need to unpick whether we should have intervened earlier.  Sometimes needs can be met within a CYP’s local community/family and it is only when they reach adulthood and are away from this support that they need help.</a:t>
            </a:r>
          </a:p>
        </p:txBody>
      </p:sp>
    </p:spTree>
    <p:extLst>
      <p:ext uri="{BB962C8B-B14F-4D97-AF65-F5344CB8AC3E}">
        <p14:creationId xmlns:p14="http://schemas.microsoft.com/office/powerpoint/2010/main" val="259092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C7B0-2872-262D-D011-1710B130C25B}"/>
              </a:ext>
            </a:extLst>
          </p:cNvPr>
          <p:cNvSpPr>
            <a:spLocks noGrp="1"/>
          </p:cNvSpPr>
          <p:nvPr>
            <p:ph type="title"/>
          </p:nvPr>
        </p:nvSpPr>
        <p:spPr>
          <a:xfrm>
            <a:off x="647700" y="384175"/>
            <a:ext cx="10515600" cy="1325563"/>
          </a:xfrm>
        </p:spPr>
        <p:txBody>
          <a:bodyPr>
            <a:normAutofit fontScale="90000"/>
          </a:bodyPr>
          <a:lstStyle/>
          <a:p>
            <a:pPr marL="342900" indent="-342900"/>
            <a:br>
              <a:rPr lang="en-GB" sz="2200" dirty="0"/>
            </a:br>
            <a:br>
              <a:rPr lang="en-GB" sz="2200" dirty="0"/>
            </a:br>
            <a:br>
              <a:rPr lang="en-GB" sz="2200" dirty="0"/>
            </a:br>
            <a:br>
              <a:rPr lang="en-GB" sz="2200" dirty="0"/>
            </a:br>
            <a:br>
              <a:rPr lang="en-GB" sz="2200" dirty="0"/>
            </a:br>
            <a:r>
              <a:rPr lang="en-GB" sz="3100" dirty="0">
                <a:latin typeface="Arial" panose="020B0604020202020204" pitchFamily="34" charset="0"/>
                <a:cs typeface="Arial" panose="020B0604020202020204" pitchFamily="34" charset="0"/>
              </a:rPr>
              <a:t>1. </a:t>
            </a:r>
            <a:r>
              <a:rPr lang="en-GB" sz="3100" dirty="0">
                <a:effectLst/>
                <a:latin typeface="Arial" panose="020B0604020202020204" pitchFamily="34" charset="0"/>
                <a:ea typeface="Calibri" panose="020F0502020204030204" pitchFamily="34" charset="0"/>
                <a:cs typeface="Arial" panose="020B0604020202020204" pitchFamily="34" charset="0"/>
              </a:rPr>
              <a:t>Children and young people are accurately identified as having special educational needs and/or disabilities</a:t>
            </a:r>
            <a:br>
              <a:rPr lang="en-GB" sz="3100" dirty="0">
                <a:effectLst/>
                <a:latin typeface="Arial" panose="020B0604020202020204" pitchFamily="34" charset="0"/>
                <a:ea typeface="Calibri" panose="020F0502020204030204" pitchFamily="34" charset="0"/>
                <a:cs typeface="Arial" panose="020B0604020202020204" pitchFamily="34" charset="0"/>
              </a:rPr>
            </a:br>
            <a:br>
              <a:rPr lang="en-GB" sz="3100" dirty="0"/>
            </a:br>
            <a:br>
              <a:rPr lang="en-GB" dirty="0"/>
            </a:br>
            <a:endParaRPr lang="en-GB" dirty="0"/>
          </a:p>
        </p:txBody>
      </p:sp>
      <p:sp>
        <p:nvSpPr>
          <p:cNvPr id="3" name="Content Placeholder 2">
            <a:extLst>
              <a:ext uri="{FF2B5EF4-FFF2-40B4-BE49-F238E27FC236}">
                <a16:creationId xmlns:a16="http://schemas.microsoft.com/office/drawing/2014/main" id="{EC1289F6-F715-482D-BDB1-BDE479E25740}"/>
              </a:ext>
            </a:extLst>
          </p:cNvPr>
          <p:cNvSpPr>
            <a:spLocks noGrp="1"/>
          </p:cNvSpPr>
          <p:nvPr>
            <p:ph idx="1"/>
          </p:nvPr>
        </p:nvSpPr>
        <p:spPr>
          <a:xfrm>
            <a:off x="838200" y="1626755"/>
            <a:ext cx="10515600" cy="4847070"/>
          </a:xfrm>
        </p:spPr>
        <p:txBody>
          <a:bodyPr>
            <a:normAutofit fontScale="92500" lnSpcReduction="20000"/>
          </a:bodyPr>
          <a:lstStyle/>
          <a:p>
            <a:pPr marL="0" indent="0">
              <a:buNone/>
            </a:pPr>
            <a:r>
              <a:rPr lang="en-GB" b="1" dirty="0">
                <a:solidFill>
                  <a:schemeClr val="accent6">
                    <a:lumMod val="50000"/>
                  </a:schemeClr>
                </a:solidFill>
              </a:rPr>
              <a:t>ACTIONS: </a:t>
            </a:r>
          </a:p>
          <a:p>
            <a:pPr marL="514350" indent="-514350">
              <a:buFont typeface="+mj-lt"/>
              <a:buAutoNum type="arabicPeriod"/>
            </a:pPr>
            <a:r>
              <a:rPr lang="en-GB" dirty="0">
                <a:solidFill>
                  <a:schemeClr val="accent6">
                    <a:lumMod val="50000"/>
                  </a:schemeClr>
                </a:solidFill>
              </a:rPr>
              <a:t>Review training of staff in Early Years settings, to improve skills and confidence around child development and the mainstream offer of support in schools – Grace Fairbourn</a:t>
            </a:r>
          </a:p>
          <a:p>
            <a:pPr marL="514350" indent="-514350">
              <a:buFont typeface="+mj-lt"/>
              <a:buAutoNum type="arabicPeriod"/>
            </a:pPr>
            <a:r>
              <a:rPr lang="en-GB" dirty="0">
                <a:solidFill>
                  <a:schemeClr val="accent6">
                    <a:lumMod val="50000"/>
                  </a:schemeClr>
                </a:solidFill>
              </a:rPr>
              <a:t>Review signposting for families who are looking to understand and better support their child’s needs.  Consider using social media more – Heather McIntosh and WSPCF / subject matter experts</a:t>
            </a:r>
          </a:p>
          <a:p>
            <a:pPr marL="514350" indent="-514350">
              <a:buFont typeface="+mj-lt"/>
              <a:buAutoNum type="arabicPeriod"/>
            </a:pPr>
            <a:r>
              <a:rPr lang="en-GB" dirty="0">
                <a:solidFill>
                  <a:schemeClr val="accent6">
                    <a:lumMod val="50000"/>
                  </a:schemeClr>
                </a:solidFill>
              </a:rPr>
              <a:t>Evaluate the impact of the Early Years Advisors who are helping with transitions from early years settings to schools (team of 4 only recently established) – Claire Prince</a:t>
            </a:r>
          </a:p>
          <a:p>
            <a:pPr marL="514350" indent="-514350">
              <a:buFont typeface="+mj-lt"/>
              <a:buAutoNum type="arabicPeriod"/>
            </a:pPr>
            <a:r>
              <a:rPr lang="en-GB" dirty="0">
                <a:solidFill>
                  <a:schemeClr val="accent6">
                    <a:lumMod val="50000"/>
                  </a:schemeClr>
                </a:solidFill>
              </a:rPr>
              <a:t>Reinforce the message to schools about what support should be ordinarily available, without the need for an EHCP – All</a:t>
            </a:r>
          </a:p>
          <a:p>
            <a:pPr marL="514350" indent="-514350">
              <a:buFont typeface="+mj-lt"/>
              <a:buAutoNum type="arabicPeriod"/>
            </a:pPr>
            <a:r>
              <a:rPr lang="en-GB" dirty="0">
                <a:solidFill>
                  <a:schemeClr val="accent6">
                    <a:lumMod val="50000"/>
                  </a:schemeClr>
                </a:solidFill>
              </a:rPr>
              <a:t>Use Case Reviews and Invision 360 audits to unpick where earlier identification would have been possible – Inclusion Leads</a:t>
            </a:r>
          </a:p>
          <a:p>
            <a:pPr marL="0" indent="0">
              <a:buNone/>
            </a:pPr>
            <a:endParaRPr lang="en-GB" dirty="0"/>
          </a:p>
        </p:txBody>
      </p:sp>
    </p:spTree>
    <p:extLst>
      <p:ext uri="{BB962C8B-B14F-4D97-AF65-F5344CB8AC3E}">
        <p14:creationId xmlns:p14="http://schemas.microsoft.com/office/powerpoint/2010/main" val="239260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1412-20AE-21EE-31EB-F5CAB5EB1A05}"/>
              </a:ext>
            </a:extLst>
          </p:cNvPr>
          <p:cNvSpPr>
            <a:spLocks noGrp="1"/>
          </p:cNvSpPr>
          <p:nvPr>
            <p:ph type="title"/>
          </p:nvPr>
        </p:nvSpPr>
        <p:spPr/>
        <p:txBody>
          <a:bodyPr>
            <a:normAutofit fontScale="90000"/>
          </a:bodyPr>
          <a:lstStyle/>
          <a:p>
            <a:br>
              <a:rPr lang="en-GB" sz="2400" b="1" dirty="0"/>
            </a:br>
            <a:br>
              <a:rPr lang="en-GB" sz="2400" b="1" dirty="0"/>
            </a:br>
            <a:r>
              <a:rPr lang="en-GB" sz="3100" b="1" dirty="0"/>
              <a:t>3.</a:t>
            </a:r>
            <a:r>
              <a:rPr lang="en-GB" sz="3100" dirty="0">
                <a:effectLst/>
                <a:latin typeface="Arial" panose="020B0604020202020204" pitchFamily="34" charset="0"/>
                <a:ea typeface="Calibri" panose="020F0502020204030204" pitchFamily="34" charset="0"/>
              </a:rPr>
              <a:t> Practitioners assess the strengths and determine the aspirations of the child or young person alongside their individual needs</a:t>
            </a:r>
            <a:br>
              <a:rPr lang="en-GB" sz="2400" dirty="0">
                <a:latin typeface="Arial" panose="020B0604020202020204" pitchFamily="34" charset="0"/>
                <a:ea typeface="Calibri" panose="020F0502020204030204" pitchFamily="34" charset="0"/>
                <a:cs typeface="Times New Roman" panose="02020603050405020304" pitchFamily="18" charset="0"/>
              </a:rPr>
            </a:br>
            <a:br>
              <a:rPr lang="en-GB" sz="1400" dirty="0"/>
            </a:br>
            <a:endParaRPr lang="en-GB" sz="2400" dirty="0"/>
          </a:p>
        </p:txBody>
      </p:sp>
      <p:sp>
        <p:nvSpPr>
          <p:cNvPr id="3" name="Content Placeholder 2">
            <a:extLst>
              <a:ext uri="{FF2B5EF4-FFF2-40B4-BE49-F238E27FC236}">
                <a16:creationId xmlns:a16="http://schemas.microsoft.com/office/drawing/2014/main" id="{9FA0B6A6-6D31-9D2D-5600-83C3F53F422C}"/>
              </a:ext>
            </a:extLst>
          </p:cNvPr>
          <p:cNvSpPr>
            <a:spLocks noGrp="1"/>
          </p:cNvSpPr>
          <p:nvPr>
            <p:ph idx="1"/>
          </p:nvPr>
        </p:nvSpPr>
        <p:spPr>
          <a:xfrm>
            <a:off x="838200" y="1825625"/>
            <a:ext cx="10515600" cy="4667250"/>
          </a:xfrm>
        </p:spPr>
        <p:txBody>
          <a:bodyPr>
            <a:normAutofit lnSpcReduction="10000"/>
          </a:bodyPr>
          <a:lstStyle/>
          <a:p>
            <a:r>
              <a:rPr lang="en-GB" sz="2600" b="1" dirty="0"/>
              <a:t>Where we’re doing well:</a:t>
            </a:r>
            <a:endParaRPr lang="en-GB" sz="2600" dirty="0"/>
          </a:p>
          <a:p>
            <a:pPr lvl="1"/>
            <a:r>
              <a:rPr lang="en-GB" sz="2600" dirty="0"/>
              <a:t>There are pockets of really strong practice in schools, where they actively seek and engage with views of CYP.  </a:t>
            </a:r>
          </a:p>
          <a:p>
            <a:pPr lvl="1"/>
            <a:r>
              <a:rPr lang="en-GB" sz="2600" dirty="0"/>
              <a:t>S&amp;I reviews always include conversations with CYP, as do school improvement visits.</a:t>
            </a:r>
          </a:p>
          <a:p>
            <a:pPr lvl="1"/>
            <a:r>
              <a:rPr lang="en-GB" sz="2600" dirty="0"/>
              <a:t>Post-16 uses person-centred tools and has evidence of good practice (NB Mental Capacity Act)</a:t>
            </a:r>
          </a:p>
          <a:p>
            <a:pPr lvl="1"/>
            <a:r>
              <a:rPr lang="en-GB" sz="2600" dirty="0"/>
              <a:t>EPS has done a lot of work around pupil voice and they </a:t>
            </a:r>
            <a:r>
              <a:rPr lang="en-GB" sz="2600"/>
              <a:t>could share  </a:t>
            </a:r>
            <a:r>
              <a:rPr lang="en-GB" sz="2600" dirty="0"/>
              <a:t>more person-centred tools for use by schools and other partners</a:t>
            </a:r>
          </a:p>
          <a:p>
            <a:pPr lvl="1"/>
            <a:r>
              <a:rPr lang="en-GB" sz="2600" dirty="0"/>
              <a:t>SENAT – views of CYP are collected via the Pupil Booklet as part of the EHCP process</a:t>
            </a:r>
          </a:p>
          <a:p>
            <a:pPr lvl="1"/>
            <a:r>
              <a:rPr lang="en-GB" sz="2600" dirty="0"/>
              <a:t>SENCO Conference 2023 is focused around  positive CYP participation</a:t>
            </a:r>
          </a:p>
          <a:p>
            <a:endParaRPr lang="en-GB" dirty="0"/>
          </a:p>
        </p:txBody>
      </p:sp>
    </p:spTree>
    <p:extLst>
      <p:ext uri="{BB962C8B-B14F-4D97-AF65-F5344CB8AC3E}">
        <p14:creationId xmlns:p14="http://schemas.microsoft.com/office/powerpoint/2010/main" val="145241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1412-20AE-21EE-31EB-F5CAB5EB1A05}"/>
              </a:ext>
            </a:extLst>
          </p:cNvPr>
          <p:cNvSpPr>
            <a:spLocks noGrp="1"/>
          </p:cNvSpPr>
          <p:nvPr>
            <p:ph type="title"/>
          </p:nvPr>
        </p:nvSpPr>
        <p:spPr/>
        <p:txBody>
          <a:bodyPr>
            <a:normAutofit fontScale="90000"/>
          </a:bodyPr>
          <a:lstStyle/>
          <a:p>
            <a:br>
              <a:rPr lang="en-GB" sz="2400" b="1" dirty="0"/>
            </a:br>
            <a:br>
              <a:rPr lang="en-GB" sz="2400" b="1" dirty="0"/>
            </a:br>
            <a:r>
              <a:rPr lang="en-GB" sz="3100" b="1" dirty="0"/>
              <a:t>3.</a:t>
            </a:r>
            <a:r>
              <a:rPr lang="en-GB" sz="3100" dirty="0">
                <a:effectLst/>
                <a:latin typeface="Arial" panose="020B0604020202020204" pitchFamily="34" charset="0"/>
                <a:ea typeface="Calibri" panose="020F0502020204030204" pitchFamily="34" charset="0"/>
              </a:rPr>
              <a:t> Practitioners assess the strengths and determine the aspirations of the child or young person alongside their individual needs</a:t>
            </a:r>
            <a:br>
              <a:rPr lang="en-GB" sz="2400" dirty="0">
                <a:latin typeface="Arial" panose="020B0604020202020204" pitchFamily="34" charset="0"/>
                <a:ea typeface="Calibri" panose="020F0502020204030204" pitchFamily="34" charset="0"/>
                <a:cs typeface="Times New Roman" panose="02020603050405020304" pitchFamily="18" charset="0"/>
              </a:rPr>
            </a:br>
            <a:br>
              <a:rPr lang="en-GB" sz="1400" dirty="0"/>
            </a:br>
            <a:endParaRPr lang="en-GB" sz="2400" dirty="0"/>
          </a:p>
        </p:txBody>
      </p:sp>
      <p:sp>
        <p:nvSpPr>
          <p:cNvPr id="3" name="Content Placeholder 2">
            <a:extLst>
              <a:ext uri="{FF2B5EF4-FFF2-40B4-BE49-F238E27FC236}">
                <a16:creationId xmlns:a16="http://schemas.microsoft.com/office/drawing/2014/main" id="{9FA0B6A6-6D31-9D2D-5600-83C3F53F422C}"/>
              </a:ext>
            </a:extLst>
          </p:cNvPr>
          <p:cNvSpPr>
            <a:spLocks noGrp="1"/>
          </p:cNvSpPr>
          <p:nvPr>
            <p:ph idx="1"/>
          </p:nvPr>
        </p:nvSpPr>
        <p:spPr>
          <a:xfrm>
            <a:off x="838200" y="1825625"/>
            <a:ext cx="10515600" cy="4667250"/>
          </a:xfrm>
        </p:spPr>
        <p:txBody>
          <a:bodyPr>
            <a:normAutofit/>
          </a:bodyPr>
          <a:lstStyle/>
          <a:p>
            <a:pPr marL="0" indent="0">
              <a:buNone/>
            </a:pPr>
            <a:r>
              <a:rPr lang="en-GB" sz="2600" b="1" dirty="0">
                <a:solidFill>
                  <a:schemeClr val="accent6">
                    <a:lumMod val="50000"/>
                  </a:schemeClr>
                </a:solidFill>
              </a:rPr>
              <a:t>ACTIONS:</a:t>
            </a:r>
          </a:p>
          <a:p>
            <a:pPr marL="514350" indent="-514350">
              <a:buFont typeface="+mj-lt"/>
              <a:buAutoNum type="arabicPeriod"/>
            </a:pPr>
            <a:r>
              <a:rPr lang="en-GB" sz="2600" b="1" dirty="0">
                <a:solidFill>
                  <a:schemeClr val="accent6">
                    <a:lumMod val="50000"/>
                  </a:schemeClr>
                </a:solidFill>
              </a:rPr>
              <a:t> </a:t>
            </a:r>
            <a:r>
              <a:rPr lang="en-GB" sz="2600" dirty="0">
                <a:solidFill>
                  <a:schemeClr val="accent6">
                    <a:lumMod val="50000"/>
                  </a:schemeClr>
                </a:solidFill>
              </a:rPr>
              <a:t>Consider carrying out a broader survey across a selection of schools to give us a baseline of CYP views.  Helen Johns</a:t>
            </a:r>
          </a:p>
          <a:p>
            <a:pPr marL="514350" indent="-514350">
              <a:buFont typeface="+mj-lt"/>
              <a:buAutoNum type="arabicPeriod"/>
            </a:pPr>
            <a:r>
              <a:rPr lang="en-GB" sz="2600" dirty="0">
                <a:solidFill>
                  <a:schemeClr val="accent6">
                    <a:lumMod val="50000"/>
                  </a:schemeClr>
                </a:solidFill>
              </a:rPr>
              <a:t>SATS priority is to collate examples of good practice around gathering and effectively using Pupil Voice. To add case studies on to Tools for Schools and promote widely – SATS teams</a:t>
            </a:r>
          </a:p>
          <a:p>
            <a:pPr marL="514350" indent="-514350">
              <a:buFont typeface="+mj-lt"/>
              <a:buAutoNum type="arabicPeriod"/>
            </a:pPr>
            <a:r>
              <a:rPr lang="en-GB" sz="2600" dirty="0">
                <a:solidFill>
                  <a:schemeClr val="accent6">
                    <a:lumMod val="50000"/>
                  </a:schemeClr>
                </a:solidFill>
              </a:rPr>
              <a:t>Consider setting up Good Practice groups from the SENCO Conference – Claire Prince</a:t>
            </a:r>
            <a:endParaRPr lang="en-GB" sz="2600" b="1" dirty="0">
              <a:solidFill>
                <a:schemeClr val="accent6">
                  <a:lumMod val="50000"/>
                </a:schemeClr>
              </a:solidFill>
            </a:endParaRPr>
          </a:p>
          <a:p>
            <a:endParaRPr lang="en-GB" dirty="0"/>
          </a:p>
        </p:txBody>
      </p:sp>
    </p:spTree>
    <p:extLst>
      <p:ext uri="{BB962C8B-B14F-4D97-AF65-F5344CB8AC3E}">
        <p14:creationId xmlns:p14="http://schemas.microsoft.com/office/powerpoint/2010/main" val="359252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1412-20AE-21EE-31EB-F5CAB5EB1A05}"/>
              </a:ext>
            </a:extLst>
          </p:cNvPr>
          <p:cNvSpPr>
            <a:spLocks noGrp="1"/>
          </p:cNvSpPr>
          <p:nvPr>
            <p:ph type="title"/>
          </p:nvPr>
        </p:nvSpPr>
        <p:spPr/>
        <p:txBody>
          <a:bodyPr>
            <a:normAutofit fontScale="90000"/>
          </a:bodyPr>
          <a:lstStyle/>
          <a:p>
            <a:br>
              <a:rPr lang="en-GB" sz="2400" b="1" dirty="0"/>
            </a:br>
            <a:br>
              <a:rPr lang="en-GB" sz="2400" b="1" dirty="0"/>
            </a:br>
            <a:r>
              <a:rPr lang="en-GB" sz="3100" b="1" dirty="0"/>
              <a:t>3.</a:t>
            </a:r>
            <a:r>
              <a:rPr lang="en-GB" sz="3100" dirty="0">
                <a:effectLst/>
                <a:latin typeface="Arial" panose="020B0604020202020204" pitchFamily="34" charset="0"/>
                <a:ea typeface="Calibri" panose="020F0502020204030204" pitchFamily="34" charset="0"/>
              </a:rPr>
              <a:t> Practitioners assess the strengths and determine the aspirations of the child or young person alongside their individual needs</a:t>
            </a:r>
            <a:br>
              <a:rPr lang="en-GB" sz="2400" dirty="0">
                <a:latin typeface="Arial" panose="020B0604020202020204" pitchFamily="34" charset="0"/>
                <a:ea typeface="Calibri" panose="020F0502020204030204" pitchFamily="34" charset="0"/>
                <a:cs typeface="Times New Roman" panose="02020603050405020304" pitchFamily="18" charset="0"/>
              </a:rPr>
            </a:br>
            <a:br>
              <a:rPr lang="en-GB" sz="1400" dirty="0"/>
            </a:br>
            <a:endParaRPr lang="en-GB" sz="2400" dirty="0"/>
          </a:p>
        </p:txBody>
      </p:sp>
      <p:sp>
        <p:nvSpPr>
          <p:cNvPr id="3" name="Content Placeholder 2">
            <a:extLst>
              <a:ext uri="{FF2B5EF4-FFF2-40B4-BE49-F238E27FC236}">
                <a16:creationId xmlns:a16="http://schemas.microsoft.com/office/drawing/2014/main" id="{9FA0B6A6-6D31-9D2D-5600-83C3F53F422C}"/>
              </a:ext>
            </a:extLst>
          </p:cNvPr>
          <p:cNvSpPr>
            <a:spLocks noGrp="1"/>
          </p:cNvSpPr>
          <p:nvPr>
            <p:ph idx="1"/>
          </p:nvPr>
        </p:nvSpPr>
        <p:spPr>
          <a:xfrm>
            <a:off x="838200" y="1825625"/>
            <a:ext cx="10515600" cy="4667250"/>
          </a:xfrm>
        </p:spPr>
        <p:txBody>
          <a:bodyPr>
            <a:normAutofit/>
          </a:bodyPr>
          <a:lstStyle/>
          <a:p>
            <a:r>
              <a:rPr lang="en-GB" b="1" dirty="0"/>
              <a:t>Areas for development:</a:t>
            </a:r>
          </a:p>
          <a:p>
            <a:pPr lvl="1"/>
            <a:r>
              <a:rPr lang="en-GB" dirty="0"/>
              <a:t>SEND IAS report that in meetings with CYP, professionals can sometimes do most of the talking and try and fix problems, without actually listening to CYP.  </a:t>
            </a:r>
          </a:p>
          <a:p>
            <a:pPr lvl="1"/>
            <a:r>
              <a:rPr lang="en-GB" dirty="0"/>
              <a:t>Some CYP say they don’t feel listened to and that their aspirations aren’t being captured in Annual Reviews and other meetings they have around SEND.</a:t>
            </a:r>
          </a:p>
          <a:p>
            <a:pPr lvl="1"/>
            <a:r>
              <a:rPr lang="en-GB" dirty="0"/>
              <a:t>Need to look beyond education and find out more about how pupil voice is used within social care and health</a:t>
            </a:r>
          </a:p>
          <a:p>
            <a:pPr lvl="1"/>
            <a:r>
              <a:rPr lang="en-GB" dirty="0"/>
              <a:t>What about those CYP who have had quite a long time out of school.  How do we engage with them?</a:t>
            </a:r>
          </a:p>
          <a:p>
            <a:pPr lvl="1"/>
            <a:r>
              <a:rPr lang="en-GB" dirty="0"/>
              <a:t>Where is the importance of using pupil voice in a positive way embedded in training? </a:t>
            </a:r>
          </a:p>
          <a:p>
            <a:pPr marL="0" indent="0">
              <a:buNone/>
            </a:pPr>
            <a:endParaRPr lang="en-GB" dirty="0">
              <a:solidFill>
                <a:schemeClr val="accent6">
                  <a:lumMod val="50000"/>
                </a:schemeClr>
              </a:solidFill>
            </a:endParaRPr>
          </a:p>
        </p:txBody>
      </p:sp>
    </p:spTree>
    <p:extLst>
      <p:ext uri="{BB962C8B-B14F-4D97-AF65-F5344CB8AC3E}">
        <p14:creationId xmlns:p14="http://schemas.microsoft.com/office/powerpoint/2010/main" val="2565247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2b36cf62-6f2d-4f00-96f8-a9d424b10d06;2023-03-01 18:13:28;PENDINGCLASSIFICATION;False</CSMeta2010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11698CC09EDA4E9E22FD1BD390D96F" ma:contentTypeVersion="0" ma:contentTypeDescription="Create a new document." ma:contentTypeScope="" ma:versionID="39c956a796f99af22aa861fbef6b5be5">
  <xsd:schema xmlns:xsd="http://www.w3.org/2001/XMLSchema" xmlns:xs="http://www.w3.org/2001/XMLSchema" xmlns:p="http://schemas.microsoft.com/office/2006/metadata/properties" xmlns:ns1="http://schemas.microsoft.com/sharepoint/v3" targetNamespace="http://schemas.microsoft.com/office/2006/metadata/properties" ma:root="true" ma:fieldsID="d3879ffb6b0c802b28b2643f9d615d05" ns1:_="">
    <xsd:import namespace="http://schemas.microsoft.com/sharepoint/v3"/>
    <xsd:element name="properties">
      <xsd:complexType>
        <xsd:sequence>
          <xsd:element name="documentManagement">
            <xsd:complexType>
              <xsd:all>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8" nillable="true" ma:displayName="Classification Status" ma:internalName="CSMeta2010Field"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Props1.xml><?xml version="1.0" encoding="utf-8"?>
<ds:datastoreItem xmlns:ds="http://schemas.openxmlformats.org/officeDocument/2006/customXml" ds:itemID="{91A28189-A19F-46C1-976A-58DB689395E7}">
  <ds:schemaRefs>
    <ds:schemaRef ds:uri="http://schemas.microsoft.com/sharepoint/v3/contenttype/forms"/>
  </ds:schemaRefs>
</ds:datastoreItem>
</file>

<file path=customXml/itemProps2.xml><?xml version="1.0" encoding="utf-8"?>
<ds:datastoreItem xmlns:ds="http://schemas.openxmlformats.org/officeDocument/2006/customXml" ds:itemID="{31A95D58-BC84-4278-85EC-BE34968FFAA7}">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09EF5E58-A18E-4FEF-84E3-F2532DD9E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C8B249D-5F55-4104-86C9-418F7C0567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14910</TotalTime>
  <Words>1199</Words>
  <Application>Microsoft Office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PowerPoint Presentation</vt:lpstr>
      <vt:lpstr>Criteria for discussion / input from Forum</vt:lpstr>
      <vt:lpstr>Criteria for discussion / input from Forum</vt:lpstr>
      <vt:lpstr>Criteria for discussion / input from Forum</vt:lpstr>
      <vt:lpstr>     1. Children and young people are accurately identified as having special educational needs and/or disabilities   </vt:lpstr>
      <vt:lpstr>     1. Children and young people are accurately identified as having special educational needs and/or disabilities   </vt:lpstr>
      <vt:lpstr>  3. Practitioners assess the strengths and determine the aspirations of the child or young person alongside their individual needs  </vt:lpstr>
      <vt:lpstr>  3. Practitioners assess the strengths and determine the aspirations of the child or young person alongside their individual needs  </vt:lpstr>
      <vt:lpstr>  3. Practitioners assess the strengths and determine the aspirations of the child or young person alongside their individual needs  </vt:lpstr>
      <vt:lpstr>  3. Practitioners assess the strengths and determine the aspirations of the child or young person alongside their individual needs  </vt:lpstr>
      <vt:lpstr>Next steps – from SEF to Transformation Programme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Helen Johns</dc:creator>
  <cp:keywords/>
  <dc:description/>
  <cp:lastModifiedBy>Kathryn Kellagher</cp:lastModifiedBy>
  <cp:revision>11</cp:revision>
  <dcterms:created xsi:type="dcterms:W3CDTF">2023-01-04T10:25:20Z</dcterms:created>
  <dcterms:modified xsi:type="dcterms:W3CDTF">2023-03-23T16:51:39Z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0x0101007911698CC09EDA4E9E22FD1BD390D96F</vt:lpwstr>
  </property>
</Properties>
</file>