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5" r:id="rId6"/>
    <p:sldId id="264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235C8-9855-4E2D-B3C3-A52216EBF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52C06-598D-489C-81E3-8058EF118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99C5B-E0F8-4331-8A92-692681DF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7BF7F-A749-4949-8BD2-3C059D1D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C7D60-9CE0-45A4-9AAB-0D5E7D6C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04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7F8A4-92F1-4847-AC11-C5395324A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326FD-2B6D-487E-889F-CD755E2B3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07CA7-2F21-4F8E-85AB-D8784787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807E4-6119-4A4B-9854-B8C8BEFB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2F55B-4238-49CC-8CE6-F7108E8E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48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9D1632-4FE9-41AD-ADB9-A56013C02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6EA7C-BE24-49EF-8D90-2BE762A86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920E7-B728-4178-A1DF-2DD05C45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D95B2-5B91-4BAD-A2C7-45809EC2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AB108-3B01-49DE-BE71-C9530AB2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04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89A2F-DE26-45AB-B585-BEA36BF3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52344-2D75-40E5-A58B-2A4DA5551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701C-1BF5-4BEA-B0EE-4B9215CB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87939-A8EB-4221-88EF-08D641BEA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54C28-BE67-4538-946C-EA4396F6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6429-F4E7-40D7-A441-01858A822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939A2-89DF-43B2-BB29-42022A17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E722E-9AB7-4D97-B8F0-D44A9D8E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BB5F7-0127-44A6-980E-8FD09DA46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EB080-8488-405E-8E28-58704554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59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ACA1A-FB78-45BE-9A43-D4E770AC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CAED-19BF-4451-B840-3CB509389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2ACB9-65CB-4CBE-BE20-E663D2C0D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7D9F2-EFB0-4EC2-A500-FEE59B442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6F110-FC83-4CA3-AAC2-5D07899BB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C828B-1E15-4D67-A403-DEB71AC08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2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4DB7-9F81-4A7F-BF85-32CB35DD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B48CE-CDB8-4C15-A836-A9242021E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A9A06-EF99-4D7B-96D2-3389180FC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080720-A726-40F1-9AD6-CE57BD90F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EEDCEE-96EF-4F71-B9D0-B2ADBB042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87B204-E757-4F72-8090-C6B27DB4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A24DEB-1C84-4655-AFC1-913B4320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FD3175-C79B-457C-8545-7C6B125B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08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62A82-AB9F-43C7-952C-7F1474F7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EAA5F-171C-4370-B567-76E4992E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47C74-FE3F-4254-9C83-FC01106E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57ADD-6BF1-4036-9A60-F5C698CB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75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1AF89-61F1-4E5D-8CB6-5961D430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4F26AF-23CF-43B6-B5C9-6A6409E7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ED540-8572-470D-8AE7-6965A39E4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86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A3747-E94E-4244-B55C-F6ED5D8CE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06A1F-8A23-4C80-95A1-CFD90DFA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C6F93-6E8B-48F1-B203-524281336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52922-FB92-44DF-946B-09B6DC371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FF96B-9EF8-4051-9F07-42CD73557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A9595E-7211-4E68-84AB-BDFE17568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5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ED6B-7AA3-49CF-B9CB-2347F637A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3A637A-A4A6-4C42-A9A0-E8A77AC13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BBCB0-94C4-4703-9D16-1C0F14697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005DE-43FC-4059-893D-2684136CC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3A480-DEED-4CC3-A09F-B70CC568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74248-F414-4338-9E88-F6CCC1E4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6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FF68BB-5E5A-4756-AD94-E3B18D8B3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A1CC1-62F2-4DC7-83A4-019DF3E80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F9B8-65B4-4307-8920-6558B48496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B5-0989-48B2-B64E-9E26C38103C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FB63F-C18D-493B-BABB-19C1B2FE5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B58C6-AB36-419C-9877-FA2B94BC7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F4A50-E27F-4681-840F-8737026EA7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23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F3ADB3-C7FB-4E27-8BC9-EC43C37E0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48034A-B53A-447B-904E-B1E3203A4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32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Imberhorne School</a:t>
            </a:r>
            <a:br>
              <a:rPr lang="en-GB" dirty="0"/>
            </a:br>
            <a:br>
              <a:rPr lang="en-GB" sz="2600" dirty="0"/>
            </a:br>
            <a:r>
              <a:rPr lang="en-GB" dirty="0"/>
              <a:t>The Bridge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77545-F918-4B94-B789-C599CB0AD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1818"/>
            <a:ext cx="9144000" cy="238760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Timeline</a:t>
            </a:r>
          </a:p>
          <a:p>
            <a:r>
              <a:rPr lang="en-GB" dirty="0"/>
              <a:t>Sept 2020 – July 2021 – two bespoke classrooms created but no staffing. Supported two students in long term. One learning mentor in </a:t>
            </a:r>
            <a:r>
              <a:rPr lang="en-GB" dirty="0">
                <a:solidFill>
                  <a:srgbClr val="00B0F0"/>
                </a:solidFill>
              </a:rPr>
              <a:t>short term</a:t>
            </a:r>
          </a:p>
          <a:p>
            <a:r>
              <a:rPr lang="en-GB" dirty="0"/>
              <a:t>Nov 2021 – one learning mentor appointed for </a:t>
            </a:r>
            <a:r>
              <a:rPr lang="en-GB" dirty="0">
                <a:solidFill>
                  <a:srgbClr val="00B050"/>
                </a:solidFill>
              </a:rPr>
              <a:t>long term </a:t>
            </a:r>
            <a:r>
              <a:rPr lang="en-GB" dirty="0"/>
              <a:t>worked for 6 weeks and left</a:t>
            </a:r>
          </a:p>
          <a:p>
            <a:r>
              <a:rPr lang="en-GB" dirty="0"/>
              <a:t>Jan 2022 until present – additional learning mentor 3 days </a:t>
            </a:r>
            <a:r>
              <a:rPr lang="en-GB" dirty="0">
                <a:solidFill>
                  <a:srgbClr val="00B0F0"/>
                </a:solidFill>
              </a:rPr>
              <a:t>short term</a:t>
            </a:r>
            <a:r>
              <a:rPr lang="en-GB" dirty="0"/>
              <a:t>, LSA for </a:t>
            </a:r>
            <a:r>
              <a:rPr lang="en-GB" dirty="0">
                <a:solidFill>
                  <a:srgbClr val="00B050"/>
                </a:solidFill>
              </a:rPr>
              <a:t>long term</a:t>
            </a:r>
            <a:r>
              <a:rPr lang="en-GB" dirty="0"/>
              <a:t> 5 days a week</a:t>
            </a:r>
          </a:p>
          <a:p>
            <a:r>
              <a:rPr lang="en-GB" dirty="0"/>
              <a:t>Sept 2022 – 2 LSA’s +  2 learning mentors </a:t>
            </a:r>
          </a:p>
        </p:txBody>
      </p:sp>
    </p:spTree>
    <p:extLst>
      <p:ext uri="{BB962C8B-B14F-4D97-AF65-F5344CB8AC3E}">
        <p14:creationId xmlns:p14="http://schemas.microsoft.com/office/powerpoint/2010/main" val="106192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C201B4D-7A97-4FEC-A57B-1AB02A2B2C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D5AF8E-20FE-405A-AB7C-FB66D195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641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The 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A6C2E-0D2C-4FA5-83E8-7B4B22A53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204"/>
            <a:ext cx="10515600" cy="4667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/>
              <a:t>Short term </a:t>
            </a:r>
            <a:r>
              <a:rPr lang="en-GB" sz="2000" dirty="0"/>
              <a:t>– students requiring time to reset their behaviour. A mixture of upper and lower school students.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u="sng" dirty="0"/>
              <a:t>Long term </a:t>
            </a:r>
            <a:r>
              <a:rPr lang="en-GB" sz="2000" dirty="0"/>
              <a:t>– Students needing  time working outside the classroom for either short periods ( one week) or longer periods. Some students only attend the bridge and others attend the bridge alongside their classroom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30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F353154-C51C-4405-9320-62E7BC3D2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F17F1D-F6AF-4B44-8A84-88DF3AC3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7767F-F442-4AF5-AE59-94AC7A1E3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2692"/>
            <a:ext cx="5181600" cy="5147153"/>
          </a:xfrm>
        </p:spPr>
        <p:txBody>
          <a:bodyPr>
            <a:normAutofit fontScale="70000" lnSpcReduction="20000"/>
          </a:bodyPr>
          <a:lstStyle/>
          <a:p>
            <a:r>
              <a:rPr lang="en-GB" b="1" u="sng" dirty="0"/>
              <a:t> </a:t>
            </a:r>
          </a:p>
          <a:p>
            <a:pPr marL="0" indent="0">
              <a:buNone/>
            </a:pPr>
            <a:r>
              <a:rPr lang="en-GB" b="1" u="sng" dirty="0"/>
              <a:t>Short term placements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HOY and SLT decide on students attending the bridge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Students work in this space when they have struggled to manage the demands of school. This gives them time to reset.</a:t>
            </a:r>
          </a:p>
          <a:p>
            <a:pPr marL="0" indent="0">
              <a:buNone/>
            </a:pPr>
            <a:r>
              <a:rPr lang="en-GB" dirty="0"/>
              <a:t>Normally placements are one day but this can be extended.</a:t>
            </a:r>
          </a:p>
          <a:p>
            <a:pPr marL="0" indent="0">
              <a:buNone/>
            </a:pPr>
            <a:r>
              <a:rPr lang="en-GB" dirty="0"/>
              <a:t>Day finishes at 4pm</a:t>
            </a:r>
          </a:p>
          <a:p>
            <a:pPr marL="0" indent="0">
              <a:buNone/>
            </a:pPr>
            <a:r>
              <a:rPr lang="en-GB" dirty="0"/>
              <a:t>Support of learning mentor to help with  work</a:t>
            </a:r>
          </a:p>
          <a:p>
            <a:pPr marL="0" indent="0">
              <a:buNone/>
            </a:pPr>
            <a:r>
              <a:rPr lang="en-GB" dirty="0"/>
              <a:t>Time for reflection</a:t>
            </a:r>
          </a:p>
          <a:p>
            <a:pPr marL="0" indent="0">
              <a:buNone/>
            </a:pPr>
            <a:r>
              <a:rPr lang="en-GB" dirty="0"/>
              <a:t>Support if necessary to help students re adjust to lessons – students who are placed for a week</a:t>
            </a:r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176B81-9DB1-4B78-82AF-1723C21CA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585655"/>
            <a:ext cx="5181600" cy="48541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u="sng" dirty="0"/>
              <a:t>Long term placements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HOY and SLT team will discuss appropriateness of  placements with students and parents 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Part time or full time placements</a:t>
            </a:r>
          </a:p>
          <a:p>
            <a:pPr marL="0" indent="0">
              <a:buNone/>
            </a:pPr>
            <a:r>
              <a:rPr lang="en-GB" dirty="0"/>
              <a:t>Students struggling with the challenges of school or specific subjects</a:t>
            </a:r>
          </a:p>
          <a:p>
            <a:pPr marL="0" indent="0">
              <a:buNone/>
            </a:pPr>
            <a:r>
              <a:rPr lang="en-GB" dirty="0"/>
              <a:t>Support of an LSA , some teaching staff and learning mentor.</a:t>
            </a:r>
          </a:p>
          <a:p>
            <a:pPr marL="0" indent="0">
              <a:buNone/>
            </a:pPr>
            <a:r>
              <a:rPr lang="en-GB" dirty="0"/>
              <a:t>Career advice  provided</a:t>
            </a:r>
          </a:p>
          <a:p>
            <a:pPr marL="0" indent="0">
              <a:buNone/>
            </a:pPr>
            <a:r>
              <a:rPr lang="en-GB" dirty="0"/>
              <a:t>Bespoke timetables and support offered to meet individual needs. 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05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0B8745-FC96-45C0-B426-731FE675B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70EF31-A466-4A37-861E-9EC65C7A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Short term placements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A60A77-4D55-4D4E-A1A2-FD1E6AD8F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Yr7 - 30</a:t>
            </a:r>
          </a:p>
          <a:p>
            <a:pPr marL="0" indent="0" algn="ctr">
              <a:buNone/>
            </a:pPr>
            <a:r>
              <a:rPr lang="en-GB" dirty="0"/>
              <a:t>Yr8 – 43</a:t>
            </a:r>
          </a:p>
          <a:p>
            <a:pPr marL="0" indent="0" algn="ctr">
              <a:buNone/>
            </a:pPr>
            <a:r>
              <a:rPr lang="en-GB" dirty="0"/>
              <a:t>Yr9 - 58</a:t>
            </a:r>
          </a:p>
          <a:p>
            <a:pPr marL="0" indent="0" algn="ctr">
              <a:buNone/>
            </a:pPr>
            <a:r>
              <a:rPr lang="en-GB" dirty="0"/>
              <a:t>Yr10 - 70</a:t>
            </a:r>
          </a:p>
          <a:p>
            <a:pPr marL="0" indent="0" algn="ctr">
              <a:buNone/>
            </a:pPr>
            <a:r>
              <a:rPr lang="en-GB" dirty="0"/>
              <a:t>Yr11 – 44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86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937E13A-6F5B-4780-9852-F7A9C1A8A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228DCA-3211-4D74-A7F5-E4B86FDB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1A6130-C2B4-4FE1-A94F-BC4E74D1AB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494" y="124287"/>
            <a:ext cx="5717218" cy="5184559"/>
          </a:xfrm>
        </p:spPr>
      </p:pic>
    </p:spTree>
    <p:extLst>
      <p:ext uri="{BB962C8B-B14F-4D97-AF65-F5344CB8AC3E}">
        <p14:creationId xmlns:p14="http://schemas.microsoft.com/office/powerpoint/2010/main" val="203340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7B624B-99B0-460B-8F37-40A46189D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B964B8-2C68-4356-8587-118FB2757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term students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D4E6E-8250-4869-BE45-E485EE63E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/>
              <a:t>25 in total</a:t>
            </a:r>
          </a:p>
          <a:p>
            <a:pPr marL="0" indent="0">
              <a:buNone/>
            </a:pPr>
            <a:r>
              <a:rPr lang="en-GB" dirty="0"/>
              <a:t>3 KS3</a:t>
            </a:r>
          </a:p>
          <a:p>
            <a:pPr marL="0" indent="0">
              <a:buNone/>
            </a:pPr>
            <a:r>
              <a:rPr lang="en-GB" dirty="0"/>
              <a:t>5 EBSA</a:t>
            </a:r>
          </a:p>
          <a:p>
            <a:pPr marL="0" indent="0">
              <a:buNone/>
            </a:pPr>
            <a:r>
              <a:rPr lang="en-GB" dirty="0"/>
              <a:t>4 on social care plans</a:t>
            </a:r>
          </a:p>
          <a:p>
            <a:pPr marL="0" indent="0">
              <a:buNone/>
            </a:pPr>
            <a:r>
              <a:rPr lang="en-GB" dirty="0"/>
              <a:t>4 PP</a:t>
            </a:r>
          </a:p>
          <a:p>
            <a:pPr marL="0" indent="0">
              <a:buNone/>
            </a:pPr>
            <a:r>
              <a:rPr lang="en-GB" dirty="0"/>
              <a:t>6 SEND ( 3 EHCP )</a:t>
            </a:r>
          </a:p>
          <a:p>
            <a:pPr marL="0" indent="0">
              <a:buNone/>
            </a:pPr>
            <a:r>
              <a:rPr lang="en-GB" dirty="0"/>
              <a:t>3 EAL ( 2 Afghan refugees)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4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22908F-36F1-43B9-8A63-65E32A06B0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357F60-9D8A-4F2F-AFFF-9148EF0B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Impact – long term students</a:t>
            </a:r>
            <a:br>
              <a:rPr lang="en-GB" b="1" u="sng" dirty="0"/>
            </a:br>
            <a:br>
              <a:rPr lang="en-GB" b="1" u="sng" dirty="0"/>
            </a:b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C70DE-CD95-432A-89AD-353303F20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35" y="861134"/>
            <a:ext cx="10515600" cy="42119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Reduced number of suspensions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Avoided a PEX for a Y10 student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Student resilience surveys – initial survey compared with final review. This data will be very interesting.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Supporting an increased number of students helping them to access school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Parents views</a:t>
            </a:r>
          </a:p>
          <a:p>
            <a:pPr marL="0" indent="0">
              <a:buNone/>
            </a:pPr>
            <a:r>
              <a:rPr lang="en-GB" dirty="0"/>
              <a:t>“ without the bridge I don’t know what we would have done. You have changed her life”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“ I just wish this had been available earlier. We love Miss </a:t>
            </a:r>
            <a:r>
              <a:rPr lang="en-GB" dirty="0" err="1"/>
              <a:t>Hannam</a:t>
            </a:r>
            <a:r>
              <a:rPr lang="en-GB" dirty="0"/>
              <a:t>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298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895E24-209C-4DE8-A781-B23A78754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A07839-B93D-4152-8ED0-C510D29EE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876"/>
            <a:ext cx="10515600" cy="1325563"/>
          </a:xfrm>
        </p:spPr>
        <p:txBody>
          <a:bodyPr/>
          <a:lstStyle/>
          <a:p>
            <a:r>
              <a:rPr lang="en-GB" b="1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CF369-9913-451C-9997-EED1693DA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Launch a mini bridge at our lower school site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New staff member added for next year plus increase in learning mentor capacity for two days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Train the team on therapeutic thinking so we can have a bigger impact on short term placements and change behaviour.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Explore more vocational courses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Find supported work experience visits.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Ensure these students can access all the activities on offer in the school </a:t>
            </a:r>
            <a:r>
              <a:rPr lang="en-GB" dirty="0" err="1"/>
              <a:t>eg</a:t>
            </a:r>
            <a:r>
              <a:rPr lang="en-GB" dirty="0"/>
              <a:t> Y11 graduation, Y11 prom, educational visits etc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59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Imberhorne School  The Bridge </vt:lpstr>
      <vt:lpstr>The Bridge</vt:lpstr>
      <vt:lpstr> </vt:lpstr>
      <vt:lpstr>Short term placements </vt:lpstr>
      <vt:lpstr>PowerPoint Presentation</vt:lpstr>
      <vt:lpstr>Long term students </vt:lpstr>
      <vt:lpstr>Impact – long term students  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Bridge</dc:title>
  <dc:creator>Heather Timson</dc:creator>
  <cp:lastModifiedBy>Kathryn Kellagher</cp:lastModifiedBy>
  <cp:revision>22</cp:revision>
  <dcterms:created xsi:type="dcterms:W3CDTF">2022-02-07T20:39:09Z</dcterms:created>
  <dcterms:modified xsi:type="dcterms:W3CDTF">2022-07-04T12:21:39Z</dcterms:modified>
</cp:coreProperties>
</file>