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notesSlides/notesSlide13.xml" ContentType="application/vnd.openxmlformats-officedocument.presentationml.notesSlide+xml"/>
  <Override PartName="/ppt/tags/tag4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4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0.xml" ContentType="application/vnd.openxmlformats-officedocument.presentationml.notesSlide+xml"/>
  <Override PartName="/ppt/tags/tag4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7" r:id="rId5"/>
    <p:sldMasterId id="2147483736" r:id="rId6"/>
  </p:sldMasterIdLst>
  <p:notesMasterIdLst>
    <p:notesMasterId r:id="rId53"/>
  </p:notesMasterIdLst>
  <p:sldIdLst>
    <p:sldId id="325" r:id="rId7"/>
    <p:sldId id="1269" r:id="rId8"/>
    <p:sldId id="326" r:id="rId9"/>
    <p:sldId id="1240" r:id="rId10"/>
    <p:sldId id="1268" r:id="rId11"/>
    <p:sldId id="1267" r:id="rId12"/>
    <p:sldId id="1270" r:id="rId13"/>
    <p:sldId id="1236" r:id="rId14"/>
    <p:sldId id="429" r:id="rId15"/>
    <p:sldId id="428" r:id="rId16"/>
    <p:sldId id="427" r:id="rId17"/>
    <p:sldId id="424" r:id="rId18"/>
    <p:sldId id="423" r:id="rId19"/>
    <p:sldId id="422" r:id="rId20"/>
    <p:sldId id="1260" r:id="rId21"/>
    <p:sldId id="1272" r:id="rId22"/>
    <p:sldId id="1246" r:id="rId23"/>
    <p:sldId id="334" r:id="rId24"/>
    <p:sldId id="1271" r:id="rId25"/>
    <p:sldId id="341" r:id="rId26"/>
    <p:sldId id="338" r:id="rId27"/>
    <p:sldId id="337" r:id="rId28"/>
    <p:sldId id="339" r:id="rId29"/>
    <p:sldId id="360" r:id="rId30"/>
    <p:sldId id="340" r:id="rId31"/>
    <p:sldId id="358" r:id="rId32"/>
    <p:sldId id="343" r:id="rId33"/>
    <p:sldId id="344" r:id="rId34"/>
    <p:sldId id="345" r:id="rId35"/>
    <p:sldId id="1266" r:id="rId36"/>
    <p:sldId id="350" r:id="rId37"/>
    <p:sldId id="1273" r:id="rId38"/>
    <p:sldId id="351" r:id="rId39"/>
    <p:sldId id="352" r:id="rId40"/>
    <p:sldId id="349" r:id="rId41"/>
    <p:sldId id="296" r:id="rId42"/>
    <p:sldId id="347" r:id="rId43"/>
    <p:sldId id="299" r:id="rId44"/>
    <p:sldId id="353" r:id="rId45"/>
    <p:sldId id="355" r:id="rId46"/>
    <p:sldId id="1265" r:id="rId47"/>
    <p:sldId id="359" r:id="rId48"/>
    <p:sldId id="1261" r:id="rId49"/>
    <p:sldId id="1262" r:id="rId50"/>
    <p:sldId id="356" r:id="rId51"/>
    <p:sldId id="303" r:id="rId52"/>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Houalla" initials="NH" lastIdx="9" clrIdx="0">
    <p:extLst>
      <p:ext uri="{19B8F6BF-5375-455C-9EA6-DF929625EA0E}">
        <p15:presenceInfo xmlns:p15="http://schemas.microsoft.com/office/powerpoint/2012/main" userId="S::nhoualla@chesterton.wandsworth.sch.uk::c0e46d31-255f-47ec-a49c-51c8ef470bba" providerId="AD"/>
      </p:ext>
    </p:extLst>
  </p:cmAuthor>
  <p:cmAuthor id="2" name="Alex T" initials="AT" lastIdx="3" clrIdx="1">
    <p:extLst>
      <p:ext uri="{19B8F6BF-5375-455C-9EA6-DF929625EA0E}">
        <p15:presenceInfo xmlns:p15="http://schemas.microsoft.com/office/powerpoint/2012/main" userId="dbda1436124eb4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85"/>
    <a:srgbClr val="5C8EB8"/>
    <a:srgbClr val="007774"/>
    <a:srgbClr val="548B75"/>
    <a:srgbClr val="9C6D86"/>
    <a:srgbClr val="000000"/>
    <a:srgbClr val="FFFFFF"/>
    <a:srgbClr val="575656"/>
    <a:srgbClr val="145934"/>
    <a:srgbClr val="EDF1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2F21F5-8AA1-4256-8FD7-2866C0C4297B}" v="4" dt="2022-06-16T11:36:17.5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49" autoAdjust="0"/>
    <p:restoredTop sz="75986" autoAdjust="0"/>
  </p:normalViewPr>
  <p:slideViewPr>
    <p:cSldViewPr snapToGrid="0">
      <p:cViewPr varScale="1">
        <p:scale>
          <a:sx n="50" d="100"/>
          <a:sy n="50" d="100"/>
        </p:scale>
        <p:origin x="740" y="4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v>
                </c:pt>
              </c:strCache>
            </c:strRef>
          </c:tx>
          <c:spPr>
            <a:solidFill>
              <a:schemeClr val="accent2">
                <a:lumMod val="75000"/>
              </a:schemeClr>
            </a:solidFill>
          </c:spPr>
          <c:invertIfNegative val="0"/>
          <c:dPt>
            <c:idx val="0"/>
            <c:invertIfNegative val="0"/>
            <c:bubble3D val="0"/>
            <c:spPr>
              <a:solidFill>
                <a:srgbClr val="00B050"/>
              </a:solidFill>
            </c:spPr>
            <c:extLst>
              <c:ext xmlns:c16="http://schemas.microsoft.com/office/drawing/2014/chart" uri="{C3380CC4-5D6E-409C-BE32-E72D297353CC}">
                <c16:uniqueId val="{00000001-91F1-479E-A9D3-A18F8C0ABB7F}"/>
              </c:ext>
            </c:extLst>
          </c:dPt>
          <c:dPt>
            <c:idx val="1"/>
            <c:invertIfNegative val="0"/>
            <c:bubble3D val="0"/>
            <c:spPr>
              <a:solidFill>
                <a:srgbClr val="00B050"/>
              </a:solidFill>
            </c:spPr>
            <c:extLst>
              <c:ext xmlns:c16="http://schemas.microsoft.com/office/drawing/2014/chart" uri="{C3380CC4-5D6E-409C-BE32-E72D297353CC}">
                <c16:uniqueId val="{00000003-91F1-479E-A9D3-A18F8C0ABB7F}"/>
              </c:ext>
            </c:extLst>
          </c:dPt>
          <c:dPt>
            <c:idx val="2"/>
            <c:invertIfNegative val="0"/>
            <c:bubble3D val="0"/>
            <c:spPr>
              <a:solidFill>
                <a:srgbClr val="00B050"/>
              </a:solidFill>
            </c:spPr>
            <c:extLst>
              <c:ext xmlns:c16="http://schemas.microsoft.com/office/drawing/2014/chart" uri="{C3380CC4-5D6E-409C-BE32-E72D297353CC}">
                <c16:uniqueId val="{00000005-91F1-479E-A9D3-A18F8C0ABB7F}"/>
              </c:ext>
            </c:extLst>
          </c:dPt>
          <c:dPt>
            <c:idx val="3"/>
            <c:invertIfNegative val="0"/>
            <c:bubble3D val="0"/>
            <c:spPr>
              <a:solidFill>
                <a:srgbClr val="00B050"/>
              </a:solidFill>
            </c:spPr>
            <c:extLst>
              <c:ext xmlns:c16="http://schemas.microsoft.com/office/drawing/2014/chart" uri="{C3380CC4-5D6E-409C-BE32-E72D297353CC}">
                <c16:uniqueId val="{00000007-91F1-479E-A9D3-A18F8C0ABB7F}"/>
              </c:ext>
            </c:extLst>
          </c:dPt>
          <c:dPt>
            <c:idx val="4"/>
            <c:invertIfNegative val="0"/>
            <c:bubble3D val="0"/>
            <c:spPr>
              <a:solidFill>
                <a:schemeClr val="accent6">
                  <a:lumMod val="75000"/>
                </a:schemeClr>
              </a:solidFill>
            </c:spPr>
            <c:extLst>
              <c:ext xmlns:c16="http://schemas.microsoft.com/office/drawing/2014/chart" uri="{C3380CC4-5D6E-409C-BE32-E72D297353CC}">
                <c16:uniqueId val="{00000009-91F1-479E-A9D3-A18F8C0ABB7F}"/>
              </c:ext>
            </c:extLst>
          </c:dPt>
          <c:dPt>
            <c:idx val="5"/>
            <c:invertIfNegative val="0"/>
            <c:bubble3D val="0"/>
            <c:spPr>
              <a:solidFill>
                <a:schemeClr val="accent4"/>
              </a:solidFill>
            </c:spPr>
            <c:extLst>
              <c:ext xmlns:c16="http://schemas.microsoft.com/office/drawing/2014/chart" uri="{C3380CC4-5D6E-409C-BE32-E72D297353CC}">
                <c16:uniqueId val="{0000000B-91F1-479E-A9D3-A18F8C0ABB7F}"/>
              </c:ext>
            </c:extLst>
          </c:dPt>
          <c:dPt>
            <c:idx val="6"/>
            <c:invertIfNegative val="0"/>
            <c:bubble3D val="0"/>
            <c:spPr>
              <a:solidFill>
                <a:schemeClr val="accent4"/>
              </a:solidFill>
            </c:spPr>
            <c:extLst>
              <c:ext xmlns:c16="http://schemas.microsoft.com/office/drawing/2014/chart" uri="{C3380CC4-5D6E-409C-BE32-E72D297353CC}">
                <c16:uniqueId val="{0000000D-91F1-479E-A9D3-A18F8C0ABB7F}"/>
              </c:ext>
            </c:extLst>
          </c:dPt>
          <c:dPt>
            <c:idx val="7"/>
            <c:invertIfNegative val="0"/>
            <c:bubble3D val="0"/>
            <c:spPr>
              <a:solidFill>
                <a:schemeClr val="tx2">
                  <a:lumMod val="60000"/>
                  <a:lumOff val="40000"/>
                </a:schemeClr>
              </a:solidFill>
            </c:spPr>
            <c:extLst>
              <c:ext xmlns:c16="http://schemas.microsoft.com/office/drawing/2014/chart" uri="{C3380CC4-5D6E-409C-BE32-E72D297353CC}">
                <c16:uniqueId val="{0000000F-91F1-479E-A9D3-A18F8C0ABB7F}"/>
              </c:ext>
            </c:extLst>
          </c:dPt>
          <c:dPt>
            <c:idx val="8"/>
            <c:invertIfNegative val="0"/>
            <c:bubble3D val="0"/>
            <c:spPr>
              <a:solidFill>
                <a:schemeClr val="tx2">
                  <a:lumMod val="60000"/>
                  <a:lumOff val="40000"/>
                </a:schemeClr>
              </a:solidFill>
            </c:spPr>
            <c:extLst>
              <c:ext xmlns:c16="http://schemas.microsoft.com/office/drawing/2014/chart" uri="{C3380CC4-5D6E-409C-BE32-E72D297353CC}">
                <c16:uniqueId val="{00000011-91F1-479E-A9D3-A18F8C0ABB7F}"/>
              </c:ext>
            </c:extLst>
          </c:dPt>
          <c:dPt>
            <c:idx val="9"/>
            <c:invertIfNegative val="0"/>
            <c:bubble3D val="0"/>
            <c:spPr>
              <a:solidFill>
                <a:schemeClr val="tx2">
                  <a:lumMod val="60000"/>
                  <a:lumOff val="40000"/>
                </a:schemeClr>
              </a:solidFill>
            </c:spPr>
            <c:extLst>
              <c:ext xmlns:c16="http://schemas.microsoft.com/office/drawing/2014/chart" uri="{C3380CC4-5D6E-409C-BE32-E72D297353CC}">
                <c16:uniqueId val="{00000013-91F1-479E-A9D3-A18F8C0ABB7F}"/>
              </c:ext>
            </c:extLst>
          </c:dPt>
          <c:dPt>
            <c:idx val="10"/>
            <c:invertIfNegative val="0"/>
            <c:bubble3D val="0"/>
            <c:spPr>
              <a:solidFill>
                <a:schemeClr val="tx2">
                  <a:lumMod val="60000"/>
                  <a:lumOff val="40000"/>
                </a:schemeClr>
              </a:solidFill>
            </c:spPr>
            <c:extLst>
              <c:ext xmlns:c16="http://schemas.microsoft.com/office/drawing/2014/chart" uri="{C3380CC4-5D6E-409C-BE32-E72D297353CC}">
                <c16:uniqueId val="{00000015-91F1-479E-A9D3-A18F8C0ABB7F}"/>
              </c:ext>
            </c:extLst>
          </c:dPt>
          <c:dPt>
            <c:idx val="11"/>
            <c:invertIfNegative val="0"/>
            <c:bubble3D val="0"/>
            <c:spPr>
              <a:solidFill>
                <a:schemeClr val="tx1">
                  <a:lumMod val="50000"/>
                  <a:lumOff val="50000"/>
                </a:schemeClr>
              </a:solidFill>
            </c:spPr>
            <c:extLst>
              <c:ext xmlns:c16="http://schemas.microsoft.com/office/drawing/2014/chart" uri="{C3380CC4-5D6E-409C-BE32-E72D297353CC}">
                <c16:uniqueId val="{00000017-91F1-479E-A9D3-A18F8C0ABB7F}"/>
              </c:ext>
            </c:extLst>
          </c:dPt>
          <c:dPt>
            <c:idx val="12"/>
            <c:invertIfNegative val="0"/>
            <c:bubble3D val="0"/>
            <c:spPr>
              <a:solidFill>
                <a:schemeClr val="tx1"/>
              </a:solidFill>
            </c:spPr>
            <c:extLst>
              <c:ext xmlns:c16="http://schemas.microsoft.com/office/drawing/2014/chart" uri="{C3380CC4-5D6E-409C-BE32-E72D297353CC}">
                <c16:uniqueId val="{00000019-91F1-479E-A9D3-A18F8C0ABB7F}"/>
              </c:ext>
            </c:extLst>
          </c:dPt>
          <c:dLbls>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SpLD</c:v>
                </c:pt>
                <c:pt idx="1">
                  <c:v>MLD</c:v>
                </c:pt>
                <c:pt idx="2">
                  <c:v>SLD</c:v>
                </c:pt>
                <c:pt idx="3">
                  <c:v>PMLD</c:v>
                </c:pt>
                <c:pt idx="4">
                  <c:v>SEMH</c:v>
                </c:pt>
                <c:pt idx="5">
                  <c:v>SLCN</c:v>
                </c:pt>
                <c:pt idx="6">
                  <c:v>ASD</c:v>
                </c:pt>
                <c:pt idx="7">
                  <c:v>VI</c:v>
                </c:pt>
                <c:pt idx="8">
                  <c:v>HI</c:v>
                </c:pt>
                <c:pt idx="9">
                  <c:v>MSI</c:v>
                </c:pt>
                <c:pt idx="10">
                  <c:v>PD</c:v>
                </c:pt>
                <c:pt idx="11">
                  <c:v>OTH</c:v>
                </c:pt>
                <c:pt idx="12">
                  <c:v>NSA</c:v>
                </c:pt>
              </c:strCache>
            </c:strRef>
          </c:cat>
          <c:val>
            <c:numRef>
              <c:f>Sheet1!$B$2:$B$14</c:f>
              <c:numCache>
                <c:formatCode>0.0%</c:formatCode>
                <c:ptCount val="13"/>
                <c:pt idx="0">
                  <c:v>0.19383401463612898</c:v>
                </c:pt>
                <c:pt idx="1">
                  <c:v>0.20013916877512325</c:v>
                </c:pt>
                <c:pt idx="2">
                  <c:v>4.3069969548850577E-3</c:v>
                </c:pt>
                <c:pt idx="3">
                  <c:v>1.0107823881276693E-3</c:v>
                </c:pt>
                <c:pt idx="4">
                  <c:v>0.21538602311393326</c:v>
                </c:pt>
                <c:pt idx="5">
                  <c:v>0.11958513234865396</c:v>
                </c:pt>
                <c:pt idx="6">
                  <c:v>0.1160080266761432</c:v>
                </c:pt>
                <c:pt idx="7">
                  <c:v>1.2999999999999999E-2</c:v>
                </c:pt>
                <c:pt idx="8">
                  <c:v>2.1999999999999999E-2</c:v>
                </c:pt>
                <c:pt idx="9">
                  <c:v>2.6131384686753217E-3</c:v>
                </c:pt>
                <c:pt idx="10">
                  <c:v>2.9285025737711547E-2</c:v>
                </c:pt>
                <c:pt idx="11">
                  <c:v>5.5163182836702254E-2</c:v>
                </c:pt>
                <c:pt idx="12">
                  <c:v>2.8000000000000001E-2</c:v>
                </c:pt>
              </c:numCache>
            </c:numRef>
          </c:val>
          <c:extLst>
            <c:ext xmlns:c16="http://schemas.microsoft.com/office/drawing/2014/chart" uri="{C3380CC4-5D6E-409C-BE32-E72D297353CC}">
              <c16:uniqueId val="{0000001A-91F1-479E-A9D3-A18F8C0ABB7F}"/>
            </c:ext>
          </c:extLst>
        </c:ser>
        <c:dLbls>
          <c:showLegendKey val="0"/>
          <c:showVal val="0"/>
          <c:showCatName val="0"/>
          <c:showSerName val="0"/>
          <c:showPercent val="0"/>
          <c:showBubbleSize val="0"/>
        </c:dLbls>
        <c:gapWidth val="100"/>
        <c:axId val="225483776"/>
        <c:axId val="225482240"/>
      </c:barChart>
      <c:valAx>
        <c:axId val="225482240"/>
        <c:scaling>
          <c:orientation val="minMax"/>
        </c:scaling>
        <c:delete val="1"/>
        <c:axPos val="l"/>
        <c:majorGridlines/>
        <c:numFmt formatCode="0.0%" sourceLinked="1"/>
        <c:majorTickMark val="out"/>
        <c:minorTickMark val="none"/>
        <c:tickLblPos val="nextTo"/>
        <c:crossAx val="225483776"/>
        <c:crosses val="autoZero"/>
        <c:crossBetween val="between"/>
      </c:valAx>
      <c:catAx>
        <c:axId val="225483776"/>
        <c:scaling>
          <c:orientation val="minMax"/>
        </c:scaling>
        <c:delete val="0"/>
        <c:axPos val="b"/>
        <c:numFmt formatCode="General" sourceLinked="0"/>
        <c:majorTickMark val="out"/>
        <c:minorTickMark val="none"/>
        <c:tickLblPos val="nextTo"/>
        <c:txPr>
          <a:bodyPr/>
          <a:lstStyle/>
          <a:p>
            <a:pPr>
              <a:defRPr sz="1800" b="0">
                <a:latin typeface="Calibri" panose="020F0502020204030204" pitchFamily="34" charset="0"/>
                <a:cs typeface="Calibri" panose="020F0502020204030204" pitchFamily="34" charset="0"/>
              </a:defRPr>
            </a:pPr>
            <a:endParaRPr lang="en-US"/>
          </a:p>
        </c:txPr>
        <c:crossAx val="225482240"/>
        <c:crosses val="autoZero"/>
        <c:auto val="1"/>
        <c:lblAlgn val="ctr"/>
        <c:lblOffset val="100"/>
        <c:noMultiLvlLbl val="0"/>
      </c:catAx>
    </c:plotArea>
    <c:plotVisOnly val="1"/>
    <c:dispBlanksAs val="gap"/>
    <c:showDLblsOverMax val="0"/>
  </c:chart>
  <c:txPr>
    <a:bodyPr/>
    <a:lstStyle/>
    <a:p>
      <a:pPr>
        <a:defRPr sz="18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F7BC6E-F602-814B-BDF5-0A182364FC56}" type="doc">
      <dgm:prSet loTypeId="urn:microsoft.com/office/officeart/2005/8/layout/venn1" loCatId="" qsTypeId="urn:microsoft.com/office/officeart/2005/8/quickstyle/simple2" qsCatId="simple" csTypeId="urn:microsoft.com/office/officeart/2005/8/colors/colorful1" csCatId="colorful" phldr="1"/>
      <dgm:spPr/>
    </dgm:pt>
    <dgm:pt modelId="{B9FD1C54-8B4B-8F46-B51B-FDFFF5D552E6}">
      <dgm:prSet phldrT="[Text]"/>
      <dgm:spPr>
        <a:ln>
          <a:noFill/>
        </a:ln>
      </dgm:spPr>
      <dgm:t>
        <a:bodyPr/>
        <a:lstStyle/>
        <a:p>
          <a:r>
            <a:rPr lang="en-US" b="1" dirty="0">
              <a:solidFill>
                <a:schemeClr val="bg1"/>
              </a:solidFill>
              <a:latin typeface="Geneva" panose="020B0503030404040204" pitchFamily="34" charset="0"/>
              <a:ea typeface="Geneva" panose="020B0503030404040204" pitchFamily="34" charset="0"/>
            </a:rPr>
            <a:t>Professional learning and Teacher Education</a:t>
          </a:r>
        </a:p>
      </dgm:t>
    </dgm:pt>
    <dgm:pt modelId="{FA79DBF0-002E-7346-92AE-DDB89C9C7A7F}" type="parTrans" cxnId="{FA6CAB56-BF8B-C54D-82FA-F2EF202B2F95}">
      <dgm:prSet/>
      <dgm:spPr/>
      <dgm:t>
        <a:bodyPr/>
        <a:lstStyle/>
        <a:p>
          <a:endParaRPr lang="en-US"/>
        </a:p>
      </dgm:t>
    </dgm:pt>
    <dgm:pt modelId="{71BC4D51-0F54-4F49-B3FA-642AE248D601}" type="sibTrans" cxnId="{FA6CAB56-BF8B-C54D-82FA-F2EF202B2F95}">
      <dgm:prSet/>
      <dgm:spPr/>
      <dgm:t>
        <a:bodyPr/>
        <a:lstStyle/>
        <a:p>
          <a:endParaRPr lang="en-US"/>
        </a:p>
      </dgm:t>
    </dgm:pt>
    <dgm:pt modelId="{7FEEC6C2-3B22-894B-8625-6F21B93BABC2}">
      <dgm:prSet phldrT="[Text]">
        <dgm:style>
          <a:lnRef idx="1">
            <a:schemeClr val="accent2"/>
          </a:lnRef>
          <a:fillRef idx="2">
            <a:schemeClr val="accent2"/>
          </a:fillRef>
          <a:effectRef idx="1">
            <a:schemeClr val="accent2"/>
          </a:effectRef>
          <a:fontRef idx="minor">
            <a:schemeClr val="dk1"/>
          </a:fontRef>
        </dgm:style>
      </dgm:prSet>
      <dgm:spPr>
        <a:solidFill>
          <a:schemeClr val="accent3"/>
        </a:solidFill>
        <a:ln>
          <a:noFill/>
        </a:ln>
      </dgm:spPr>
      <dgm:t>
        <a:bodyPr/>
        <a:lstStyle/>
        <a:p>
          <a:r>
            <a:rPr lang="en-US" b="1" spc="0" dirty="0">
              <a:solidFill>
                <a:schemeClr val="bg1"/>
              </a:solidFill>
              <a:latin typeface="Geneva" panose="020B0503030404040204" pitchFamily="34" charset="0"/>
              <a:ea typeface="Geneva" panose="020B0503030404040204" pitchFamily="34" charset="0"/>
            </a:rPr>
            <a:t>Communities and Partnerships</a:t>
          </a:r>
        </a:p>
      </dgm:t>
    </dgm:pt>
    <dgm:pt modelId="{057BC171-EE8F-BE48-AB93-7789A2AB26C5}" type="parTrans" cxnId="{CE1CB0C0-CFB2-7E4A-B7F8-8959BE7BB7D0}">
      <dgm:prSet/>
      <dgm:spPr/>
      <dgm:t>
        <a:bodyPr/>
        <a:lstStyle/>
        <a:p>
          <a:endParaRPr lang="en-US"/>
        </a:p>
      </dgm:t>
    </dgm:pt>
    <dgm:pt modelId="{6629E670-C07B-854A-8FAA-B2837A9A619B}" type="sibTrans" cxnId="{CE1CB0C0-CFB2-7E4A-B7F8-8959BE7BB7D0}">
      <dgm:prSet/>
      <dgm:spPr/>
      <dgm:t>
        <a:bodyPr/>
        <a:lstStyle/>
        <a:p>
          <a:endParaRPr lang="en-US"/>
        </a:p>
      </dgm:t>
    </dgm:pt>
    <dgm:pt modelId="{51961154-9306-EE4A-99EC-117F3BFDE449}">
      <dgm:prSet phldrT="[Text]"/>
      <dgm:spPr>
        <a:ln>
          <a:noFill/>
        </a:ln>
      </dgm:spPr>
      <dgm:t>
        <a:bodyPr/>
        <a:lstStyle/>
        <a:p>
          <a:r>
            <a:rPr lang="en-US" b="1" dirty="0">
              <a:solidFill>
                <a:schemeClr val="bg1"/>
              </a:solidFill>
              <a:latin typeface="Geneva" panose="020B0503030404040204" pitchFamily="34" charset="0"/>
              <a:ea typeface="Geneva" panose="020B0503030404040204" pitchFamily="34" charset="0"/>
            </a:rPr>
            <a:t>Pedagogy and Innovation</a:t>
          </a:r>
        </a:p>
      </dgm:t>
    </dgm:pt>
    <dgm:pt modelId="{5184A23A-6BE0-F74E-AFD2-0BD008A10889}" type="parTrans" cxnId="{4C9744AA-2469-184B-AF8A-02380CAE32E0}">
      <dgm:prSet/>
      <dgm:spPr/>
      <dgm:t>
        <a:bodyPr/>
        <a:lstStyle/>
        <a:p>
          <a:endParaRPr lang="en-US"/>
        </a:p>
      </dgm:t>
    </dgm:pt>
    <dgm:pt modelId="{43697F49-5B10-A64B-8CE8-7739FD480CB7}" type="sibTrans" cxnId="{4C9744AA-2469-184B-AF8A-02380CAE32E0}">
      <dgm:prSet/>
      <dgm:spPr/>
      <dgm:t>
        <a:bodyPr/>
        <a:lstStyle/>
        <a:p>
          <a:endParaRPr lang="en-US"/>
        </a:p>
      </dgm:t>
    </dgm:pt>
    <dgm:pt modelId="{E4C8CD5B-5033-7743-B148-3E3E8D26D123}" type="pres">
      <dgm:prSet presAssocID="{16F7BC6E-F602-814B-BDF5-0A182364FC56}" presName="compositeShape" presStyleCnt="0">
        <dgm:presLayoutVars>
          <dgm:chMax val="7"/>
          <dgm:dir/>
          <dgm:resizeHandles val="exact"/>
        </dgm:presLayoutVars>
      </dgm:prSet>
      <dgm:spPr/>
    </dgm:pt>
    <dgm:pt modelId="{62D9313E-CCA9-3C49-B2F6-B1C15B902B4E}" type="pres">
      <dgm:prSet presAssocID="{B9FD1C54-8B4B-8F46-B51B-FDFFF5D552E6}" presName="circ1" presStyleLbl="vennNode1" presStyleIdx="0" presStyleCnt="3" custLinFactNeighborX="-6564" custLinFactNeighborY="-273"/>
      <dgm:spPr/>
    </dgm:pt>
    <dgm:pt modelId="{3D7F9BD3-E10C-BC47-A91D-1433F94C7888}" type="pres">
      <dgm:prSet presAssocID="{B9FD1C54-8B4B-8F46-B51B-FDFFF5D552E6}" presName="circ1Tx" presStyleLbl="revTx" presStyleIdx="0" presStyleCnt="0">
        <dgm:presLayoutVars>
          <dgm:chMax val="0"/>
          <dgm:chPref val="0"/>
          <dgm:bulletEnabled val="1"/>
        </dgm:presLayoutVars>
      </dgm:prSet>
      <dgm:spPr/>
    </dgm:pt>
    <dgm:pt modelId="{00A4AF4B-EDE5-A347-BAF9-FF7C4EEE45FB}" type="pres">
      <dgm:prSet presAssocID="{7FEEC6C2-3B22-894B-8625-6F21B93BABC2}" presName="circ2" presStyleLbl="vennNode1" presStyleIdx="1" presStyleCnt="3" custLinFactNeighborX="-1517" custLinFactNeighborY="-273"/>
      <dgm:spPr/>
    </dgm:pt>
    <dgm:pt modelId="{CEA1D24A-7B86-7749-AAB6-0FAD27583001}" type="pres">
      <dgm:prSet presAssocID="{7FEEC6C2-3B22-894B-8625-6F21B93BABC2}" presName="circ2Tx" presStyleLbl="revTx" presStyleIdx="0" presStyleCnt="0">
        <dgm:presLayoutVars>
          <dgm:chMax val="0"/>
          <dgm:chPref val="0"/>
          <dgm:bulletEnabled val="1"/>
        </dgm:presLayoutVars>
      </dgm:prSet>
      <dgm:spPr/>
    </dgm:pt>
    <dgm:pt modelId="{7E6C8961-51D7-114A-A92E-D4B7D3E13860}" type="pres">
      <dgm:prSet presAssocID="{51961154-9306-EE4A-99EC-117F3BFDE449}" presName="circ3" presStyleLbl="vennNode1" presStyleIdx="2" presStyleCnt="3" custScaleX="101520"/>
      <dgm:spPr/>
    </dgm:pt>
    <dgm:pt modelId="{E21BD4BD-7A54-4A43-B4AF-42B45B7BAF96}" type="pres">
      <dgm:prSet presAssocID="{51961154-9306-EE4A-99EC-117F3BFDE449}" presName="circ3Tx" presStyleLbl="revTx" presStyleIdx="0" presStyleCnt="0">
        <dgm:presLayoutVars>
          <dgm:chMax val="0"/>
          <dgm:chPref val="0"/>
          <dgm:bulletEnabled val="1"/>
        </dgm:presLayoutVars>
      </dgm:prSet>
      <dgm:spPr/>
    </dgm:pt>
  </dgm:ptLst>
  <dgm:cxnLst>
    <dgm:cxn modelId="{9906A411-CFD8-EA41-B8D2-CDEF3968736F}" type="presOf" srcId="{7FEEC6C2-3B22-894B-8625-6F21B93BABC2}" destId="{CEA1D24A-7B86-7749-AAB6-0FAD27583001}" srcOrd="1" destOrd="0" presId="urn:microsoft.com/office/officeart/2005/8/layout/venn1"/>
    <dgm:cxn modelId="{66465B42-1491-7243-BE44-1A369538AD14}" type="presOf" srcId="{B9FD1C54-8B4B-8F46-B51B-FDFFF5D552E6}" destId="{3D7F9BD3-E10C-BC47-A91D-1433F94C7888}" srcOrd="1" destOrd="0" presId="urn:microsoft.com/office/officeart/2005/8/layout/venn1"/>
    <dgm:cxn modelId="{CC971D6B-274E-1E4B-8D1A-57127B2FC9B4}" type="presOf" srcId="{7FEEC6C2-3B22-894B-8625-6F21B93BABC2}" destId="{00A4AF4B-EDE5-A347-BAF9-FF7C4EEE45FB}" srcOrd="0" destOrd="0" presId="urn:microsoft.com/office/officeart/2005/8/layout/venn1"/>
    <dgm:cxn modelId="{FA6CAB56-BF8B-C54D-82FA-F2EF202B2F95}" srcId="{16F7BC6E-F602-814B-BDF5-0A182364FC56}" destId="{B9FD1C54-8B4B-8F46-B51B-FDFFF5D552E6}" srcOrd="0" destOrd="0" parTransId="{FA79DBF0-002E-7346-92AE-DDB89C9C7A7F}" sibTransId="{71BC4D51-0F54-4F49-B3FA-642AE248D601}"/>
    <dgm:cxn modelId="{1A3BA67F-EA17-404E-8CF2-DAF2C03073A2}" type="presOf" srcId="{51961154-9306-EE4A-99EC-117F3BFDE449}" destId="{7E6C8961-51D7-114A-A92E-D4B7D3E13860}" srcOrd="0" destOrd="0" presId="urn:microsoft.com/office/officeart/2005/8/layout/venn1"/>
    <dgm:cxn modelId="{4C9744AA-2469-184B-AF8A-02380CAE32E0}" srcId="{16F7BC6E-F602-814B-BDF5-0A182364FC56}" destId="{51961154-9306-EE4A-99EC-117F3BFDE449}" srcOrd="2" destOrd="0" parTransId="{5184A23A-6BE0-F74E-AFD2-0BD008A10889}" sibTransId="{43697F49-5B10-A64B-8CE8-7739FD480CB7}"/>
    <dgm:cxn modelId="{CE1CB0C0-CFB2-7E4A-B7F8-8959BE7BB7D0}" srcId="{16F7BC6E-F602-814B-BDF5-0A182364FC56}" destId="{7FEEC6C2-3B22-894B-8625-6F21B93BABC2}" srcOrd="1" destOrd="0" parTransId="{057BC171-EE8F-BE48-AB93-7789A2AB26C5}" sibTransId="{6629E670-C07B-854A-8FAA-B2837A9A619B}"/>
    <dgm:cxn modelId="{2CC64EE8-0F74-D74B-B341-8FE24DC74D49}" type="presOf" srcId="{B9FD1C54-8B4B-8F46-B51B-FDFFF5D552E6}" destId="{62D9313E-CCA9-3C49-B2F6-B1C15B902B4E}" srcOrd="0" destOrd="0" presId="urn:microsoft.com/office/officeart/2005/8/layout/venn1"/>
    <dgm:cxn modelId="{653E1AE9-3517-A949-AA08-1BBD46E29361}" type="presOf" srcId="{51961154-9306-EE4A-99EC-117F3BFDE449}" destId="{E21BD4BD-7A54-4A43-B4AF-42B45B7BAF96}" srcOrd="1" destOrd="0" presId="urn:microsoft.com/office/officeart/2005/8/layout/venn1"/>
    <dgm:cxn modelId="{34E6A2EC-0548-B246-A198-D53D1D51037C}" type="presOf" srcId="{16F7BC6E-F602-814B-BDF5-0A182364FC56}" destId="{E4C8CD5B-5033-7743-B148-3E3E8D26D123}" srcOrd="0" destOrd="0" presId="urn:microsoft.com/office/officeart/2005/8/layout/venn1"/>
    <dgm:cxn modelId="{0DB1CA59-E4C7-6146-AE7D-45D49D027266}" type="presParOf" srcId="{E4C8CD5B-5033-7743-B148-3E3E8D26D123}" destId="{62D9313E-CCA9-3C49-B2F6-B1C15B902B4E}" srcOrd="0" destOrd="0" presId="urn:microsoft.com/office/officeart/2005/8/layout/venn1"/>
    <dgm:cxn modelId="{66666866-B094-4A4D-925F-B9AB1AB594F3}" type="presParOf" srcId="{E4C8CD5B-5033-7743-B148-3E3E8D26D123}" destId="{3D7F9BD3-E10C-BC47-A91D-1433F94C7888}" srcOrd="1" destOrd="0" presId="urn:microsoft.com/office/officeart/2005/8/layout/venn1"/>
    <dgm:cxn modelId="{B6AA8692-329E-2344-A400-6ED999B4BF5C}" type="presParOf" srcId="{E4C8CD5B-5033-7743-B148-3E3E8D26D123}" destId="{00A4AF4B-EDE5-A347-BAF9-FF7C4EEE45FB}" srcOrd="2" destOrd="0" presId="urn:microsoft.com/office/officeart/2005/8/layout/venn1"/>
    <dgm:cxn modelId="{126DC964-2343-A146-82C6-46E939323B62}" type="presParOf" srcId="{E4C8CD5B-5033-7743-B148-3E3E8D26D123}" destId="{CEA1D24A-7B86-7749-AAB6-0FAD27583001}" srcOrd="3" destOrd="0" presId="urn:microsoft.com/office/officeart/2005/8/layout/venn1"/>
    <dgm:cxn modelId="{E3DECF13-4BE5-B54C-AD72-89C2D7CC41E1}" type="presParOf" srcId="{E4C8CD5B-5033-7743-B148-3E3E8D26D123}" destId="{7E6C8961-51D7-114A-A92E-D4B7D3E13860}" srcOrd="4" destOrd="0" presId="urn:microsoft.com/office/officeart/2005/8/layout/venn1"/>
    <dgm:cxn modelId="{47E9BBCE-1928-594F-A01E-8A5AEE7FBF49}" type="presParOf" srcId="{E4C8CD5B-5033-7743-B148-3E3E8D26D123}" destId="{E21BD4BD-7A54-4A43-B4AF-42B45B7BAF9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F7BC6E-F602-814B-BDF5-0A182364FC56}" type="doc">
      <dgm:prSet loTypeId="urn:microsoft.com/office/officeart/2005/8/layout/venn1" loCatId="" qsTypeId="urn:microsoft.com/office/officeart/2005/8/quickstyle/simple2" qsCatId="simple" csTypeId="urn:microsoft.com/office/officeart/2005/8/colors/colorful1" csCatId="colorful" phldr="1"/>
      <dgm:spPr/>
    </dgm:pt>
    <dgm:pt modelId="{B9FD1C54-8B4B-8F46-B51B-FDFFF5D552E6}">
      <dgm:prSet phldrT="[Text]"/>
      <dgm:spPr>
        <a:ln>
          <a:noFill/>
        </a:ln>
      </dgm:spPr>
      <dgm:t>
        <a:bodyPr/>
        <a:lstStyle/>
        <a:p>
          <a:r>
            <a:rPr lang="en-US" b="1" dirty="0">
              <a:solidFill>
                <a:schemeClr val="bg1"/>
              </a:solidFill>
              <a:latin typeface="Geneva" panose="020B0503030404040204" pitchFamily="34" charset="0"/>
              <a:ea typeface="Geneva" panose="020B0503030404040204" pitchFamily="34" charset="0"/>
            </a:rPr>
            <a:t>Professional learning and Teacher Education</a:t>
          </a:r>
        </a:p>
      </dgm:t>
    </dgm:pt>
    <dgm:pt modelId="{FA79DBF0-002E-7346-92AE-DDB89C9C7A7F}" type="parTrans" cxnId="{FA6CAB56-BF8B-C54D-82FA-F2EF202B2F95}">
      <dgm:prSet/>
      <dgm:spPr/>
      <dgm:t>
        <a:bodyPr/>
        <a:lstStyle/>
        <a:p>
          <a:endParaRPr lang="en-US"/>
        </a:p>
      </dgm:t>
    </dgm:pt>
    <dgm:pt modelId="{71BC4D51-0F54-4F49-B3FA-642AE248D601}" type="sibTrans" cxnId="{FA6CAB56-BF8B-C54D-82FA-F2EF202B2F95}">
      <dgm:prSet/>
      <dgm:spPr/>
      <dgm:t>
        <a:bodyPr/>
        <a:lstStyle/>
        <a:p>
          <a:endParaRPr lang="en-US"/>
        </a:p>
      </dgm:t>
    </dgm:pt>
    <dgm:pt modelId="{7FEEC6C2-3B22-894B-8625-6F21B93BABC2}">
      <dgm:prSet phldrT="[Text]">
        <dgm:style>
          <a:lnRef idx="1">
            <a:schemeClr val="accent2"/>
          </a:lnRef>
          <a:fillRef idx="2">
            <a:schemeClr val="accent2"/>
          </a:fillRef>
          <a:effectRef idx="1">
            <a:schemeClr val="accent2"/>
          </a:effectRef>
          <a:fontRef idx="minor">
            <a:schemeClr val="dk1"/>
          </a:fontRef>
        </dgm:style>
      </dgm:prSet>
      <dgm:spPr>
        <a:solidFill>
          <a:schemeClr val="accent3"/>
        </a:solidFill>
        <a:ln>
          <a:noFill/>
        </a:ln>
      </dgm:spPr>
      <dgm:t>
        <a:bodyPr/>
        <a:lstStyle/>
        <a:p>
          <a:r>
            <a:rPr lang="en-US" b="1" spc="0" dirty="0">
              <a:solidFill>
                <a:schemeClr val="bg1"/>
              </a:solidFill>
              <a:latin typeface="Geneva" panose="020B0503030404040204" pitchFamily="34" charset="0"/>
              <a:ea typeface="Geneva" panose="020B0503030404040204" pitchFamily="34" charset="0"/>
            </a:rPr>
            <a:t>Communities and Partnerships</a:t>
          </a:r>
        </a:p>
      </dgm:t>
    </dgm:pt>
    <dgm:pt modelId="{057BC171-EE8F-BE48-AB93-7789A2AB26C5}" type="parTrans" cxnId="{CE1CB0C0-CFB2-7E4A-B7F8-8959BE7BB7D0}">
      <dgm:prSet/>
      <dgm:spPr/>
      <dgm:t>
        <a:bodyPr/>
        <a:lstStyle/>
        <a:p>
          <a:endParaRPr lang="en-US"/>
        </a:p>
      </dgm:t>
    </dgm:pt>
    <dgm:pt modelId="{6629E670-C07B-854A-8FAA-B2837A9A619B}" type="sibTrans" cxnId="{CE1CB0C0-CFB2-7E4A-B7F8-8959BE7BB7D0}">
      <dgm:prSet/>
      <dgm:spPr/>
      <dgm:t>
        <a:bodyPr/>
        <a:lstStyle/>
        <a:p>
          <a:endParaRPr lang="en-US"/>
        </a:p>
      </dgm:t>
    </dgm:pt>
    <dgm:pt modelId="{51961154-9306-EE4A-99EC-117F3BFDE449}">
      <dgm:prSet phldrT="[Text]"/>
      <dgm:spPr>
        <a:ln>
          <a:noFill/>
        </a:ln>
      </dgm:spPr>
      <dgm:t>
        <a:bodyPr/>
        <a:lstStyle/>
        <a:p>
          <a:r>
            <a:rPr lang="en-US" b="1" dirty="0">
              <a:solidFill>
                <a:schemeClr val="bg1"/>
              </a:solidFill>
              <a:latin typeface="Geneva" panose="020B0503030404040204" pitchFamily="34" charset="0"/>
              <a:ea typeface="Geneva" panose="020B0503030404040204" pitchFamily="34" charset="0"/>
            </a:rPr>
            <a:t>Pedagogy and Innovation</a:t>
          </a:r>
        </a:p>
      </dgm:t>
    </dgm:pt>
    <dgm:pt modelId="{5184A23A-6BE0-F74E-AFD2-0BD008A10889}" type="parTrans" cxnId="{4C9744AA-2469-184B-AF8A-02380CAE32E0}">
      <dgm:prSet/>
      <dgm:spPr/>
      <dgm:t>
        <a:bodyPr/>
        <a:lstStyle/>
        <a:p>
          <a:endParaRPr lang="en-US"/>
        </a:p>
      </dgm:t>
    </dgm:pt>
    <dgm:pt modelId="{43697F49-5B10-A64B-8CE8-7739FD480CB7}" type="sibTrans" cxnId="{4C9744AA-2469-184B-AF8A-02380CAE32E0}">
      <dgm:prSet/>
      <dgm:spPr/>
      <dgm:t>
        <a:bodyPr/>
        <a:lstStyle/>
        <a:p>
          <a:endParaRPr lang="en-US"/>
        </a:p>
      </dgm:t>
    </dgm:pt>
    <dgm:pt modelId="{E4C8CD5B-5033-7743-B148-3E3E8D26D123}" type="pres">
      <dgm:prSet presAssocID="{16F7BC6E-F602-814B-BDF5-0A182364FC56}" presName="compositeShape" presStyleCnt="0">
        <dgm:presLayoutVars>
          <dgm:chMax val="7"/>
          <dgm:dir/>
          <dgm:resizeHandles val="exact"/>
        </dgm:presLayoutVars>
      </dgm:prSet>
      <dgm:spPr/>
    </dgm:pt>
    <dgm:pt modelId="{62D9313E-CCA9-3C49-B2F6-B1C15B902B4E}" type="pres">
      <dgm:prSet presAssocID="{B9FD1C54-8B4B-8F46-B51B-FDFFF5D552E6}" presName="circ1" presStyleLbl="vennNode1" presStyleIdx="0" presStyleCnt="3" custLinFactNeighborX="-6564" custLinFactNeighborY="-273"/>
      <dgm:spPr/>
    </dgm:pt>
    <dgm:pt modelId="{3D7F9BD3-E10C-BC47-A91D-1433F94C7888}" type="pres">
      <dgm:prSet presAssocID="{B9FD1C54-8B4B-8F46-B51B-FDFFF5D552E6}" presName="circ1Tx" presStyleLbl="revTx" presStyleIdx="0" presStyleCnt="0">
        <dgm:presLayoutVars>
          <dgm:chMax val="0"/>
          <dgm:chPref val="0"/>
          <dgm:bulletEnabled val="1"/>
        </dgm:presLayoutVars>
      </dgm:prSet>
      <dgm:spPr/>
    </dgm:pt>
    <dgm:pt modelId="{00A4AF4B-EDE5-A347-BAF9-FF7C4EEE45FB}" type="pres">
      <dgm:prSet presAssocID="{7FEEC6C2-3B22-894B-8625-6F21B93BABC2}" presName="circ2" presStyleLbl="vennNode1" presStyleIdx="1" presStyleCnt="3" custLinFactNeighborX="-1517" custLinFactNeighborY="-273"/>
      <dgm:spPr/>
    </dgm:pt>
    <dgm:pt modelId="{CEA1D24A-7B86-7749-AAB6-0FAD27583001}" type="pres">
      <dgm:prSet presAssocID="{7FEEC6C2-3B22-894B-8625-6F21B93BABC2}" presName="circ2Tx" presStyleLbl="revTx" presStyleIdx="0" presStyleCnt="0">
        <dgm:presLayoutVars>
          <dgm:chMax val="0"/>
          <dgm:chPref val="0"/>
          <dgm:bulletEnabled val="1"/>
        </dgm:presLayoutVars>
      </dgm:prSet>
      <dgm:spPr/>
    </dgm:pt>
    <dgm:pt modelId="{7E6C8961-51D7-114A-A92E-D4B7D3E13860}" type="pres">
      <dgm:prSet presAssocID="{51961154-9306-EE4A-99EC-117F3BFDE449}" presName="circ3" presStyleLbl="vennNode1" presStyleIdx="2" presStyleCnt="3" custScaleX="101520"/>
      <dgm:spPr/>
    </dgm:pt>
    <dgm:pt modelId="{E21BD4BD-7A54-4A43-B4AF-42B45B7BAF96}" type="pres">
      <dgm:prSet presAssocID="{51961154-9306-EE4A-99EC-117F3BFDE449}" presName="circ3Tx" presStyleLbl="revTx" presStyleIdx="0" presStyleCnt="0">
        <dgm:presLayoutVars>
          <dgm:chMax val="0"/>
          <dgm:chPref val="0"/>
          <dgm:bulletEnabled val="1"/>
        </dgm:presLayoutVars>
      </dgm:prSet>
      <dgm:spPr/>
    </dgm:pt>
  </dgm:ptLst>
  <dgm:cxnLst>
    <dgm:cxn modelId="{9906A411-CFD8-EA41-B8D2-CDEF3968736F}" type="presOf" srcId="{7FEEC6C2-3B22-894B-8625-6F21B93BABC2}" destId="{CEA1D24A-7B86-7749-AAB6-0FAD27583001}" srcOrd="1" destOrd="0" presId="urn:microsoft.com/office/officeart/2005/8/layout/venn1"/>
    <dgm:cxn modelId="{66465B42-1491-7243-BE44-1A369538AD14}" type="presOf" srcId="{B9FD1C54-8B4B-8F46-B51B-FDFFF5D552E6}" destId="{3D7F9BD3-E10C-BC47-A91D-1433F94C7888}" srcOrd="1" destOrd="0" presId="urn:microsoft.com/office/officeart/2005/8/layout/venn1"/>
    <dgm:cxn modelId="{CC971D6B-274E-1E4B-8D1A-57127B2FC9B4}" type="presOf" srcId="{7FEEC6C2-3B22-894B-8625-6F21B93BABC2}" destId="{00A4AF4B-EDE5-A347-BAF9-FF7C4EEE45FB}" srcOrd="0" destOrd="0" presId="urn:microsoft.com/office/officeart/2005/8/layout/venn1"/>
    <dgm:cxn modelId="{FA6CAB56-BF8B-C54D-82FA-F2EF202B2F95}" srcId="{16F7BC6E-F602-814B-BDF5-0A182364FC56}" destId="{B9FD1C54-8B4B-8F46-B51B-FDFFF5D552E6}" srcOrd="0" destOrd="0" parTransId="{FA79DBF0-002E-7346-92AE-DDB89C9C7A7F}" sibTransId="{71BC4D51-0F54-4F49-B3FA-642AE248D601}"/>
    <dgm:cxn modelId="{1A3BA67F-EA17-404E-8CF2-DAF2C03073A2}" type="presOf" srcId="{51961154-9306-EE4A-99EC-117F3BFDE449}" destId="{7E6C8961-51D7-114A-A92E-D4B7D3E13860}" srcOrd="0" destOrd="0" presId="urn:microsoft.com/office/officeart/2005/8/layout/venn1"/>
    <dgm:cxn modelId="{4C9744AA-2469-184B-AF8A-02380CAE32E0}" srcId="{16F7BC6E-F602-814B-BDF5-0A182364FC56}" destId="{51961154-9306-EE4A-99EC-117F3BFDE449}" srcOrd="2" destOrd="0" parTransId="{5184A23A-6BE0-F74E-AFD2-0BD008A10889}" sibTransId="{43697F49-5B10-A64B-8CE8-7739FD480CB7}"/>
    <dgm:cxn modelId="{CE1CB0C0-CFB2-7E4A-B7F8-8959BE7BB7D0}" srcId="{16F7BC6E-F602-814B-BDF5-0A182364FC56}" destId="{7FEEC6C2-3B22-894B-8625-6F21B93BABC2}" srcOrd="1" destOrd="0" parTransId="{057BC171-EE8F-BE48-AB93-7789A2AB26C5}" sibTransId="{6629E670-C07B-854A-8FAA-B2837A9A619B}"/>
    <dgm:cxn modelId="{2CC64EE8-0F74-D74B-B341-8FE24DC74D49}" type="presOf" srcId="{B9FD1C54-8B4B-8F46-B51B-FDFFF5D552E6}" destId="{62D9313E-CCA9-3C49-B2F6-B1C15B902B4E}" srcOrd="0" destOrd="0" presId="urn:microsoft.com/office/officeart/2005/8/layout/venn1"/>
    <dgm:cxn modelId="{653E1AE9-3517-A949-AA08-1BBD46E29361}" type="presOf" srcId="{51961154-9306-EE4A-99EC-117F3BFDE449}" destId="{E21BD4BD-7A54-4A43-B4AF-42B45B7BAF96}" srcOrd="1" destOrd="0" presId="urn:microsoft.com/office/officeart/2005/8/layout/venn1"/>
    <dgm:cxn modelId="{34E6A2EC-0548-B246-A198-D53D1D51037C}" type="presOf" srcId="{16F7BC6E-F602-814B-BDF5-0A182364FC56}" destId="{E4C8CD5B-5033-7743-B148-3E3E8D26D123}" srcOrd="0" destOrd="0" presId="urn:microsoft.com/office/officeart/2005/8/layout/venn1"/>
    <dgm:cxn modelId="{0DB1CA59-E4C7-6146-AE7D-45D49D027266}" type="presParOf" srcId="{E4C8CD5B-5033-7743-B148-3E3E8D26D123}" destId="{62D9313E-CCA9-3C49-B2F6-B1C15B902B4E}" srcOrd="0" destOrd="0" presId="urn:microsoft.com/office/officeart/2005/8/layout/venn1"/>
    <dgm:cxn modelId="{66666866-B094-4A4D-925F-B9AB1AB594F3}" type="presParOf" srcId="{E4C8CD5B-5033-7743-B148-3E3E8D26D123}" destId="{3D7F9BD3-E10C-BC47-A91D-1433F94C7888}" srcOrd="1" destOrd="0" presId="urn:microsoft.com/office/officeart/2005/8/layout/venn1"/>
    <dgm:cxn modelId="{B6AA8692-329E-2344-A400-6ED999B4BF5C}" type="presParOf" srcId="{E4C8CD5B-5033-7743-B148-3E3E8D26D123}" destId="{00A4AF4B-EDE5-A347-BAF9-FF7C4EEE45FB}" srcOrd="2" destOrd="0" presId="urn:microsoft.com/office/officeart/2005/8/layout/venn1"/>
    <dgm:cxn modelId="{126DC964-2343-A146-82C6-46E939323B62}" type="presParOf" srcId="{E4C8CD5B-5033-7743-B148-3E3E8D26D123}" destId="{CEA1D24A-7B86-7749-AAB6-0FAD27583001}" srcOrd="3" destOrd="0" presId="urn:microsoft.com/office/officeart/2005/8/layout/venn1"/>
    <dgm:cxn modelId="{E3DECF13-4BE5-B54C-AD72-89C2D7CC41E1}" type="presParOf" srcId="{E4C8CD5B-5033-7743-B148-3E3E8D26D123}" destId="{7E6C8961-51D7-114A-A92E-D4B7D3E13860}" srcOrd="4" destOrd="0" presId="urn:microsoft.com/office/officeart/2005/8/layout/venn1"/>
    <dgm:cxn modelId="{47E9BBCE-1928-594F-A01E-8A5AEE7FBF49}" type="presParOf" srcId="{E4C8CD5B-5033-7743-B148-3E3E8D26D123}" destId="{E21BD4BD-7A54-4A43-B4AF-42B45B7BAF9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9313E-CCA9-3C49-B2F6-B1C15B902B4E}">
      <dsp:nvSpPr>
        <dsp:cNvPr id="0" name=""/>
        <dsp:cNvSpPr/>
      </dsp:nvSpPr>
      <dsp:spPr>
        <a:xfrm>
          <a:off x="2909898" y="37734"/>
          <a:ext cx="2084389" cy="2084389"/>
        </a:xfrm>
        <a:prstGeom prst="ellipse">
          <a:avLst/>
        </a:prstGeom>
        <a:solidFill>
          <a:schemeClr val="accent2">
            <a:alpha val="5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Geneva" panose="020B0503030404040204" pitchFamily="34" charset="0"/>
              <a:ea typeface="Geneva" panose="020B0503030404040204" pitchFamily="34" charset="0"/>
            </a:rPr>
            <a:t>Professional learning and Teacher Education</a:t>
          </a:r>
        </a:p>
      </dsp:txBody>
      <dsp:txXfrm>
        <a:off x="3187817" y="402502"/>
        <a:ext cx="1528552" cy="937975"/>
      </dsp:txXfrm>
    </dsp:sp>
    <dsp:sp modelId="{00A4AF4B-EDE5-A347-BAF9-FF7C4EEE45FB}">
      <dsp:nvSpPr>
        <dsp:cNvPr id="0" name=""/>
        <dsp:cNvSpPr/>
      </dsp:nvSpPr>
      <dsp:spPr>
        <a:xfrm>
          <a:off x="3767214" y="1340478"/>
          <a:ext cx="2084389" cy="2084389"/>
        </a:xfrm>
        <a:prstGeom prst="ellipse">
          <a:avLst/>
        </a:prstGeom>
        <a:solidFill>
          <a:schemeClr val="accent3"/>
        </a:solidFill>
        <a:ln w="6350" cap="flat" cmpd="sng" algn="ctr">
          <a:no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spc="0" dirty="0">
              <a:solidFill>
                <a:schemeClr val="bg1"/>
              </a:solidFill>
              <a:latin typeface="Geneva" panose="020B0503030404040204" pitchFamily="34" charset="0"/>
              <a:ea typeface="Geneva" panose="020B0503030404040204" pitchFamily="34" charset="0"/>
            </a:rPr>
            <a:t>Communities and Partnerships</a:t>
          </a:r>
        </a:p>
      </dsp:txBody>
      <dsp:txXfrm>
        <a:off x="4404690" y="1878945"/>
        <a:ext cx="1250633" cy="1146414"/>
      </dsp:txXfrm>
    </dsp:sp>
    <dsp:sp modelId="{7E6C8961-51D7-114A-A92E-D4B7D3E13860}">
      <dsp:nvSpPr>
        <dsp:cNvPr id="0" name=""/>
        <dsp:cNvSpPr/>
      </dsp:nvSpPr>
      <dsp:spPr>
        <a:xfrm>
          <a:off x="2278759" y="1346168"/>
          <a:ext cx="2116072" cy="2084389"/>
        </a:xfrm>
        <a:prstGeom prst="ellipse">
          <a:avLst/>
        </a:prstGeom>
        <a:solidFill>
          <a:schemeClr val="accent4">
            <a:alpha val="5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Geneva" panose="020B0503030404040204" pitchFamily="34" charset="0"/>
              <a:ea typeface="Geneva" panose="020B0503030404040204" pitchFamily="34" charset="0"/>
            </a:rPr>
            <a:t>Pedagogy and Innovation</a:t>
          </a:r>
        </a:p>
      </dsp:txBody>
      <dsp:txXfrm>
        <a:off x="2478022" y="1884635"/>
        <a:ext cx="1269643" cy="1146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9313E-CCA9-3C49-B2F6-B1C15B902B4E}">
      <dsp:nvSpPr>
        <dsp:cNvPr id="0" name=""/>
        <dsp:cNvSpPr/>
      </dsp:nvSpPr>
      <dsp:spPr>
        <a:xfrm>
          <a:off x="2909898" y="37734"/>
          <a:ext cx="2084389" cy="2084389"/>
        </a:xfrm>
        <a:prstGeom prst="ellipse">
          <a:avLst/>
        </a:prstGeom>
        <a:solidFill>
          <a:schemeClr val="accent2">
            <a:alpha val="5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Geneva" panose="020B0503030404040204" pitchFamily="34" charset="0"/>
              <a:ea typeface="Geneva" panose="020B0503030404040204" pitchFamily="34" charset="0"/>
            </a:rPr>
            <a:t>Professional learning and Teacher Education</a:t>
          </a:r>
        </a:p>
      </dsp:txBody>
      <dsp:txXfrm>
        <a:off x="3187817" y="402502"/>
        <a:ext cx="1528552" cy="937975"/>
      </dsp:txXfrm>
    </dsp:sp>
    <dsp:sp modelId="{00A4AF4B-EDE5-A347-BAF9-FF7C4EEE45FB}">
      <dsp:nvSpPr>
        <dsp:cNvPr id="0" name=""/>
        <dsp:cNvSpPr/>
      </dsp:nvSpPr>
      <dsp:spPr>
        <a:xfrm>
          <a:off x="3767214" y="1340478"/>
          <a:ext cx="2084389" cy="2084389"/>
        </a:xfrm>
        <a:prstGeom prst="ellipse">
          <a:avLst/>
        </a:prstGeom>
        <a:solidFill>
          <a:schemeClr val="accent3"/>
        </a:solidFill>
        <a:ln w="6350" cap="flat" cmpd="sng" algn="ctr">
          <a:no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spc="0" dirty="0">
              <a:solidFill>
                <a:schemeClr val="bg1"/>
              </a:solidFill>
              <a:latin typeface="Geneva" panose="020B0503030404040204" pitchFamily="34" charset="0"/>
              <a:ea typeface="Geneva" panose="020B0503030404040204" pitchFamily="34" charset="0"/>
            </a:rPr>
            <a:t>Communities and Partnerships</a:t>
          </a:r>
        </a:p>
      </dsp:txBody>
      <dsp:txXfrm>
        <a:off x="4404690" y="1878945"/>
        <a:ext cx="1250633" cy="1146414"/>
      </dsp:txXfrm>
    </dsp:sp>
    <dsp:sp modelId="{7E6C8961-51D7-114A-A92E-D4B7D3E13860}">
      <dsp:nvSpPr>
        <dsp:cNvPr id="0" name=""/>
        <dsp:cNvSpPr/>
      </dsp:nvSpPr>
      <dsp:spPr>
        <a:xfrm>
          <a:off x="2278759" y="1346168"/>
          <a:ext cx="2116072" cy="2084389"/>
        </a:xfrm>
        <a:prstGeom prst="ellipse">
          <a:avLst/>
        </a:prstGeom>
        <a:solidFill>
          <a:schemeClr val="accent4">
            <a:alpha val="50000"/>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latin typeface="Geneva" panose="020B0503030404040204" pitchFamily="34" charset="0"/>
              <a:ea typeface="Geneva" panose="020B0503030404040204" pitchFamily="34" charset="0"/>
            </a:rPr>
            <a:t>Pedagogy and Innovation</a:t>
          </a:r>
        </a:p>
      </dsp:txBody>
      <dsp:txXfrm>
        <a:off x="2478022" y="1884635"/>
        <a:ext cx="1269643" cy="114641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D783F-A651-4CB3-9BD2-55AB2BD7F3C9}" type="datetimeFigureOut">
              <a:rPr lang="en-GB" smtClean="0"/>
              <a:t>16/06/2022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4E1DD-08E2-4965-B4FB-0728557EDB6E}" type="slidenum">
              <a:rPr lang="en-GB" smtClean="0"/>
              <a:t>‹#›</a:t>
            </a:fld>
            <a:endParaRPr lang="en-GB"/>
          </a:p>
        </p:txBody>
      </p:sp>
    </p:spTree>
    <p:extLst>
      <p:ext uri="{BB962C8B-B14F-4D97-AF65-F5344CB8AC3E}">
        <p14:creationId xmlns:p14="http://schemas.microsoft.com/office/powerpoint/2010/main" val="229151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8234E1DD-08E2-4965-B4FB-0728557EDB6E}" type="slidenum">
              <a:rPr lang="en-GB" smtClean="0"/>
              <a:t>1</a:t>
            </a:fld>
            <a:endParaRPr lang="en-GB"/>
          </a:p>
        </p:txBody>
      </p:sp>
    </p:spTree>
    <p:extLst>
      <p:ext uri="{BB962C8B-B14F-4D97-AF65-F5344CB8AC3E}">
        <p14:creationId xmlns:p14="http://schemas.microsoft.com/office/powerpoint/2010/main" val="2567285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10</a:t>
            </a:fld>
            <a:endParaRPr lang="en-GB"/>
          </a:p>
        </p:txBody>
      </p:sp>
    </p:spTree>
    <p:extLst>
      <p:ext uri="{BB962C8B-B14F-4D97-AF65-F5344CB8AC3E}">
        <p14:creationId xmlns:p14="http://schemas.microsoft.com/office/powerpoint/2010/main" val="1532139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5000"/>
              </a:lnSpc>
              <a:spcBef>
                <a:spcPts val="0"/>
              </a:spcBef>
              <a:spcAft>
                <a:spcPts val="0"/>
              </a:spcAft>
              <a:buFont typeface="Arial" panose="020B0604020202020204" pitchFamily="34" charset="0"/>
              <a:buChar char="•"/>
            </a:pPr>
            <a:r>
              <a:rPr lang="en-GB" sz="2000" dirty="0"/>
              <a:t>Middle and senior leaders, e.g. curriculum leads, phase leaders, SENCO, designated safeguarding lead, EAL lead, Pupil Premium lead</a:t>
            </a:r>
          </a:p>
          <a:p>
            <a:pPr lvl="1">
              <a:lnSpc>
                <a:spcPct val="125000"/>
              </a:lnSpc>
              <a:spcBef>
                <a:spcPts val="0"/>
              </a:spcBef>
              <a:spcAft>
                <a:spcPts val="0"/>
              </a:spcAft>
              <a:buFont typeface="Arial" panose="020B0604020202020204" pitchFamily="34" charset="0"/>
              <a:buChar char="•"/>
            </a:pPr>
            <a:r>
              <a:rPr lang="en-GB" sz="2000" dirty="0"/>
              <a:t>External agencies, e.g. specialist teachers, speech and language therapists, occupational therapists, educational psychologists, CAMHS</a:t>
            </a:r>
          </a:p>
          <a:p>
            <a:pPr lvl="1">
              <a:lnSpc>
                <a:spcPct val="125000"/>
              </a:lnSpc>
              <a:spcBef>
                <a:spcPts val="0"/>
              </a:spcBef>
              <a:spcAft>
                <a:spcPts val="0"/>
              </a:spcAft>
              <a:buFont typeface="Arial" panose="020B0604020202020204" pitchFamily="34" charset="0"/>
              <a:buChar char="•"/>
            </a:pPr>
            <a:r>
              <a:rPr lang="en-GB" sz="2000" dirty="0"/>
              <a:t>Wider professional networks, e.g. fellow trainee teachers, Whole School SEND, Maths Hub Programme, English Hubs programme, Chartered College, Teacher Union</a:t>
            </a:r>
          </a:p>
        </p:txBody>
      </p:sp>
      <p:sp>
        <p:nvSpPr>
          <p:cNvPr id="4" name="Slide Number Placeholder 3"/>
          <p:cNvSpPr>
            <a:spLocks noGrp="1"/>
          </p:cNvSpPr>
          <p:nvPr>
            <p:ph type="sldNum" sz="quarter" idx="5"/>
          </p:nvPr>
        </p:nvSpPr>
        <p:spPr/>
        <p:txBody>
          <a:bodyPr/>
          <a:lstStyle/>
          <a:p>
            <a:fld id="{8234E1DD-08E2-4965-B4FB-0728557EDB6E}" type="slidenum">
              <a:rPr lang="en-GB" smtClean="0"/>
              <a:t>11</a:t>
            </a:fld>
            <a:endParaRPr lang="en-GB"/>
          </a:p>
        </p:txBody>
      </p:sp>
    </p:spTree>
    <p:extLst>
      <p:ext uri="{BB962C8B-B14F-4D97-AF65-F5344CB8AC3E}">
        <p14:creationId xmlns:p14="http://schemas.microsoft.com/office/powerpoint/2010/main" val="244481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12</a:t>
            </a:fld>
            <a:endParaRPr lang="en-GB"/>
          </a:p>
        </p:txBody>
      </p:sp>
    </p:spTree>
    <p:extLst>
      <p:ext uri="{BB962C8B-B14F-4D97-AF65-F5344CB8AC3E}">
        <p14:creationId xmlns:p14="http://schemas.microsoft.com/office/powerpoint/2010/main" val="3879748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13</a:t>
            </a:fld>
            <a:endParaRPr lang="en-GB"/>
          </a:p>
        </p:txBody>
      </p:sp>
    </p:spTree>
    <p:extLst>
      <p:ext uri="{BB962C8B-B14F-4D97-AF65-F5344CB8AC3E}">
        <p14:creationId xmlns:p14="http://schemas.microsoft.com/office/powerpoint/2010/main" val="1063225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14</a:t>
            </a:fld>
            <a:endParaRPr lang="en-GB"/>
          </a:p>
        </p:txBody>
      </p:sp>
    </p:spTree>
    <p:extLst>
      <p:ext uri="{BB962C8B-B14F-4D97-AF65-F5344CB8AC3E}">
        <p14:creationId xmlns:p14="http://schemas.microsoft.com/office/powerpoint/2010/main" val="3028885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Admin trained to pick up paperwork </a:t>
            </a:r>
          </a:p>
        </p:txBody>
      </p:sp>
      <p:sp>
        <p:nvSpPr>
          <p:cNvPr id="4" name="Slide Number Placeholder 3"/>
          <p:cNvSpPr>
            <a:spLocks noGrp="1"/>
          </p:cNvSpPr>
          <p:nvPr>
            <p:ph type="sldNum" sz="quarter" idx="5"/>
          </p:nvPr>
        </p:nvSpPr>
        <p:spPr/>
        <p:txBody>
          <a:bodyPr/>
          <a:lstStyle/>
          <a:p>
            <a:fld id="{8234E1DD-08E2-4965-B4FB-0728557EDB6E}" type="slidenum">
              <a:rPr lang="en-GB" smtClean="0"/>
              <a:t>17</a:t>
            </a:fld>
            <a:endParaRPr lang="en-GB"/>
          </a:p>
        </p:txBody>
      </p:sp>
    </p:spTree>
    <p:extLst>
      <p:ext uri="{BB962C8B-B14F-4D97-AF65-F5344CB8AC3E}">
        <p14:creationId xmlns:p14="http://schemas.microsoft.com/office/powerpoint/2010/main" val="1563848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18</a:t>
            </a:fld>
            <a:endParaRPr lang="en-GB"/>
          </a:p>
        </p:txBody>
      </p:sp>
    </p:spTree>
    <p:extLst>
      <p:ext uri="{BB962C8B-B14F-4D97-AF65-F5344CB8AC3E}">
        <p14:creationId xmlns:p14="http://schemas.microsoft.com/office/powerpoint/2010/main" val="1425369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19</a:t>
            </a:fld>
            <a:endParaRPr lang="en-GB"/>
          </a:p>
        </p:txBody>
      </p:sp>
    </p:spTree>
    <p:extLst>
      <p:ext uri="{BB962C8B-B14F-4D97-AF65-F5344CB8AC3E}">
        <p14:creationId xmlns:p14="http://schemas.microsoft.com/office/powerpoint/2010/main" val="2904280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20</a:t>
            </a:fld>
            <a:endParaRPr lang="en-GB"/>
          </a:p>
        </p:txBody>
      </p:sp>
    </p:spTree>
    <p:extLst>
      <p:ext uri="{BB962C8B-B14F-4D97-AF65-F5344CB8AC3E}">
        <p14:creationId xmlns:p14="http://schemas.microsoft.com/office/powerpoint/2010/main" val="2020791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SEND Code of Practice – statement re: termly planning meetings</a:t>
            </a:r>
          </a:p>
          <a:p>
            <a:r>
              <a:rPr lang="en-GB" dirty="0"/>
              <a:t>case study</a:t>
            </a:r>
          </a:p>
          <a:p>
            <a:r>
              <a:rPr lang="en-GB" dirty="0"/>
              <a:t>135 students with SEND – 405 meetings per year</a:t>
            </a:r>
          </a:p>
          <a:p>
            <a:r>
              <a:rPr lang="en-GB" dirty="0"/>
              <a:t>6 form entry – 135/30…</a:t>
            </a:r>
          </a:p>
          <a:p>
            <a:r>
              <a:rPr lang="en-GB" dirty="0"/>
              <a:t>Enables SENDCO  </a:t>
            </a:r>
          </a:p>
          <a:p>
            <a:r>
              <a:rPr lang="en-GB" dirty="0"/>
              <a:t>Leadership – how is this built into directed time?</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21</a:t>
            </a:fld>
            <a:endParaRPr lang="en-GB"/>
          </a:p>
        </p:txBody>
      </p:sp>
    </p:spTree>
    <p:extLst>
      <p:ext uri="{BB962C8B-B14F-4D97-AF65-F5344CB8AC3E}">
        <p14:creationId xmlns:p14="http://schemas.microsoft.com/office/powerpoint/2010/main" val="7359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 back on sessions that we have already delivered – how we use data, how we use the graduated approach, what we mean by distributed leadership and tools that we can use to support this. Today will build on all of this but take it further towards the implementation.</a:t>
            </a:r>
          </a:p>
        </p:txBody>
      </p:sp>
      <p:sp>
        <p:nvSpPr>
          <p:cNvPr id="4" name="Slide Number Placeholder 3"/>
          <p:cNvSpPr>
            <a:spLocks noGrp="1"/>
          </p:cNvSpPr>
          <p:nvPr>
            <p:ph type="sldNum" sz="quarter" idx="5"/>
          </p:nvPr>
        </p:nvSpPr>
        <p:spPr/>
        <p:txBody>
          <a:bodyPr/>
          <a:lstStyle/>
          <a:p>
            <a:fld id="{8234E1DD-08E2-4965-B4FB-0728557EDB6E}" type="slidenum">
              <a:rPr lang="en-GB" smtClean="0"/>
              <a:t>2</a:t>
            </a:fld>
            <a:endParaRPr lang="en-GB"/>
          </a:p>
        </p:txBody>
      </p:sp>
    </p:spTree>
    <p:extLst>
      <p:ext uri="{BB962C8B-B14F-4D97-AF65-F5344CB8AC3E}">
        <p14:creationId xmlns:p14="http://schemas.microsoft.com/office/powerpoint/2010/main" val="1308093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22</a:t>
            </a:fld>
            <a:endParaRPr lang="en-GB"/>
          </a:p>
        </p:txBody>
      </p:sp>
    </p:spTree>
    <p:extLst>
      <p:ext uri="{BB962C8B-B14F-4D97-AF65-F5344CB8AC3E}">
        <p14:creationId xmlns:p14="http://schemas.microsoft.com/office/powerpoint/2010/main" val="1568149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23</a:t>
            </a:fld>
            <a:endParaRPr lang="en-GB"/>
          </a:p>
        </p:txBody>
      </p:sp>
    </p:spTree>
    <p:extLst>
      <p:ext uri="{BB962C8B-B14F-4D97-AF65-F5344CB8AC3E}">
        <p14:creationId xmlns:p14="http://schemas.microsoft.com/office/powerpoint/2010/main" val="3552409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24</a:t>
            </a:fld>
            <a:endParaRPr lang="en-GB"/>
          </a:p>
        </p:txBody>
      </p:sp>
    </p:spTree>
    <p:extLst>
      <p:ext uri="{BB962C8B-B14F-4D97-AF65-F5344CB8AC3E}">
        <p14:creationId xmlns:p14="http://schemas.microsoft.com/office/powerpoint/2010/main" val="37513850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25</a:t>
            </a:fld>
            <a:endParaRPr lang="en-GB"/>
          </a:p>
        </p:txBody>
      </p:sp>
    </p:spTree>
    <p:extLst>
      <p:ext uri="{BB962C8B-B14F-4D97-AF65-F5344CB8AC3E}">
        <p14:creationId xmlns:p14="http://schemas.microsoft.com/office/powerpoint/2010/main" val="2063223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26</a:t>
            </a:fld>
            <a:endParaRPr lang="en-GB"/>
          </a:p>
        </p:txBody>
      </p:sp>
    </p:spTree>
    <p:extLst>
      <p:ext uri="{BB962C8B-B14F-4D97-AF65-F5344CB8AC3E}">
        <p14:creationId xmlns:p14="http://schemas.microsoft.com/office/powerpoint/2010/main" val="4163834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27</a:t>
            </a:fld>
            <a:endParaRPr lang="en-GB"/>
          </a:p>
        </p:txBody>
      </p:sp>
    </p:spTree>
    <p:extLst>
      <p:ext uri="{BB962C8B-B14F-4D97-AF65-F5344CB8AC3E}">
        <p14:creationId xmlns:p14="http://schemas.microsoft.com/office/powerpoint/2010/main" val="84722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28</a:t>
            </a:fld>
            <a:endParaRPr lang="en-GB"/>
          </a:p>
        </p:txBody>
      </p:sp>
    </p:spTree>
    <p:extLst>
      <p:ext uri="{BB962C8B-B14F-4D97-AF65-F5344CB8AC3E}">
        <p14:creationId xmlns:p14="http://schemas.microsoft.com/office/powerpoint/2010/main" val="2409819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29</a:t>
            </a:fld>
            <a:endParaRPr lang="en-GB"/>
          </a:p>
        </p:txBody>
      </p:sp>
    </p:spTree>
    <p:extLst>
      <p:ext uri="{BB962C8B-B14F-4D97-AF65-F5344CB8AC3E}">
        <p14:creationId xmlns:p14="http://schemas.microsoft.com/office/powerpoint/2010/main" val="1454952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30</a:t>
            </a:fld>
            <a:endParaRPr lang="en-GB"/>
          </a:p>
        </p:txBody>
      </p:sp>
    </p:spTree>
    <p:extLst>
      <p:ext uri="{BB962C8B-B14F-4D97-AF65-F5344CB8AC3E}">
        <p14:creationId xmlns:p14="http://schemas.microsoft.com/office/powerpoint/2010/main" val="4285450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31</a:t>
            </a:fld>
            <a:endParaRPr lang="en-GB"/>
          </a:p>
        </p:txBody>
      </p:sp>
    </p:spTree>
    <p:extLst>
      <p:ext uri="{BB962C8B-B14F-4D97-AF65-F5344CB8AC3E}">
        <p14:creationId xmlns:p14="http://schemas.microsoft.com/office/powerpoint/2010/main" val="350370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SEND GATEWAY UP AND SHOW WHERE TO ACCESS KEY INFORMATION AND RESOURCES</a:t>
            </a:r>
          </a:p>
          <a:p>
            <a:r>
              <a:rPr lang="en-US" dirty="0"/>
              <a:t>SHARE KEY ASPECTS OF THE CONTRACT – SEND modules, PD groups, networking etc. </a:t>
            </a:r>
          </a:p>
          <a:p>
            <a:endParaRPr lang="en-US" dirty="0"/>
          </a:p>
          <a:p>
            <a:r>
              <a:rPr lang="en-US" dirty="0"/>
              <a:t>Put up handbook and ITT resources for reference in the session.</a:t>
            </a:r>
          </a:p>
        </p:txBody>
      </p:sp>
      <p:sp>
        <p:nvSpPr>
          <p:cNvPr id="4" name="Slide Number Placeholder 3"/>
          <p:cNvSpPr>
            <a:spLocks noGrp="1"/>
          </p:cNvSpPr>
          <p:nvPr>
            <p:ph type="sldNum" sz="quarter" idx="5"/>
          </p:nvPr>
        </p:nvSpPr>
        <p:spPr/>
        <p:txBody>
          <a:bodyPr/>
          <a:lstStyle/>
          <a:p>
            <a:fld id="{8234E1DD-08E2-4965-B4FB-0728557EDB6E}" type="slidenum">
              <a:rPr lang="en-GB" smtClean="0"/>
              <a:t>3</a:t>
            </a:fld>
            <a:endParaRPr lang="en-GB"/>
          </a:p>
        </p:txBody>
      </p:sp>
    </p:spTree>
    <p:extLst>
      <p:ext uri="{BB962C8B-B14F-4D97-AF65-F5344CB8AC3E}">
        <p14:creationId xmlns:p14="http://schemas.microsoft.com/office/powerpoint/2010/main" val="3986174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32</a:t>
            </a:fld>
            <a:endParaRPr lang="en-GB"/>
          </a:p>
        </p:txBody>
      </p:sp>
    </p:spTree>
    <p:extLst>
      <p:ext uri="{BB962C8B-B14F-4D97-AF65-F5344CB8AC3E}">
        <p14:creationId xmlns:p14="http://schemas.microsoft.com/office/powerpoint/2010/main" val="21413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Secondary: Maths, English, Drama, Science, Music, Art and Design, PE, Computing, MFL</a:t>
            </a:r>
          </a:p>
        </p:txBody>
      </p:sp>
      <p:sp>
        <p:nvSpPr>
          <p:cNvPr id="4" name="Slide Number Placeholder 3"/>
          <p:cNvSpPr>
            <a:spLocks noGrp="1"/>
          </p:cNvSpPr>
          <p:nvPr>
            <p:ph type="sldNum" sz="quarter" idx="5"/>
          </p:nvPr>
        </p:nvSpPr>
        <p:spPr/>
        <p:txBody>
          <a:bodyPr/>
          <a:lstStyle/>
          <a:p>
            <a:fld id="{8234E1DD-08E2-4965-B4FB-0728557EDB6E}" type="slidenum">
              <a:rPr lang="en-GB" smtClean="0"/>
              <a:t>33</a:t>
            </a:fld>
            <a:endParaRPr lang="en-GB"/>
          </a:p>
        </p:txBody>
      </p:sp>
    </p:spTree>
    <p:extLst>
      <p:ext uri="{BB962C8B-B14F-4D97-AF65-F5344CB8AC3E}">
        <p14:creationId xmlns:p14="http://schemas.microsoft.com/office/powerpoint/2010/main" val="1333167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34</a:t>
            </a:fld>
            <a:endParaRPr lang="en-GB"/>
          </a:p>
        </p:txBody>
      </p:sp>
    </p:spTree>
    <p:extLst>
      <p:ext uri="{BB962C8B-B14F-4D97-AF65-F5344CB8AC3E}">
        <p14:creationId xmlns:p14="http://schemas.microsoft.com/office/powerpoint/2010/main" val="2879095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35</a:t>
            </a:fld>
            <a:endParaRPr lang="en-GB"/>
          </a:p>
        </p:txBody>
      </p:sp>
    </p:spTree>
    <p:extLst>
      <p:ext uri="{BB962C8B-B14F-4D97-AF65-F5344CB8AC3E}">
        <p14:creationId xmlns:p14="http://schemas.microsoft.com/office/powerpoint/2010/main" val="28907575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36</a:t>
            </a:fld>
            <a:endParaRPr lang="en-GB"/>
          </a:p>
        </p:txBody>
      </p:sp>
    </p:spTree>
    <p:extLst>
      <p:ext uri="{BB962C8B-B14F-4D97-AF65-F5344CB8AC3E}">
        <p14:creationId xmlns:p14="http://schemas.microsoft.com/office/powerpoint/2010/main" val="723817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37</a:t>
            </a:fld>
            <a:endParaRPr lang="en-GB"/>
          </a:p>
        </p:txBody>
      </p:sp>
    </p:spTree>
    <p:extLst>
      <p:ext uri="{BB962C8B-B14F-4D97-AF65-F5344CB8AC3E}">
        <p14:creationId xmlns:p14="http://schemas.microsoft.com/office/powerpoint/2010/main" val="1474479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600" kern="1200" dirty="0">
              <a:solidFill>
                <a:srgbClr val="575656"/>
              </a:solidFill>
              <a:latin typeface="+mn-lt"/>
              <a:ea typeface="+mn-ea"/>
              <a:cs typeface="+mn-cs"/>
            </a:endParaRPr>
          </a:p>
        </p:txBody>
      </p:sp>
      <p:sp>
        <p:nvSpPr>
          <p:cNvPr id="4" name="Slide Number Placeholder 3"/>
          <p:cNvSpPr>
            <a:spLocks noGrp="1"/>
          </p:cNvSpPr>
          <p:nvPr>
            <p:ph type="sldNum" sz="quarter" idx="5"/>
          </p:nvPr>
        </p:nvSpPr>
        <p:spPr/>
        <p:txBody>
          <a:bodyPr/>
          <a:lstStyle/>
          <a:p>
            <a:fld id="{8234E1DD-08E2-4965-B4FB-0728557EDB6E}" type="slidenum">
              <a:rPr lang="en-GB" smtClean="0"/>
              <a:t>38</a:t>
            </a:fld>
            <a:endParaRPr lang="en-GB"/>
          </a:p>
        </p:txBody>
      </p:sp>
    </p:spTree>
    <p:extLst>
      <p:ext uri="{BB962C8B-B14F-4D97-AF65-F5344CB8AC3E}">
        <p14:creationId xmlns:p14="http://schemas.microsoft.com/office/powerpoint/2010/main" val="2798824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39</a:t>
            </a:fld>
            <a:endParaRPr lang="en-GB"/>
          </a:p>
        </p:txBody>
      </p:sp>
    </p:spTree>
    <p:extLst>
      <p:ext uri="{BB962C8B-B14F-4D97-AF65-F5344CB8AC3E}">
        <p14:creationId xmlns:p14="http://schemas.microsoft.com/office/powerpoint/2010/main" val="42690315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40</a:t>
            </a:fld>
            <a:endParaRPr lang="en-GB"/>
          </a:p>
        </p:txBody>
      </p:sp>
    </p:spTree>
    <p:extLst>
      <p:ext uri="{BB962C8B-B14F-4D97-AF65-F5344CB8AC3E}">
        <p14:creationId xmlns:p14="http://schemas.microsoft.com/office/powerpoint/2010/main" val="3769868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42</a:t>
            </a:fld>
            <a:endParaRPr lang="en-GB"/>
          </a:p>
        </p:txBody>
      </p:sp>
    </p:spTree>
    <p:extLst>
      <p:ext uri="{BB962C8B-B14F-4D97-AF65-F5344CB8AC3E}">
        <p14:creationId xmlns:p14="http://schemas.microsoft.com/office/powerpoint/2010/main" val="2855109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4</a:t>
            </a:fld>
            <a:endParaRPr lang="en-GB"/>
          </a:p>
        </p:txBody>
      </p:sp>
    </p:spTree>
    <p:extLst>
      <p:ext uri="{BB962C8B-B14F-4D97-AF65-F5344CB8AC3E}">
        <p14:creationId xmlns:p14="http://schemas.microsoft.com/office/powerpoint/2010/main" val="3469027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45</a:t>
            </a:fld>
            <a:endParaRPr lang="en-GB"/>
          </a:p>
        </p:txBody>
      </p:sp>
    </p:spTree>
    <p:extLst>
      <p:ext uri="{BB962C8B-B14F-4D97-AF65-F5344CB8AC3E}">
        <p14:creationId xmlns:p14="http://schemas.microsoft.com/office/powerpoint/2010/main" val="298646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5</a:t>
            </a:fld>
            <a:endParaRPr lang="en-GB"/>
          </a:p>
        </p:txBody>
      </p:sp>
    </p:spTree>
    <p:extLst>
      <p:ext uri="{BB962C8B-B14F-4D97-AF65-F5344CB8AC3E}">
        <p14:creationId xmlns:p14="http://schemas.microsoft.com/office/powerpoint/2010/main" val="751592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6</a:t>
            </a:fld>
            <a:endParaRPr lang="en-GB"/>
          </a:p>
        </p:txBody>
      </p:sp>
    </p:spTree>
    <p:extLst>
      <p:ext uri="{BB962C8B-B14F-4D97-AF65-F5344CB8AC3E}">
        <p14:creationId xmlns:p14="http://schemas.microsoft.com/office/powerpoint/2010/main" val="3161122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7</a:t>
            </a:fld>
            <a:endParaRPr lang="en-GB"/>
          </a:p>
        </p:txBody>
      </p:sp>
    </p:spTree>
    <p:extLst>
      <p:ext uri="{BB962C8B-B14F-4D97-AF65-F5344CB8AC3E}">
        <p14:creationId xmlns:p14="http://schemas.microsoft.com/office/powerpoint/2010/main" val="1203615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8</a:t>
            </a:fld>
            <a:endParaRPr lang="en-GB"/>
          </a:p>
        </p:txBody>
      </p:sp>
    </p:spTree>
    <p:extLst>
      <p:ext uri="{BB962C8B-B14F-4D97-AF65-F5344CB8AC3E}">
        <p14:creationId xmlns:p14="http://schemas.microsoft.com/office/powerpoint/2010/main" val="202056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9</a:t>
            </a:fld>
            <a:endParaRPr lang="en-GB"/>
          </a:p>
        </p:txBody>
      </p:sp>
    </p:spTree>
    <p:extLst>
      <p:ext uri="{BB962C8B-B14F-4D97-AF65-F5344CB8AC3E}">
        <p14:creationId xmlns:p14="http://schemas.microsoft.com/office/powerpoint/2010/main" val="2392564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9.xml"/><Relationship Id="rId5" Type="http://schemas.microsoft.com/office/2007/relationships/hdphoto" Target="../media/hdphoto11.wdp"/><Relationship Id="rId4" Type="http://schemas.openxmlformats.org/officeDocument/2006/relationships/image" Target="../media/image4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0.xml"/><Relationship Id="rId5" Type="http://schemas.microsoft.com/office/2007/relationships/hdphoto" Target="../media/hdphoto12.wdp"/><Relationship Id="rId4" Type="http://schemas.openxmlformats.org/officeDocument/2006/relationships/image" Target="../media/image4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1.xml"/><Relationship Id="rId5" Type="http://schemas.microsoft.com/office/2007/relationships/hdphoto" Target="../media/hdphoto13.wdp"/><Relationship Id="rId4" Type="http://schemas.openxmlformats.org/officeDocument/2006/relationships/image" Target="../media/image4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2.xml"/><Relationship Id="rId5" Type="http://schemas.microsoft.com/office/2007/relationships/hdphoto" Target="../media/hdphoto14.wdp"/><Relationship Id="rId4" Type="http://schemas.openxmlformats.org/officeDocument/2006/relationships/image" Target="../media/image4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3.xml"/><Relationship Id="rId5" Type="http://schemas.microsoft.com/office/2007/relationships/hdphoto" Target="../media/hdphoto15.wdp"/><Relationship Id="rId4" Type="http://schemas.openxmlformats.org/officeDocument/2006/relationships/image" Target="../media/image49.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4.xml"/><Relationship Id="rId5" Type="http://schemas.microsoft.com/office/2007/relationships/hdphoto" Target="../media/hdphoto16.wdp"/><Relationship Id="rId4" Type="http://schemas.openxmlformats.org/officeDocument/2006/relationships/image" Target="../media/image5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2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6.xml"/><Relationship Id="rId5" Type="http://schemas.microsoft.com/office/2007/relationships/hdphoto" Target="../media/hdphoto17.wdp"/><Relationship Id="rId4" Type="http://schemas.openxmlformats.org/officeDocument/2006/relationships/image" Target="../media/image5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7.xml"/><Relationship Id="rId5" Type="http://schemas.microsoft.com/office/2007/relationships/hdphoto" Target="../media/hdphoto18.wdp"/><Relationship Id="rId4" Type="http://schemas.openxmlformats.org/officeDocument/2006/relationships/image" Target="../media/image5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3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29.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3.xml"/><Relationship Id="rId1" Type="http://schemas.openxmlformats.org/officeDocument/2006/relationships/tags" Target="../tags/tag8.xml"/><Relationship Id="rId4" Type="http://schemas.microsoft.com/office/2007/relationships/hdphoto" Target="../media/hdphoto2.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3.xml"/><Relationship Id="rId1" Type="http://schemas.openxmlformats.org/officeDocument/2006/relationships/tags" Target="../tags/tag9.xml"/><Relationship Id="rId4" Type="http://schemas.microsoft.com/office/2007/relationships/hdphoto" Target="../media/hdphoto2.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0.xml"/><Relationship Id="rId4" Type="http://schemas.microsoft.com/office/2007/relationships/hdphoto" Target="../media/hdphoto3.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1.xml"/><Relationship Id="rId4" Type="http://schemas.microsoft.com/office/2007/relationships/hdphoto" Target="../media/hdphoto3.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3.xml"/><Relationship Id="rId1" Type="http://schemas.openxmlformats.org/officeDocument/2006/relationships/tags" Target="../tags/tag12.xml"/><Relationship Id="rId4" Type="http://schemas.microsoft.com/office/2007/relationships/hdphoto" Target="../media/hdphoto4.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3.xml"/><Relationship Id="rId1" Type="http://schemas.openxmlformats.org/officeDocument/2006/relationships/tags" Target="../tags/tag13.xml"/><Relationship Id="rId4" Type="http://schemas.microsoft.com/office/2007/relationships/hdphoto" Target="../media/hdphoto4.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4.xml"/><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5.xml"/><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3.xml"/><Relationship Id="rId1" Type="http://schemas.openxmlformats.org/officeDocument/2006/relationships/tags" Target="../tags/tag16.xml"/><Relationship Id="rId4" Type="http://schemas.microsoft.com/office/2007/relationships/hdphoto" Target="../media/hdphoto6.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3.xml"/><Relationship Id="rId1" Type="http://schemas.openxmlformats.org/officeDocument/2006/relationships/tags" Target="../tags/tag17.xml"/><Relationship Id="rId4" Type="http://schemas.microsoft.com/office/2007/relationships/hdphoto" Target="../media/hdphoto6.wdp"/></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3.xml"/><Relationship Id="rId1" Type="http://schemas.openxmlformats.org/officeDocument/2006/relationships/tags" Target="../tags/tag18.xml"/><Relationship Id="rId4" Type="http://schemas.microsoft.com/office/2007/relationships/hdphoto" Target="../media/hdphoto7.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3.xml"/><Relationship Id="rId1" Type="http://schemas.openxmlformats.org/officeDocument/2006/relationships/tags" Target="../tags/tag19.xml"/><Relationship Id="rId4" Type="http://schemas.microsoft.com/office/2007/relationships/hdphoto" Target="../media/hdphoto7.wdp"/></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3.xml"/><Relationship Id="rId1" Type="http://schemas.openxmlformats.org/officeDocument/2006/relationships/tags" Target="../tags/tag20.xml"/><Relationship Id="rId4" Type="http://schemas.microsoft.com/office/2007/relationships/hdphoto" Target="../media/hdphoto8.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3.xml"/><Relationship Id="rId1" Type="http://schemas.openxmlformats.org/officeDocument/2006/relationships/tags" Target="../tags/tag21.xml"/><Relationship Id="rId4" Type="http://schemas.microsoft.com/office/2007/relationships/hdphoto" Target="../media/hdphoto8.wdp"/></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3.xml"/><Relationship Id="rId1" Type="http://schemas.openxmlformats.org/officeDocument/2006/relationships/tags" Target="../tags/tag23.xml"/><Relationship Id="rId4" Type="http://schemas.microsoft.com/office/2007/relationships/hdphoto" Target="../media/hdphoto9.wdp"/></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3.xml"/><Relationship Id="rId1" Type="http://schemas.openxmlformats.org/officeDocument/2006/relationships/tags" Target="../tags/tag24.xml"/><Relationship Id="rId4" Type="http://schemas.microsoft.com/office/2007/relationships/hdphoto" Target="../media/hdphoto9.wdp"/></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3.xml"/><Relationship Id="rId1" Type="http://schemas.openxmlformats.org/officeDocument/2006/relationships/tags" Target="../tags/tag25.xml"/><Relationship Id="rId4" Type="http://schemas.microsoft.com/office/2007/relationships/hdphoto" Target="../media/hdphoto10.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3.xml"/><Relationship Id="rId1" Type="http://schemas.openxmlformats.org/officeDocument/2006/relationships/tags" Target="../tags/tag26.xml"/><Relationship Id="rId4" Type="http://schemas.microsoft.com/office/2007/relationships/hdphoto" Target="../media/hdphoto10.wdp"/></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6407943" cy="359707"/>
          </a:xfrm>
          <a:prstGeom prst="rect">
            <a:avLst/>
          </a:prstGeo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446176"/>
            <a:ext cx="1125537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4086469"/>
            <a:ext cx="11304588" cy="359707"/>
          </a:xfrm>
          <a:prstGeom prst="rect">
            <a:avLst/>
          </a:prstGeom>
        </p:spPr>
        <p:txBody>
          <a:bodyPr anchor="b" anchorCtr="0"/>
          <a:lstStyle>
            <a:lvl1pPr>
              <a:lnSpc>
                <a:spcPts val="7000"/>
              </a:lnSpc>
              <a:defRPr sz="6600" b="0">
                <a:solidFill>
                  <a:schemeClr val="bg1"/>
                </a:solidFill>
                <a:latin typeface="Arial Black" panose="020B0A04020102020204" pitchFamily="34" charset="0"/>
              </a:defRPr>
            </a:lvl1pPr>
          </a:lstStyle>
          <a:p>
            <a:endParaRPr lang="en-GB"/>
          </a:p>
        </p:txBody>
      </p:sp>
    </p:spTree>
    <p:extLst>
      <p:ext uri="{BB962C8B-B14F-4D97-AF65-F5344CB8AC3E}">
        <p14:creationId xmlns:p14="http://schemas.microsoft.com/office/powerpoint/2010/main" val="99851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3788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2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2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41170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3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3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349796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4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4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288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5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5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55425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6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6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404591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7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7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160370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8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8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39933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9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80059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10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01622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552AA1-49A7-43D4-A1D1-BFA84F8B3F0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8619536"/>
          </a:xfrm>
          <a:prstGeom prst="rect">
            <a:avLst/>
          </a:prstGeom>
        </p:spPr>
      </p:pic>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6206206" y="2018835"/>
            <a:ext cx="4285894" cy="3688490"/>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6171591" y="403958"/>
            <a:ext cx="4313530" cy="1447669"/>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pic>
        <p:nvPicPr>
          <p:cNvPr id="7" name="Picture 6">
            <a:extLst>
              <a:ext uri="{FF2B5EF4-FFF2-40B4-BE49-F238E27FC236}">
                <a16:creationId xmlns:a16="http://schemas.microsoft.com/office/drawing/2014/main" id="{0370CE61-3467-43B8-B7D0-0428B992F3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671562" y="1313823"/>
            <a:ext cx="1152190" cy="555628"/>
          </a:xfrm>
          <a:prstGeom prst="rect">
            <a:avLst/>
          </a:prstGeom>
        </p:spPr>
      </p:pic>
      <p:pic>
        <p:nvPicPr>
          <p:cNvPr id="8" name="Picture 7">
            <a:extLst>
              <a:ext uri="{FF2B5EF4-FFF2-40B4-BE49-F238E27FC236}">
                <a16:creationId xmlns:a16="http://schemas.microsoft.com/office/drawing/2014/main" id="{133C9BC0-9F2B-4F32-906B-764323B202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671562" y="3128388"/>
            <a:ext cx="1299148" cy="529792"/>
          </a:xfrm>
          <a:prstGeom prst="rect">
            <a:avLst/>
          </a:prstGeom>
        </p:spPr>
      </p:pic>
      <p:pic>
        <p:nvPicPr>
          <p:cNvPr id="9" name="Picture 8">
            <a:extLst>
              <a:ext uri="{FF2B5EF4-FFF2-40B4-BE49-F238E27FC236}">
                <a16:creationId xmlns:a16="http://schemas.microsoft.com/office/drawing/2014/main" id="{36C3EF65-C63B-4041-A756-41D35E46BD2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671562" y="2321763"/>
            <a:ext cx="1107899" cy="354313"/>
          </a:xfrm>
          <a:prstGeom prst="rect">
            <a:avLst/>
          </a:prstGeom>
        </p:spPr>
      </p:pic>
      <p:pic>
        <p:nvPicPr>
          <p:cNvPr id="10" name="Picture 9">
            <a:extLst>
              <a:ext uri="{FF2B5EF4-FFF2-40B4-BE49-F238E27FC236}">
                <a16:creationId xmlns:a16="http://schemas.microsoft.com/office/drawing/2014/main" id="{9208FEC1-67F4-44D9-A5F0-69B71C09290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671562" y="467606"/>
            <a:ext cx="1156886" cy="393905"/>
          </a:xfrm>
          <a:prstGeom prst="rect">
            <a:avLst/>
          </a:prstGeom>
        </p:spPr>
      </p:pic>
      <p:grpSp>
        <p:nvGrpSpPr>
          <p:cNvPr id="15" name="Group 14">
            <a:extLst>
              <a:ext uri="{FF2B5EF4-FFF2-40B4-BE49-F238E27FC236}">
                <a16:creationId xmlns:a16="http://schemas.microsoft.com/office/drawing/2014/main" id="{0C9DD67C-7D6C-4F18-87B2-E73EDCEA626B}"/>
              </a:ext>
            </a:extLst>
          </p:cNvPr>
          <p:cNvGrpSpPr/>
          <p:nvPr/>
        </p:nvGrpSpPr>
        <p:grpSpPr>
          <a:xfrm>
            <a:off x="10697204" y="5371582"/>
            <a:ext cx="1188091" cy="922020"/>
            <a:chOff x="0" y="0"/>
            <a:chExt cx="2248969" cy="1745053"/>
          </a:xfrm>
        </p:grpSpPr>
        <p:pic>
          <p:nvPicPr>
            <p:cNvPr id="17" name="Picture 16">
              <a:extLst>
                <a:ext uri="{FF2B5EF4-FFF2-40B4-BE49-F238E27FC236}">
                  <a16:creationId xmlns:a16="http://schemas.microsoft.com/office/drawing/2014/main" id="{3FED0D12-DC4D-4500-BF71-37032267E3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94" y="473783"/>
              <a:ext cx="2149475" cy="1271270"/>
            </a:xfrm>
            <a:prstGeom prst="rect">
              <a:avLst/>
            </a:prstGeom>
          </p:spPr>
        </p:pic>
        <p:sp>
          <p:nvSpPr>
            <p:cNvPr id="18" name="Text Box 2">
              <a:extLst>
                <a:ext uri="{FF2B5EF4-FFF2-40B4-BE49-F238E27FC236}">
                  <a16:creationId xmlns:a16="http://schemas.microsoft.com/office/drawing/2014/main" id="{90E786BF-6B68-485F-B166-D59A6F1D3951}"/>
                </a:ext>
              </a:extLst>
            </p:cNvPr>
            <p:cNvSpPr txBox="1">
              <a:spLocks noChangeArrowheads="1"/>
            </p:cNvSpPr>
            <p:nvPr/>
          </p:nvSpPr>
          <p:spPr bwMode="auto">
            <a:xfrm>
              <a:off x="0" y="0"/>
              <a:ext cx="2169795" cy="5105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solidFill>
                    <a:srgbClr val="44546A"/>
                  </a:solidFill>
                  <a:effectLst/>
                  <a:latin typeface="Arial" panose="020B0604020202020204" pitchFamily="34" charset="0"/>
                  <a:ea typeface="Arial" panose="020B0604020202020204" pitchFamily="34" charset="0"/>
                </a:rPr>
                <a:t>Funded by</a:t>
              </a:r>
            </a:p>
          </p:txBody>
        </p:sp>
      </p:grpSp>
      <p:sp>
        <p:nvSpPr>
          <p:cNvPr id="16" name="Text Box 288">
            <a:extLst>
              <a:ext uri="{FF2B5EF4-FFF2-40B4-BE49-F238E27FC236}">
                <a16:creationId xmlns:a16="http://schemas.microsoft.com/office/drawing/2014/main" id="{4AB38791-D2CB-4F02-9E5B-CB32E304EC1F}"/>
              </a:ext>
            </a:extLst>
          </p:cNvPr>
          <p:cNvSpPr txBox="1"/>
          <p:nvPr/>
        </p:nvSpPr>
        <p:spPr>
          <a:xfrm>
            <a:off x="6096000" y="5789117"/>
            <a:ext cx="3467174" cy="415714"/>
          </a:xfrm>
          <a:prstGeom prst="rect">
            <a:avLst/>
          </a:prstGeom>
          <a:noFill/>
          <a:ln w="6350">
            <a:noFill/>
          </a:ln>
        </p:spPr>
        <p:txBody>
          <a:bodyPr rot="0" spcFirstLastPara="0" vert="horz" wrap="square" lIns="216000" tIns="36000" rIns="91440" bIns="45720" numCol="1" spcCol="0" rtlCol="0" fromWordArt="0" anchor="t" anchorCtr="0" forceAA="0" compatLnSpc="1">
            <a:prstTxWarp prst="textNoShape">
              <a:avLst/>
            </a:prstTxWarp>
            <a:noAutofit/>
          </a:bodyPr>
          <a:lstStyle/>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 Crown copyright (12/2020)</a:t>
            </a:r>
            <a:endParaRPr lang="en-GB" sz="1100" dirty="0">
              <a:solidFill>
                <a:srgbClr val="44546A"/>
              </a:solidFill>
              <a:effectLst/>
              <a:latin typeface="Arial" panose="020B0604020202020204" pitchFamily="34" charset="0"/>
              <a:ea typeface="Arial" panose="020B0604020202020204" pitchFamily="34" charset="0"/>
            </a:endParaRPr>
          </a:p>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This SEND Classroom Teacher Handbook is licensed under the Open Government Licence 3.0.</a:t>
            </a:r>
            <a:endParaRPr lang="en-GB" sz="1100" dirty="0">
              <a:solidFill>
                <a:srgbClr val="44546A"/>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0747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6092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1370960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988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2094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6275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87269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517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96462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7761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65351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3">
            <a:extLst>
              <a:ext uri="{28A0092B-C50C-407E-A947-70E740481C1C}">
                <a14:useLocalDpi xmlns:a14="http://schemas.microsoft.com/office/drawing/2010/main" val="0"/>
              </a:ext>
            </a:extLst>
          </a:blip>
          <a:stretch>
            <a:fillRect/>
          </a:stretch>
        </p:blipFill>
        <p:spPr>
          <a:xfrm>
            <a:off x="721361" y="-7197"/>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40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9342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0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225941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1867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one column">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206477" y="914400"/>
            <a:ext cx="11886639" cy="5496231"/>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F9472515-8D5D-489D-B451-55B29A511F25}"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Tree>
    <p:extLst>
      <p:ext uri="{BB962C8B-B14F-4D97-AF65-F5344CB8AC3E}">
        <p14:creationId xmlns:p14="http://schemas.microsoft.com/office/powerpoint/2010/main" val="350580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two column">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72C841-13BC-4B82-A936-D60095DA333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461B63A-4EDE-45EC-81CB-FB842B3CB95B}"/>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F9472515-8D5D-489D-B451-55B29A511F25}" type="slidenum">
              <a:rPr lang="en-GB" smtClean="0"/>
              <a:t>‹#›</a:t>
            </a:fld>
            <a:endParaRPr lang="en-GB"/>
          </a:p>
        </p:txBody>
      </p:sp>
      <p:sp>
        <p:nvSpPr>
          <p:cNvPr id="15" name="Footer Placeholder 4">
            <a:extLst>
              <a:ext uri="{FF2B5EF4-FFF2-40B4-BE49-F238E27FC236}">
                <a16:creationId xmlns:a16="http://schemas.microsoft.com/office/drawing/2014/main" id="{B5844B15-B3B7-4B31-8447-2755587A345A}"/>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
        <p:nvSpPr>
          <p:cNvPr id="16" name="Content Placeholder 2">
            <a:extLst>
              <a:ext uri="{FF2B5EF4-FFF2-40B4-BE49-F238E27FC236}">
                <a16:creationId xmlns:a16="http://schemas.microsoft.com/office/drawing/2014/main" id="{C1E57175-344E-45BC-89C3-E884D9A4AAAF}"/>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4">
            <a:extLst>
              <a:ext uri="{FF2B5EF4-FFF2-40B4-BE49-F238E27FC236}">
                <a16:creationId xmlns:a16="http://schemas.microsoft.com/office/drawing/2014/main" id="{11CCE4EA-9CFD-4FC1-8764-F885264198E1}"/>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5252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1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301381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2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2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4773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3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3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177506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4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4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32592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5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5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31857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96193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6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6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96570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7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7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148555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8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8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412352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9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2872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0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196036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552AA1-49A7-43D4-A1D1-BFA84F8B3F0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8619536"/>
          </a:xfrm>
          <a:prstGeom prst="rect">
            <a:avLst/>
          </a:prstGeom>
        </p:spPr>
      </p:pic>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6206206" y="2018835"/>
            <a:ext cx="4285894" cy="3688490"/>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6171591" y="403958"/>
            <a:ext cx="4313530" cy="1447669"/>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F9472515-8D5D-489D-B451-55B29A511F25}"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pic>
        <p:nvPicPr>
          <p:cNvPr id="7" name="Picture 6">
            <a:extLst>
              <a:ext uri="{FF2B5EF4-FFF2-40B4-BE49-F238E27FC236}">
                <a16:creationId xmlns:a16="http://schemas.microsoft.com/office/drawing/2014/main" id="{0370CE61-3467-43B8-B7D0-0428B992F323}"/>
              </a:ext>
            </a:extLst>
          </p:cNvPr>
          <p:cNvPicPr/>
          <p:nvPr/>
        </p:nvPicPr>
        <p:blipFill>
          <a:blip r:embed="rId3">
            <a:extLst>
              <a:ext uri="{28A0092B-C50C-407E-A947-70E740481C1C}">
                <a14:useLocalDpi xmlns:a14="http://schemas.microsoft.com/office/drawing/2010/main" val="0"/>
              </a:ext>
            </a:extLst>
          </a:blip>
          <a:stretch>
            <a:fillRect/>
          </a:stretch>
        </p:blipFill>
        <p:spPr>
          <a:xfrm>
            <a:off x="10671562" y="1313823"/>
            <a:ext cx="1152190" cy="555628"/>
          </a:xfrm>
          <a:prstGeom prst="rect">
            <a:avLst/>
          </a:prstGeom>
        </p:spPr>
      </p:pic>
      <p:pic>
        <p:nvPicPr>
          <p:cNvPr id="8" name="Picture 7">
            <a:extLst>
              <a:ext uri="{FF2B5EF4-FFF2-40B4-BE49-F238E27FC236}">
                <a16:creationId xmlns:a16="http://schemas.microsoft.com/office/drawing/2014/main" id="{133C9BC0-9F2B-4F32-906B-764323B202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671562" y="3128388"/>
            <a:ext cx="1299148" cy="529792"/>
          </a:xfrm>
          <a:prstGeom prst="rect">
            <a:avLst/>
          </a:prstGeom>
        </p:spPr>
      </p:pic>
      <p:pic>
        <p:nvPicPr>
          <p:cNvPr id="9" name="Picture 8">
            <a:extLst>
              <a:ext uri="{FF2B5EF4-FFF2-40B4-BE49-F238E27FC236}">
                <a16:creationId xmlns:a16="http://schemas.microsoft.com/office/drawing/2014/main" id="{36C3EF65-C63B-4041-A756-41D35E46BD2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671562" y="2321763"/>
            <a:ext cx="1107899" cy="354313"/>
          </a:xfrm>
          <a:prstGeom prst="rect">
            <a:avLst/>
          </a:prstGeom>
        </p:spPr>
      </p:pic>
      <p:pic>
        <p:nvPicPr>
          <p:cNvPr id="10" name="Picture 9">
            <a:extLst>
              <a:ext uri="{FF2B5EF4-FFF2-40B4-BE49-F238E27FC236}">
                <a16:creationId xmlns:a16="http://schemas.microsoft.com/office/drawing/2014/main" id="{9208FEC1-67F4-44D9-A5F0-69B71C09290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671562" y="467606"/>
            <a:ext cx="1156886" cy="393905"/>
          </a:xfrm>
          <a:prstGeom prst="rect">
            <a:avLst/>
          </a:prstGeom>
        </p:spPr>
      </p:pic>
      <p:grpSp>
        <p:nvGrpSpPr>
          <p:cNvPr id="15" name="Group 14">
            <a:extLst>
              <a:ext uri="{FF2B5EF4-FFF2-40B4-BE49-F238E27FC236}">
                <a16:creationId xmlns:a16="http://schemas.microsoft.com/office/drawing/2014/main" id="{0C9DD67C-7D6C-4F18-87B2-E73EDCEA626B}"/>
              </a:ext>
            </a:extLst>
          </p:cNvPr>
          <p:cNvGrpSpPr/>
          <p:nvPr/>
        </p:nvGrpSpPr>
        <p:grpSpPr>
          <a:xfrm>
            <a:off x="10697204" y="5371582"/>
            <a:ext cx="1188091" cy="922020"/>
            <a:chOff x="0" y="0"/>
            <a:chExt cx="2248969" cy="1745053"/>
          </a:xfrm>
        </p:grpSpPr>
        <p:pic>
          <p:nvPicPr>
            <p:cNvPr id="17" name="Picture 16">
              <a:extLst>
                <a:ext uri="{FF2B5EF4-FFF2-40B4-BE49-F238E27FC236}">
                  <a16:creationId xmlns:a16="http://schemas.microsoft.com/office/drawing/2014/main" id="{3FED0D12-DC4D-4500-BF71-37032267E3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94" y="473783"/>
              <a:ext cx="2149475" cy="1271270"/>
            </a:xfrm>
            <a:prstGeom prst="rect">
              <a:avLst/>
            </a:prstGeom>
          </p:spPr>
        </p:pic>
        <p:sp>
          <p:nvSpPr>
            <p:cNvPr id="18" name="Text Box 2">
              <a:extLst>
                <a:ext uri="{FF2B5EF4-FFF2-40B4-BE49-F238E27FC236}">
                  <a16:creationId xmlns:a16="http://schemas.microsoft.com/office/drawing/2014/main" id="{90E786BF-6B68-485F-B166-D59A6F1D3951}"/>
                </a:ext>
              </a:extLst>
            </p:cNvPr>
            <p:cNvSpPr txBox="1">
              <a:spLocks noChangeArrowheads="1"/>
            </p:cNvSpPr>
            <p:nvPr/>
          </p:nvSpPr>
          <p:spPr bwMode="auto">
            <a:xfrm>
              <a:off x="0" y="0"/>
              <a:ext cx="2169795" cy="5105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solidFill>
                    <a:srgbClr val="44546A"/>
                  </a:solidFill>
                  <a:effectLst/>
                  <a:latin typeface="Arial" panose="020B0604020202020204" pitchFamily="34" charset="0"/>
                  <a:ea typeface="Arial" panose="020B0604020202020204" pitchFamily="34" charset="0"/>
                </a:rPr>
                <a:t>Funded by</a:t>
              </a:r>
            </a:p>
          </p:txBody>
        </p:sp>
      </p:grpSp>
      <p:sp>
        <p:nvSpPr>
          <p:cNvPr id="16" name="Text Box 288">
            <a:extLst>
              <a:ext uri="{FF2B5EF4-FFF2-40B4-BE49-F238E27FC236}">
                <a16:creationId xmlns:a16="http://schemas.microsoft.com/office/drawing/2014/main" id="{4AB38791-D2CB-4F02-9E5B-CB32E304EC1F}"/>
              </a:ext>
            </a:extLst>
          </p:cNvPr>
          <p:cNvSpPr txBox="1"/>
          <p:nvPr/>
        </p:nvSpPr>
        <p:spPr>
          <a:xfrm>
            <a:off x="6096000" y="5789117"/>
            <a:ext cx="3467174" cy="415714"/>
          </a:xfrm>
          <a:prstGeom prst="rect">
            <a:avLst/>
          </a:prstGeom>
          <a:noFill/>
          <a:ln w="6350">
            <a:noFill/>
          </a:ln>
        </p:spPr>
        <p:txBody>
          <a:bodyPr rot="0" spcFirstLastPara="0" vert="horz" wrap="square" lIns="216000" tIns="36000" rIns="91440" bIns="45720" numCol="1" spcCol="0" rtlCol="0" fromWordArt="0" anchor="t" anchorCtr="0" forceAA="0" compatLnSpc="1">
            <a:prstTxWarp prst="textNoShape">
              <a:avLst/>
            </a:prstTxWarp>
            <a:noAutofit/>
          </a:bodyPr>
          <a:lstStyle/>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 Crown copyright (12/2020)</a:t>
            </a:r>
            <a:endParaRPr lang="en-GB" sz="1100" dirty="0">
              <a:solidFill>
                <a:srgbClr val="44546A"/>
              </a:solidFill>
              <a:effectLst/>
              <a:latin typeface="Arial" panose="020B0604020202020204" pitchFamily="34" charset="0"/>
              <a:ea typeface="Arial" panose="020B0604020202020204" pitchFamily="34" charset="0"/>
            </a:endParaRPr>
          </a:p>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This SEND Classroom Teacher Handbook is licensed under the Open Government Licence 3.0.</a:t>
            </a:r>
            <a:endParaRPr lang="en-GB" sz="1100" dirty="0">
              <a:solidFill>
                <a:srgbClr val="44546A"/>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70950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6407943" cy="359707"/>
          </a:xfrm>
          <a:prstGeom prst="rect">
            <a:avLst/>
          </a:prstGeo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446176"/>
            <a:ext cx="1125537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4086469"/>
            <a:ext cx="11304588" cy="359707"/>
          </a:xfrm>
          <a:prstGeom prst="rect">
            <a:avLst/>
          </a:prstGeom>
        </p:spPr>
        <p:txBody>
          <a:bodyPr anchor="b" anchorCtr="0"/>
          <a:lstStyle>
            <a:lvl1pPr>
              <a:lnSpc>
                <a:spcPts val="7000"/>
              </a:lnSpc>
              <a:defRPr sz="6600" b="0">
                <a:solidFill>
                  <a:schemeClr val="bg1"/>
                </a:solidFill>
                <a:latin typeface="Arial Black" panose="020B0A04020102020204" pitchFamily="34" charset="0"/>
              </a:defRPr>
            </a:lvl1pPr>
          </a:lstStyle>
          <a:p>
            <a:endParaRPr lang="en-GB"/>
          </a:p>
        </p:txBody>
      </p:sp>
    </p:spTree>
    <p:extLst>
      <p:ext uri="{BB962C8B-B14F-4D97-AF65-F5344CB8AC3E}">
        <p14:creationId xmlns:p14="http://schemas.microsoft.com/office/powerpoint/2010/main" val="32757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3">
            <a:extLst>
              <a:ext uri="{28A0092B-C50C-407E-A947-70E740481C1C}">
                <a14:useLocalDpi xmlns:a14="http://schemas.microsoft.com/office/drawing/2010/main" val="0"/>
              </a:ext>
            </a:extLst>
          </a:blip>
          <a:stretch>
            <a:fillRect/>
          </a:stretch>
        </p:blipFill>
        <p:spPr>
          <a:xfrm>
            <a:off x="721361" y="-7197"/>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99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Slid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3" cstate="print">
            <a:extLst>
              <a:ext uri="{28A0092B-C50C-407E-A947-70E740481C1C}">
                <a14:useLocalDpi xmlns:a14="http://schemas.microsoft.com/office/drawing/2010/main" val="0"/>
              </a:ext>
            </a:extLst>
          </a:blip>
          <a:srcRect/>
          <a:stretch/>
        </p:blipFill>
        <p:spPr>
          <a:xfrm>
            <a:off x="3769361" y="0"/>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9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52842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4417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3222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388530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4705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47892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900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49711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245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73341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6117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5808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37936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858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7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41395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7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9127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8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84939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9967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9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257312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9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2046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0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1396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0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426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one column">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206477" y="914400"/>
            <a:ext cx="11886639" cy="5496231"/>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Tree>
    <p:custDataLst>
      <p:tags r:id="rId1"/>
    </p:custDataLst>
    <p:extLst>
      <p:ext uri="{BB962C8B-B14F-4D97-AF65-F5344CB8AC3E}">
        <p14:creationId xmlns:p14="http://schemas.microsoft.com/office/powerpoint/2010/main" val="244279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5242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two column">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72C841-13BC-4B82-A936-D60095DA333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461B63A-4EDE-45EC-81CB-FB842B3CB95B}"/>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5" name="Footer Placeholder 4">
            <a:extLst>
              <a:ext uri="{FF2B5EF4-FFF2-40B4-BE49-F238E27FC236}">
                <a16:creationId xmlns:a16="http://schemas.microsoft.com/office/drawing/2014/main" id="{B5844B15-B3B7-4B31-8447-2755587A345A}"/>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
        <p:nvSpPr>
          <p:cNvPr id="16" name="Content Placeholder 2">
            <a:extLst>
              <a:ext uri="{FF2B5EF4-FFF2-40B4-BE49-F238E27FC236}">
                <a16:creationId xmlns:a16="http://schemas.microsoft.com/office/drawing/2014/main" id="{C1E57175-344E-45BC-89C3-E884D9A4AAAF}"/>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4">
            <a:extLst>
              <a:ext uri="{FF2B5EF4-FFF2-40B4-BE49-F238E27FC236}">
                <a16:creationId xmlns:a16="http://schemas.microsoft.com/office/drawing/2014/main" id="{11CCE4EA-9CFD-4FC1-8764-F885264198E1}"/>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7394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1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19896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2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2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141683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3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3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419284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4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4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15297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5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5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7115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6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6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38762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7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7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145132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8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8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7215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9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289579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29575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10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364972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552AA1-49A7-43D4-A1D1-BFA84F8B3F0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8619536"/>
          </a:xfrm>
          <a:prstGeom prst="rect">
            <a:avLst/>
          </a:prstGeom>
        </p:spPr>
      </p:pic>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6206206" y="2018835"/>
            <a:ext cx="4285894" cy="3688490"/>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6171591" y="403958"/>
            <a:ext cx="4313530" cy="1447669"/>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pic>
        <p:nvPicPr>
          <p:cNvPr id="7" name="Picture 6">
            <a:extLst>
              <a:ext uri="{FF2B5EF4-FFF2-40B4-BE49-F238E27FC236}">
                <a16:creationId xmlns:a16="http://schemas.microsoft.com/office/drawing/2014/main" id="{0370CE61-3467-43B8-B7D0-0428B992F3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671562" y="1313823"/>
            <a:ext cx="1152190" cy="555628"/>
          </a:xfrm>
          <a:prstGeom prst="rect">
            <a:avLst/>
          </a:prstGeom>
        </p:spPr>
      </p:pic>
      <p:pic>
        <p:nvPicPr>
          <p:cNvPr id="8" name="Picture 7">
            <a:extLst>
              <a:ext uri="{FF2B5EF4-FFF2-40B4-BE49-F238E27FC236}">
                <a16:creationId xmlns:a16="http://schemas.microsoft.com/office/drawing/2014/main" id="{133C9BC0-9F2B-4F32-906B-764323B202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671562" y="3128388"/>
            <a:ext cx="1299148" cy="529792"/>
          </a:xfrm>
          <a:prstGeom prst="rect">
            <a:avLst/>
          </a:prstGeom>
        </p:spPr>
      </p:pic>
      <p:pic>
        <p:nvPicPr>
          <p:cNvPr id="9" name="Picture 8">
            <a:extLst>
              <a:ext uri="{FF2B5EF4-FFF2-40B4-BE49-F238E27FC236}">
                <a16:creationId xmlns:a16="http://schemas.microsoft.com/office/drawing/2014/main" id="{36C3EF65-C63B-4041-A756-41D35E46BD2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671562" y="2321763"/>
            <a:ext cx="1107899" cy="354313"/>
          </a:xfrm>
          <a:prstGeom prst="rect">
            <a:avLst/>
          </a:prstGeom>
        </p:spPr>
      </p:pic>
      <p:pic>
        <p:nvPicPr>
          <p:cNvPr id="10" name="Picture 9">
            <a:extLst>
              <a:ext uri="{FF2B5EF4-FFF2-40B4-BE49-F238E27FC236}">
                <a16:creationId xmlns:a16="http://schemas.microsoft.com/office/drawing/2014/main" id="{9208FEC1-67F4-44D9-A5F0-69B71C09290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671562" y="467606"/>
            <a:ext cx="1156886" cy="393905"/>
          </a:xfrm>
          <a:prstGeom prst="rect">
            <a:avLst/>
          </a:prstGeom>
        </p:spPr>
      </p:pic>
      <p:grpSp>
        <p:nvGrpSpPr>
          <p:cNvPr id="15" name="Group 14">
            <a:extLst>
              <a:ext uri="{FF2B5EF4-FFF2-40B4-BE49-F238E27FC236}">
                <a16:creationId xmlns:a16="http://schemas.microsoft.com/office/drawing/2014/main" id="{0C9DD67C-7D6C-4F18-87B2-E73EDCEA626B}"/>
              </a:ext>
            </a:extLst>
          </p:cNvPr>
          <p:cNvGrpSpPr/>
          <p:nvPr/>
        </p:nvGrpSpPr>
        <p:grpSpPr>
          <a:xfrm>
            <a:off x="10697204" y="5371582"/>
            <a:ext cx="1188091" cy="922020"/>
            <a:chOff x="0" y="0"/>
            <a:chExt cx="2248969" cy="1745053"/>
          </a:xfrm>
        </p:grpSpPr>
        <p:pic>
          <p:nvPicPr>
            <p:cNvPr id="17" name="Picture 16">
              <a:extLst>
                <a:ext uri="{FF2B5EF4-FFF2-40B4-BE49-F238E27FC236}">
                  <a16:creationId xmlns:a16="http://schemas.microsoft.com/office/drawing/2014/main" id="{3FED0D12-DC4D-4500-BF71-37032267E3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94" y="473783"/>
              <a:ext cx="2149475" cy="1271270"/>
            </a:xfrm>
            <a:prstGeom prst="rect">
              <a:avLst/>
            </a:prstGeom>
          </p:spPr>
        </p:pic>
        <p:sp>
          <p:nvSpPr>
            <p:cNvPr id="18" name="Text Box 2">
              <a:extLst>
                <a:ext uri="{FF2B5EF4-FFF2-40B4-BE49-F238E27FC236}">
                  <a16:creationId xmlns:a16="http://schemas.microsoft.com/office/drawing/2014/main" id="{90E786BF-6B68-485F-B166-D59A6F1D3951}"/>
                </a:ext>
              </a:extLst>
            </p:cNvPr>
            <p:cNvSpPr txBox="1">
              <a:spLocks noChangeArrowheads="1"/>
            </p:cNvSpPr>
            <p:nvPr/>
          </p:nvSpPr>
          <p:spPr bwMode="auto">
            <a:xfrm>
              <a:off x="0" y="0"/>
              <a:ext cx="2169795" cy="5105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solidFill>
                    <a:srgbClr val="44546A"/>
                  </a:solidFill>
                  <a:effectLst/>
                  <a:latin typeface="Arial" panose="020B0604020202020204" pitchFamily="34" charset="0"/>
                  <a:ea typeface="Arial" panose="020B0604020202020204" pitchFamily="34" charset="0"/>
                </a:rPr>
                <a:t>Funded by</a:t>
              </a:r>
            </a:p>
          </p:txBody>
        </p:sp>
      </p:grpSp>
      <p:sp>
        <p:nvSpPr>
          <p:cNvPr id="16" name="Text Box 288">
            <a:extLst>
              <a:ext uri="{FF2B5EF4-FFF2-40B4-BE49-F238E27FC236}">
                <a16:creationId xmlns:a16="http://schemas.microsoft.com/office/drawing/2014/main" id="{4AB38791-D2CB-4F02-9E5B-CB32E304EC1F}"/>
              </a:ext>
            </a:extLst>
          </p:cNvPr>
          <p:cNvSpPr txBox="1"/>
          <p:nvPr/>
        </p:nvSpPr>
        <p:spPr>
          <a:xfrm>
            <a:off x="6096000" y="5789117"/>
            <a:ext cx="3467174" cy="415714"/>
          </a:xfrm>
          <a:prstGeom prst="rect">
            <a:avLst/>
          </a:prstGeom>
          <a:noFill/>
          <a:ln w="6350">
            <a:noFill/>
          </a:ln>
        </p:spPr>
        <p:txBody>
          <a:bodyPr rot="0" spcFirstLastPara="0" vert="horz" wrap="square" lIns="216000" tIns="36000" rIns="91440" bIns="45720" numCol="1" spcCol="0" rtlCol="0" fromWordArt="0" anchor="t" anchorCtr="0" forceAA="0" compatLnSpc="1">
            <a:prstTxWarp prst="textNoShape">
              <a:avLst/>
            </a:prstTxWarp>
            <a:noAutofit/>
          </a:bodyPr>
          <a:lstStyle/>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 Crown copyright (12/2020)</a:t>
            </a:r>
            <a:endParaRPr lang="en-GB" sz="1100" dirty="0">
              <a:solidFill>
                <a:srgbClr val="44546A"/>
              </a:solidFill>
              <a:effectLst/>
              <a:latin typeface="Arial" panose="020B0604020202020204" pitchFamily="34" charset="0"/>
              <a:ea typeface="Arial" panose="020B0604020202020204" pitchFamily="34" charset="0"/>
            </a:endParaRPr>
          </a:p>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This SEND Classroom Teacher Handbook is licensed under the Open Government Licence 3.0.</a:t>
            </a:r>
            <a:endParaRPr lang="en-GB" sz="1100" dirty="0">
              <a:solidFill>
                <a:srgbClr val="44546A"/>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202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748643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1004894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6407943" cy="359707"/>
          </a:xfrm>
          <a:prstGeom prst="rect">
            <a:avLst/>
          </a:prstGeo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446176"/>
            <a:ext cx="1125537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4086469"/>
            <a:ext cx="11304588" cy="359707"/>
          </a:xfrm>
          <a:prstGeom prst="rect">
            <a:avLst/>
          </a:prstGeom>
        </p:spPr>
        <p:txBody>
          <a:bodyPr anchor="b" anchorCtr="0"/>
          <a:lstStyle>
            <a:lvl1pPr>
              <a:lnSpc>
                <a:spcPts val="7000"/>
              </a:lnSpc>
              <a:defRPr sz="6600" b="0">
                <a:solidFill>
                  <a:schemeClr val="bg1"/>
                </a:solidFill>
                <a:latin typeface="Arial Black" panose="020B0A04020102020204" pitchFamily="34" charset="0"/>
              </a:defRPr>
            </a:lvl1pPr>
          </a:lstStyle>
          <a:p>
            <a:endParaRPr lang="en-GB"/>
          </a:p>
        </p:txBody>
      </p:sp>
    </p:spTree>
    <p:custDataLst>
      <p:tags r:id="rId1"/>
    </p:custDataLst>
    <p:extLst>
      <p:ext uri="{BB962C8B-B14F-4D97-AF65-F5344CB8AC3E}">
        <p14:creationId xmlns:p14="http://schemas.microsoft.com/office/powerpoint/2010/main" val="162574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 photo">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4">
            <a:extLst>
              <a:ext uri="{28A0092B-C50C-407E-A947-70E740481C1C}">
                <a14:useLocalDpi xmlns:a14="http://schemas.microsoft.com/office/drawing/2010/main" val="0"/>
              </a:ext>
            </a:extLst>
          </a:blip>
          <a:stretch>
            <a:fillRect/>
          </a:stretch>
        </p:blipFill>
        <p:spPr>
          <a:xfrm>
            <a:off x="721361" y="-7197"/>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3034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itle Slide - photo">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4" cstate="print">
            <a:extLst>
              <a:ext uri="{28A0092B-C50C-407E-A947-70E740481C1C}">
                <a14:useLocalDpi xmlns:a14="http://schemas.microsoft.com/office/drawing/2010/main" val="0"/>
              </a:ext>
            </a:extLst>
          </a:blip>
          <a:srcRect/>
          <a:stretch/>
        </p:blipFill>
        <p:spPr>
          <a:xfrm>
            <a:off x="3769361" y="0"/>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1556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248560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15389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46575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6116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186560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154492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53025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105992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30838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5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426313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5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353115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6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147472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6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79774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7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285420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34336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7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60323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8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365916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8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876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9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39943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9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44849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0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256451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0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48777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one column">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206477" y="914400"/>
            <a:ext cx="11886639" cy="5496231"/>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Tree>
    <p:custDataLst>
      <p:tags r:id="rId1"/>
    </p:custDataLst>
    <p:extLst>
      <p:ext uri="{BB962C8B-B14F-4D97-AF65-F5344CB8AC3E}">
        <p14:creationId xmlns:p14="http://schemas.microsoft.com/office/powerpoint/2010/main" val="105403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lank two column">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72C841-13BC-4B82-A936-D60095DA333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461B63A-4EDE-45EC-81CB-FB842B3CB95B}"/>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5" name="Footer Placeholder 4">
            <a:extLst>
              <a:ext uri="{FF2B5EF4-FFF2-40B4-BE49-F238E27FC236}">
                <a16:creationId xmlns:a16="http://schemas.microsoft.com/office/drawing/2014/main" id="{B5844B15-B3B7-4B31-8447-2755587A345A}"/>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
        <p:nvSpPr>
          <p:cNvPr id="16" name="Content Placeholder 2">
            <a:extLst>
              <a:ext uri="{FF2B5EF4-FFF2-40B4-BE49-F238E27FC236}">
                <a16:creationId xmlns:a16="http://schemas.microsoft.com/office/drawing/2014/main" id="{C1E57175-344E-45BC-89C3-E884D9A4AAAF}"/>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4">
            <a:extLst>
              <a:ext uri="{FF2B5EF4-FFF2-40B4-BE49-F238E27FC236}">
                <a16:creationId xmlns:a16="http://schemas.microsoft.com/office/drawing/2014/main" id="{11CCE4EA-9CFD-4FC1-8764-F885264198E1}"/>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0067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1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1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304847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theme" Target="../theme/theme2.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tags" Target="../tags/tag4.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theme" Target="../theme/theme3.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812BE1-7204-44C1-9187-12B41CC63120}"/>
              </a:ext>
            </a:extLst>
          </p:cNvPr>
          <p:cNvSpPr>
            <a:spLocks noGrp="1"/>
          </p:cNvSpPr>
          <p:nvPr>
            <p:ph type="body" idx="1"/>
          </p:nvPr>
        </p:nvSpPr>
        <p:spPr>
          <a:xfrm>
            <a:off x="621029" y="1825625"/>
            <a:ext cx="109461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17238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812BE1-7204-44C1-9187-12B41CC63120}"/>
              </a:ext>
            </a:extLst>
          </p:cNvPr>
          <p:cNvSpPr>
            <a:spLocks noGrp="1"/>
          </p:cNvSpPr>
          <p:nvPr>
            <p:ph type="body" idx="1"/>
          </p:nvPr>
        </p:nvSpPr>
        <p:spPr>
          <a:xfrm>
            <a:off x="621029" y="1825625"/>
            <a:ext cx="109461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035861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812BE1-7204-44C1-9187-12B41CC63120}"/>
              </a:ext>
            </a:extLst>
          </p:cNvPr>
          <p:cNvSpPr>
            <a:spLocks noGrp="1"/>
          </p:cNvSpPr>
          <p:nvPr>
            <p:ph type="body" idx="1"/>
          </p:nvPr>
        </p:nvSpPr>
        <p:spPr>
          <a:xfrm>
            <a:off x="621029" y="1825625"/>
            <a:ext cx="109461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9"/>
    </p:custDataLst>
    <p:extLst>
      <p:ext uri="{BB962C8B-B14F-4D97-AF65-F5344CB8AC3E}">
        <p14:creationId xmlns:p14="http://schemas.microsoft.com/office/powerpoint/2010/main" val="156325517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7.xml"/><Relationship Id="rId1" Type="http://schemas.openxmlformats.org/officeDocument/2006/relationships/tags" Target="../tags/tag39.xml"/><Relationship Id="rId5" Type="http://schemas.openxmlformats.org/officeDocument/2006/relationships/image" Target="../media/image59.jpe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7.xml"/><Relationship Id="rId1" Type="http://schemas.openxmlformats.org/officeDocument/2006/relationships/tags" Target="../tags/tag4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7.xml"/><Relationship Id="rId1" Type="http://schemas.openxmlformats.org/officeDocument/2006/relationships/tags" Target="../tags/tag41.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7.xml"/><Relationship Id="rId1" Type="http://schemas.openxmlformats.org/officeDocument/2006/relationships/tags" Target="../tags/tag42.xml"/><Relationship Id="rId5" Type="http://schemas.openxmlformats.org/officeDocument/2006/relationships/image" Target="../media/image59.jpe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7.xml"/><Relationship Id="rId1" Type="http://schemas.openxmlformats.org/officeDocument/2006/relationships/tags" Target="../tags/tag43.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7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uk/government/statistics/special-educational-needs-in-england-january-2021" TargetMode="External"/><Relationship Id="rId2" Type="http://schemas.openxmlformats.org/officeDocument/2006/relationships/notesSlide" Target="../notesSlides/notesSlide22.xml"/><Relationship Id="rId1" Type="http://schemas.openxmlformats.org/officeDocument/2006/relationships/slideLayout" Target="../slideLayouts/slideLayout77.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77.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7.xml"/><Relationship Id="rId1" Type="http://schemas.openxmlformats.org/officeDocument/2006/relationships/slideLayout" Target="../slideLayouts/slideLayout77.xml"/><Relationship Id="rId4" Type="http://schemas.openxmlformats.org/officeDocument/2006/relationships/image" Target="../media/image77.jpg"/></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77.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77.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7.xml"/><Relationship Id="rId1" Type="http://schemas.openxmlformats.org/officeDocument/2006/relationships/tags" Target="../tags/tag44.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7.xml"/><Relationship Id="rId1" Type="http://schemas.openxmlformats.org/officeDocument/2006/relationships/tags" Target="../tags/tag45.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77.xml"/><Relationship Id="rId4" Type="http://schemas.openxmlformats.org/officeDocument/2006/relationships/hyperlink" Target="https://www.wholeschoolsend.org.uk/" TargetMode="Externa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0.xml"/><Relationship Id="rId1" Type="http://schemas.openxmlformats.org/officeDocument/2006/relationships/slideLayout" Target="../slideLayouts/slideLayout77.xml"/><Relationship Id="rId5" Type="http://schemas.openxmlformats.org/officeDocument/2006/relationships/hyperlink" Target="https://creativecommons.org/licenses/by-nc/3.0/" TargetMode="External"/><Relationship Id="rId4" Type="http://schemas.openxmlformats.org/officeDocument/2006/relationships/hyperlink" Target="http://pngimg.com/download/38182"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97.xml"/><Relationship Id="rId1" Type="http://schemas.openxmlformats.org/officeDocument/2006/relationships/tags" Target="../tags/tag46.xml"/><Relationship Id="rId5" Type="http://schemas.openxmlformats.org/officeDocument/2006/relationships/image" Target="../media/image8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7.xml"/><Relationship Id="rId1" Type="http://schemas.openxmlformats.org/officeDocument/2006/relationships/tags" Target="../tags/tag38.xml"/><Relationship Id="rId4" Type="http://schemas.openxmlformats.org/officeDocument/2006/relationships/image" Target="../media/image5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A1F188-A193-6B49-B53C-BFA3CC937B01}"/>
              </a:ext>
            </a:extLst>
          </p:cNvPr>
          <p:cNvSpPr txBox="1"/>
          <p:nvPr/>
        </p:nvSpPr>
        <p:spPr>
          <a:xfrm>
            <a:off x="424418" y="2330149"/>
            <a:ext cx="4411743" cy="3847207"/>
          </a:xfrm>
          <a:prstGeom prst="rect">
            <a:avLst/>
          </a:prstGeom>
          <a:noFill/>
        </p:spPr>
        <p:txBody>
          <a:bodyPr wrap="square" rtlCol="0">
            <a:spAutoFit/>
          </a:bodyPr>
          <a:lstStyle/>
          <a:p>
            <a:endParaRPr lang="en-GB" sz="3200" b="1" dirty="0">
              <a:solidFill>
                <a:schemeClr val="bg1"/>
              </a:solidFill>
            </a:endParaRPr>
          </a:p>
          <a:p>
            <a:r>
              <a:rPr lang="en-GB" sz="3200" b="1" dirty="0">
                <a:solidFill>
                  <a:schemeClr val="bg1"/>
                </a:solidFill>
                <a:latin typeface="Calibri" panose="020F0502020204030204" pitchFamily="34" charset="0"/>
                <a:cs typeface="Calibri" panose="020F0502020204030204" pitchFamily="34" charset="0"/>
              </a:rPr>
              <a:t>Working Together: Making SEND Everyone’s Business</a:t>
            </a:r>
          </a:p>
          <a:p>
            <a:endParaRPr lang="en-GB" sz="3200" b="1" dirty="0">
              <a:solidFill>
                <a:schemeClr val="bg1"/>
              </a:solidFill>
              <a:latin typeface="Calibri" panose="020F0502020204030204" pitchFamily="34" charset="0"/>
              <a:cs typeface="Calibri" panose="020F0502020204030204" pitchFamily="34" charset="0"/>
            </a:endParaRPr>
          </a:p>
          <a:p>
            <a:endParaRPr lang="en-GB" sz="3200" b="1" dirty="0">
              <a:solidFill>
                <a:schemeClr val="bg1"/>
              </a:solidFill>
              <a:latin typeface="Calibri" panose="020F0502020204030204" pitchFamily="34" charset="0"/>
              <a:cs typeface="Calibri" panose="020F0502020204030204" pitchFamily="34" charset="0"/>
            </a:endParaRPr>
          </a:p>
          <a:p>
            <a:r>
              <a:rPr lang="en-GB" sz="3200" b="1" dirty="0">
                <a:solidFill>
                  <a:schemeClr val="bg1"/>
                </a:solidFill>
                <a:latin typeface="Calibri" panose="020F0502020204030204" pitchFamily="34" charset="0"/>
                <a:cs typeface="Calibri" panose="020F0502020204030204" pitchFamily="34" charset="0"/>
              </a:rPr>
              <a:t>Amelie Thompson</a:t>
            </a:r>
          </a:p>
          <a:p>
            <a:r>
              <a:rPr lang="en-GB" sz="2000" b="1" dirty="0">
                <a:solidFill>
                  <a:schemeClr val="bg1"/>
                </a:solidFill>
                <a:latin typeface="Calibri" panose="020F0502020204030204" pitchFamily="34" charset="0"/>
                <a:cs typeface="Calibri" panose="020F0502020204030204" pitchFamily="34" charset="0"/>
              </a:rPr>
              <a:t>rsl.seslon@wholeschoolsend.com</a:t>
            </a:r>
          </a:p>
        </p:txBody>
      </p:sp>
      <p:sp>
        <p:nvSpPr>
          <p:cNvPr id="2" name="TextBox 1">
            <a:extLst>
              <a:ext uri="{FF2B5EF4-FFF2-40B4-BE49-F238E27FC236}">
                <a16:creationId xmlns:a16="http://schemas.microsoft.com/office/drawing/2014/main" id="{CA436536-A378-B993-5DE5-5FE92C361665}"/>
              </a:ext>
            </a:extLst>
          </p:cNvPr>
          <p:cNvSpPr txBox="1"/>
          <p:nvPr/>
        </p:nvSpPr>
        <p:spPr>
          <a:xfrm>
            <a:off x="424418" y="4392252"/>
            <a:ext cx="2007281" cy="461665"/>
          </a:xfrm>
          <a:prstGeom prst="rect">
            <a:avLst/>
          </a:prstGeom>
          <a:noFill/>
        </p:spPr>
        <p:txBody>
          <a:bodyPr wrap="none" rtlCol="0">
            <a:spAutoFit/>
          </a:bodyPr>
          <a:lstStyle/>
          <a:p>
            <a:r>
              <a:rPr lang="en-GB" sz="2400" dirty="0">
                <a:solidFill>
                  <a:schemeClr val="bg1"/>
                </a:solidFill>
                <a:latin typeface="Calibri" panose="020F0502020204030204" pitchFamily="34" charset="0"/>
                <a:cs typeface="Calibri" panose="020F0502020204030204" pitchFamily="34" charset="0"/>
              </a:rPr>
              <a:t>16</a:t>
            </a:r>
            <a:r>
              <a:rPr lang="en-GB" sz="2400" baseline="30000" dirty="0">
                <a:solidFill>
                  <a:schemeClr val="bg1"/>
                </a:solidFill>
                <a:latin typeface="Calibri" panose="020F0502020204030204" pitchFamily="34" charset="0"/>
                <a:cs typeface="Calibri" panose="020F0502020204030204" pitchFamily="34" charset="0"/>
              </a:rPr>
              <a:t>th</a:t>
            </a:r>
            <a:r>
              <a:rPr lang="en-GB" sz="2400" dirty="0">
                <a:solidFill>
                  <a:schemeClr val="bg1"/>
                </a:solidFill>
                <a:latin typeface="Calibri" panose="020F0502020204030204" pitchFamily="34" charset="0"/>
                <a:cs typeface="Calibri" panose="020F0502020204030204" pitchFamily="34" charset="0"/>
              </a:rPr>
              <a:t> June 2022</a:t>
            </a:r>
          </a:p>
        </p:txBody>
      </p:sp>
    </p:spTree>
    <p:extLst>
      <p:ext uri="{BB962C8B-B14F-4D97-AF65-F5344CB8AC3E}">
        <p14:creationId xmlns:p14="http://schemas.microsoft.com/office/powerpoint/2010/main" val="8528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A48A65C-EAA7-3B4E-97AB-876CACD32EA0}"/>
              </a:ext>
            </a:extLst>
          </p:cNvPr>
          <p:cNvSpPr/>
          <p:nvPr/>
        </p:nvSpPr>
        <p:spPr>
          <a:xfrm>
            <a:off x="2218266" y="1206484"/>
            <a:ext cx="7480156" cy="3580607"/>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a:extLst>
              <a:ext uri="{FF2B5EF4-FFF2-40B4-BE49-F238E27FC236}">
                <a16:creationId xmlns:a16="http://schemas.microsoft.com/office/drawing/2014/main" id="{68DEDEAE-B8CB-3F41-989B-94929E3D6D8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7234066" y="1427415"/>
            <a:ext cx="2096068" cy="297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normAutofit/>
          </a:bodyPr>
          <a:lstStyle/>
          <a:p>
            <a:r>
              <a:rPr lang="en-GB" b="1" dirty="0">
                <a:latin typeface="Arial" panose="020B0604020202020204" pitchFamily="34" charset="0"/>
              </a:rPr>
              <a:t>A professional role</a:t>
            </a:r>
          </a:p>
        </p:txBody>
      </p:sp>
      <p:pic>
        <p:nvPicPr>
          <p:cNvPr id="7" name="Picture 6" descr="http://tse1.mm.bing.net/th?&amp;id=OIP.Mb0528fbe657156d398bf762cf9758b23H0&amp;w=300&amp;h=300&amp;c=0&amp;pid=1.9&amp;rs=0&amp;p=0">
            <a:extLst>
              <a:ext uri="{FF2B5EF4-FFF2-40B4-BE49-F238E27FC236}">
                <a16:creationId xmlns:a16="http://schemas.microsoft.com/office/drawing/2014/main" id="{5FDC3781-2556-C948-A5BB-B9E22E3A6CE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25844" y="1440314"/>
            <a:ext cx="24003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Left-Right Arrow 4">
            <a:extLst>
              <a:ext uri="{FF2B5EF4-FFF2-40B4-BE49-F238E27FC236}">
                <a16:creationId xmlns:a16="http://schemas.microsoft.com/office/drawing/2014/main" id="{4EA31668-3BD7-674D-9CD7-5B98DB52B1A1}"/>
              </a:ext>
            </a:extLst>
          </p:cNvPr>
          <p:cNvSpPr/>
          <p:nvPr/>
        </p:nvSpPr>
        <p:spPr>
          <a:xfrm>
            <a:off x="4585969" y="1388566"/>
            <a:ext cx="2952328" cy="360040"/>
          </a:xfrm>
          <a:prstGeom prst="leftRightArrow">
            <a:avLst/>
          </a:prstGeom>
          <a:solidFill>
            <a:schemeClr val="accent1"/>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a:endParaRPr lang="en-GB" sz="1266"/>
          </a:p>
        </p:txBody>
      </p:sp>
      <p:sp>
        <p:nvSpPr>
          <p:cNvPr id="10" name="Left-Right Arrow 5">
            <a:extLst>
              <a:ext uri="{FF2B5EF4-FFF2-40B4-BE49-F238E27FC236}">
                <a16:creationId xmlns:a16="http://schemas.microsoft.com/office/drawing/2014/main" id="{D6189C0E-E041-6F40-BCD6-51A504E1B86E}"/>
              </a:ext>
            </a:extLst>
          </p:cNvPr>
          <p:cNvSpPr/>
          <p:nvPr/>
        </p:nvSpPr>
        <p:spPr>
          <a:xfrm>
            <a:off x="4585969" y="4258965"/>
            <a:ext cx="2952328" cy="360040"/>
          </a:xfrm>
          <a:prstGeom prst="leftRightArrow">
            <a:avLst/>
          </a:prstGeom>
          <a:solidFill>
            <a:schemeClr val="accent1"/>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91439" tIns="45719" rIns="91439" bIns="45719" rtlCol="0" anchor="ctr"/>
          <a:lstStyle/>
          <a:p>
            <a:pPr algn="ctr"/>
            <a:endParaRPr lang="en-GB" sz="1266"/>
          </a:p>
        </p:txBody>
      </p:sp>
      <p:sp>
        <p:nvSpPr>
          <p:cNvPr id="13" name="TextBox 12">
            <a:extLst>
              <a:ext uri="{FF2B5EF4-FFF2-40B4-BE49-F238E27FC236}">
                <a16:creationId xmlns:a16="http://schemas.microsoft.com/office/drawing/2014/main" id="{EBE7B751-62EC-A743-908E-888B3DFF803D}"/>
              </a:ext>
            </a:extLst>
          </p:cNvPr>
          <p:cNvSpPr txBox="1"/>
          <p:nvPr/>
        </p:nvSpPr>
        <p:spPr>
          <a:xfrm>
            <a:off x="176980" y="5249858"/>
            <a:ext cx="11838040" cy="9954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GB" sz="2000" b="1" dirty="0">
                <a:solidFill>
                  <a:schemeClr val="tx2"/>
                </a:solidFill>
                <a:sym typeface="Helvetica Light"/>
              </a:rPr>
              <a:t>Our in-role expertise is not fixed, but develops as we learn and reflect. </a:t>
            </a:r>
          </a:p>
          <a:p>
            <a:pPr algn="ctr" defTabSz="410751" hangingPunct="0"/>
            <a:r>
              <a:rPr lang="en-GB" sz="2000" b="1" dirty="0">
                <a:solidFill>
                  <a:schemeClr val="tx2"/>
                </a:solidFill>
                <a:sym typeface="Helvetica Light"/>
              </a:rPr>
              <a:t>Our ideas and practice are expanded and influenced by those around us and their expertise.</a:t>
            </a:r>
          </a:p>
          <a:p>
            <a:pPr algn="ctr" defTabSz="410751" latinLnBrk="1" hangingPunct="0"/>
            <a:r>
              <a:rPr lang="en-GB" sz="2000" b="1" dirty="0">
                <a:solidFill>
                  <a:schemeClr val="tx2"/>
                </a:solidFill>
                <a:sym typeface="Helvetica Light"/>
              </a:rPr>
              <a:t>Our role is ‘performed’ in relation to other people.</a:t>
            </a:r>
          </a:p>
        </p:txBody>
      </p:sp>
      <p:sp>
        <p:nvSpPr>
          <p:cNvPr id="12" name="Rounded Rectangular Callout 11">
            <a:extLst>
              <a:ext uri="{FF2B5EF4-FFF2-40B4-BE49-F238E27FC236}">
                <a16:creationId xmlns:a16="http://schemas.microsoft.com/office/drawing/2014/main" id="{3058840D-D5A0-3C4D-89DC-3B1B46DD47DD}"/>
              </a:ext>
            </a:extLst>
          </p:cNvPr>
          <p:cNvSpPr/>
          <p:nvPr/>
        </p:nvSpPr>
        <p:spPr>
          <a:xfrm>
            <a:off x="2349305" y="1281360"/>
            <a:ext cx="1115134" cy="878179"/>
          </a:xfrm>
          <a:prstGeom prst="wedgeRoundRectCallout">
            <a:avLst>
              <a:gd name="adj1" fmla="val 38478"/>
              <a:gd name="adj2" fmla="val 748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r>
              <a:rPr lang="en-GB" sz="2531" dirty="0"/>
              <a:t>Hi!</a:t>
            </a:r>
          </a:p>
        </p:txBody>
      </p:sp>
      <p:sp>
        <p:nvSpPr>
          <p:cNvPr id="17" name="Rounded Rectangular Callout 16">
            <a:extLst>
              <a:ext uri="{FF2B5EF4-FFF2-40B4-BE49-F238E27FC236}">
                <a16:creationId xmlns:a16="http://schemas.microsoft.com/office/drawing/2014/main" id="{90472749-52BC-2843-A086-AE51FA78AAC4}"/>
              </a:ext>
            </a:extLst>
          </p:cNvPr>
          <p:cNvSpPr/>
          <p:nvPr/>
        </p:nvSpPr>
        <p:spPr>
          <a:xfrm>
            <a:off x="8476964" y="1309516"/>
            <a:ext cx="1115134" cy="878179"/>
          </a:xfrm>
          <a:prstGeom prst="wedgeRoundRectCallout">
            <a:avLst>
              <a:gd name="adj1" fmla="val -50499"/>
              <a:gd name="adj2" fmla="val 858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r>
              <a:rPr lang="en-GB" sz="2531" dirty="0"/>
              <a:t>Hi!</a:t>
            </a:r>
          </a:p>
        </p:txBody>
      </p:sp>
    </p:spTree>
    <p:custDataLst>
      <p:tags r:id="rId1"/>
    </p:custDataLst>
    <p:extLst>
      <p:ext uri="{BB962C8B-B14F-4D97-AF65-F5344CB8AC3E}">
        <p14:creationId xmlns:p14="http://schemas.microsoft.com/office/powerpoint/2010/main" val="26395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Who is on our team?</a:t>
            </a:r>
          </a:p>
        </p:txBody>
      </p:sp>
      <p:sp>
        <p:nvSpPr>
          <p:cNvPr id="5" name="Content Placeholder 2">
            <a:extLst>
              <a:ext uri="{FF2B5EF4-FFF2-40B4-BE49-F238E27FC236}">
                <a16:creationId xmlns:a16="http://schemas.microsoft.com/office/drawing/2014/main" id="{2E987E5B-805B-4350-98C2-2759F52A526A}"/>
              </a:ext>
            </a:extLst>
          </p:cNvPr>
          <p:cNvSpPr txBox="1">
            <a:spLocks/>
          </p:cNvSpPr>
          <p:nvPr/>
        </p:nvSpPr>
        <p:spPr>
          <a:xfrm>
            <a:off x="244036" y="829068"/>
            <a:ext cx="11703928" cy="2599932"/>
          </a:xfrm>
          <a:prstGeom prst="rect">
            <a:avLst/>
          </a:prstGeom>
        </p:spPr>
        <p:txBody>
          <a:bodyPr vert="horz" lIns="91440" tIns="45720" rIns="91440" bIns="45720" rtlCol="0" anchor="ctr" anchorCtr="0">
            <a:no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GB" b="1" dirty="0">
                <a:solidFill>
                  <a:schemeClr val="accent6">
                    <a:lumMod val="75000"/>
                  </a:schemeClr>
                </a:solidFill>
              </a:rPr>
              <a:t>Our role is never in isolation.</a:t>
            </a:r>
          </a:p>
          <a:p>
            <a:pPr marL="0" indent="0">
              <a:lnSpc>
                <a:spcPct val="100000"/>
              </a:lnSpc>
              <a:spcBef>
                <a:spcPts val="0"/>
              </a:spcBef>
              <a:spcAft>
                <a:spcPts val="0"/>
              </a:spcAft>
              <a:buNone/>
            </a:pPr>
            <a:endParaRPr lang="en-GB" dirty="0"/>
          </a:p>
          <a:p>
            <a:pPr marL="0" indent="0">
              <a:lnSpc>
                <a:spcPct val="100000"/>
              </a:lnSpc>
              <a:spcBef>
                <a:spcPts val="0"/>
              </a:spcBef>
              <a:spcAft>
                <a:spcPts val="0"/>
              </a:spcAft>
              <a:buNone/>
            </a:pPr>
            <a:r>
              <a:rPr lang="en-GB" dirty="0"/>
              <a:t>Our task at hand can be challenging at times. However, there is a wider community to support and encourage us as we learn and develop in the role. </a:t>
            </a:r>
          </a:p>
          <a:p>
            <a:pPr marL="0" indent="0">
              <a:lnSpc>
                <a:spcPct val="100000"/>
              </a:lnSpc>
              <a:spcBef>
                <a:spcPts val="0"/>
              </a:spcBef>
              <a:spcAft>
                <a:spcPts val="0"/>
              </a:spcAft>
              <a:buNone/>
            </a:pPr>
            <a:endParaRPr lang="en-GB" dirty="0"/>
          </a:p>
        </p:txBody>
      </p:sp>
      <p:sp>
        <p:nvSpPr>
          <p:cNvPr id="4" name="Rectangular Callout 3">
            <a:extLst>
              <a:ext uri="{FF2B5EF4-FFF2-40B4-BE49-F238E27FC236}">
                <a16:creationId xmlns:a16="http://schemas.microsoft.com/office/drawing/2014/main" id="{3E2E41D7-9F73-D848-9E41-E3FB39D55A5A}"/>
              </a:ext>
            </a:extLst>
          </p:cNvPr>
          <p:cNvSpPr/>
          <p:nvPr/>
        </p:nvSpPr>
        <p:spPr>
          <a:xfrm>
            <a:off x="3469227" y="3163059"/>
            <a:ext cx="5253546" cy="2865873"/>
          </a:xfrm>
          <a:prstGeom prst="wedgeRectCallout">
            <a:avLst/>
          </a:prstGeom>
          <a:solidFill>
            <a:schemeClr val="bg1"/>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40"/>
              </a:spcBef>
            </a:pPr>
            <a:endParaRPr lang="en-US" sz="853" dirty="0">
              <a:solidFill>
                <a:schemeClr val="accent1"/>
              </a:solidFill>
            </a:endParaRPr>
          </a:p>
          <a:p>
            <a:pPr algn="ctr">
              <a:spcBef>
                <a:spcPts val="640"/>
              </a:spcBef>
            </a:pPr>
            <a:r>
              <a:rPr lang="en-US" sz="2133" dirty="0">
                <a:solidFill>
                  <a:schemeClr val="accent1"/>
                </a:solidFill>
              </a:rPr>
              <a:t>Make a list. </a:t>
            </a:r>
          </a:p>
          <a:p>
            <a:pPr algn="ctr">
              <a:spcBef>
                <a:spcPts val="640"/>
              </a:spcBef>
            </a:pPr>
            <a:r>
              <a:rPr lang="en-US" sz="2133" dirty="0">
                <a:solidFill>
                  <a:schemeClr val="accent1"/>
                </a:solidFill>
              </a:rPr>
              <a:t>In relation to how you carry out your role as a SENCO, who do you speak with…</a:t>
            </a:r>
          </a:p>
          <a:p>
            <a:endParaRPr lang="en-US" sz="2133" dirty="0">
              <a:solidFill>
                <a:schemeClr val="accent1"/>
              </a:solidFill>
            </a:endParaRPr>
          </a:p>
          <a:p>
            <a:pPr marL="792505" lvl="1" indent="-304810">
              <a:buFont typeface="Arial" panose="020B0604020202020204" pitchFamily="34" charset="0"/>
              <a:buChar char="•"/>
            </a:pPr>
            <a:r>
              <a:rPr lang="en-US" sz="2133" dirty="0">
                <a:solidFill>
                  <a:schemeClr val="accent1"/>
                </a:solidFill>
              </a:rPr>
              <a:t>Daily?</a:t>
            </a:r>
          </a:p>
          <a:p>
            <a:pPr marL="792505" lvl="1" indent="-304810">
              <a:buFont typeface="Arial" panose="020B0604020202020204" pitchFamily="34" charset="0"/>
              <a:buChar char="•"/>
            </a:pPr>
            <a:r>
              <a:rPr lang="en-US" sz="2133" dirty="0">
                <a:solidFill>
                  <a:schemeClr val="accent1"/>
                </a:solidFill>
              </a:rPr>
              <a:t>Weekly?</a:t>
            </a:r>
          </a:p>
          <a:p>
            <a:pPr marL="792505" lvl="1" indent="-304810">
              <a:buFont typeface="Arial" panose="020B0604020202020204" pitchFamily="34" charset="0"/>
              <a:buChar char="•"/>
            </a:pPr>
            <a:r>
              <a:rPr lang="en-US" sz="2133" dirty="0">
                <a:solidFill>
                  <a:schemeClr val="accent1"/>
                </a:solidFill>
              </a:rPr>
              <a:t>Fortnightly?</a:t>
            </a:r>
          </a:p>
          <a:p>
            <a:pPr marL="792505" lvl="1" indent="-304810">
              <a:buFont typeface="Arial" panose="020B0604020202020204" pitchFamily="34" charset="0"/>
              <a:buChar char="•"/>
            </a:pPr>
            <a:r>
              <a:rPr lang="en-US" sz="2133" dirty="0">
                <a:solidFill>
                  <a:schemeClr val="accent1"/>
                </a:solidFill>
              </a:rPr>
              <a:t>Termly?</a:t>
            </a:r>
          </a:p>
          <a:p>
            <a:pPr algn="ctr"/>
            <a:endParaRPr lang="en-US" sz="1920" dirty="0"/>
          </a:p>
        </p:txBody>
      </p:sp>
    </p:spTree>
    <p:custDataLst>
      <p:tags r:id="rId1"/>
    </p:custDataLst>
    <p:extLst>
      <p:ext uri="{BB962C8B-B14F-4D97-AF65-F5344CB8AC3E}">
        <p14:creationId xmlns:p14="http://schemas.microsoft.com/office/powerpoint/2010/main" val="49386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48B348-BCD6-9243-BFDC-0D08C2AB967F}"/>
              </a:ext>
            </a:extLst>
          </p:cNvPr>
          <p:cNvSpPr txBox="1">
            <a:spLocks/>
          </p:cNvSpPr>
          <p:nvPr/>
        </p:nvSpPr>
        <p:spPr>
          <a:xfrm>
            <a:off x="8255295" y="908935"/>
            <a:ext cx="3936705" cy="5242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spc="-100" baseline="0">
                <a:solidFill>
                  <a:schemeClr val="bg1"/>
                </a:solidFill>
                <a:latin typeface="Arial Black" panose="020B0A04020102020204" pitchFamily="34" charset="0"/>
                <a:ea typeface="+mj-ea"/>
                <a:cs typeface="Arial" panose="020B0604020202020204" pitchFamily="34" charset="0"/>
              </a:defRPr>
            </a:lvl1pPr>
          </a:lstStyle>
          <a:p>
            <a:pPr>
              <a:lnSpc>
                <a:spcPct val="125000"/>
              </a:lnSpc>
            </a:pPr>
            <a:r>
              <a:rPr lang="en-US" sz="2800" b="1" i="1" spc="-50" dirty="0">
                <a:solidFill>
                  <a:schemeClr val="tx1">
                    <a:lumMod val="85000"/>
                    <a:lumOff val="15000"/>
                  </a:schemeClr>
                </a:solidFill>
                <a:latin typeface="+mj-lt"/>
                <a:cs typeface="+mj-cs"/>
              </a:rPr>
              <a:t>The links? The interconnections?</a:t>
            </a:r>
          </a:p>
        </p:txBody>
      </p:sp>
      <p:pic>
        <p:nvPicPr>
          <p:cNvPr id="7" name="Picture 2" descr="About the OVUN | Our Voices">
            <a:extLst>
              <a:ext uri="{FF2B5EF4-FFF2-40B4-BE49-F238E27FC236}">
                <a16:creationId xmlns:a16="http://schemas.microsoft.com/office/drawing/2014/main" id="{D7F7A1BC-1ECF-794B-B818-CAE6AEC5D6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75097" y="1714494"/>
            <a:ext cx="7373032" cy="36312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199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9B1B08-334E-EE4D-AD8D-EF911C958BF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flipH="1">
            <a:off x="8430288" y="1002058"/>
            <a:ext cx="2463549" cy="3046863"/>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http://tse1.mm.bing.net/th?&amp;id=OIP.Mb0528fbe657156d398bf762cf9758b23H0&amp;w=300&amp;h=300&amp;c=0&amp;pid=1.9&amp;rs=0&amp;p=0">
            <a:extLst>
              <a:ext uri="{FF2B5EF4-FFF2-40B4-BE49-F238E27FC236}">
                <a16:creationId xmlns:a16="http://schemas.microsoft.com/office/drawing/2014/main" id="{2FEBE684-3E94-D144-98F7-932D6851230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8163" y="1002058"/>
            <a:ext cx="2463550" cy="3046862"/>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8" name="Left-Right Arrow 4">
            <a:extLst>
              <a:ext uri="{FF2B5EF4-FFF2-40B4-BE49-F238E27FC236}">
                <a16:creationId xmlns:a16="http://schemas.microsoft.com/office/drawing/2014/main" id="{077F080D-82D2-114E-B5DE-B9EE9FB7AF17}"/>
              </a:ext>
            </a:extLst>
          </p:cNvPr>
          <p:cNvSpPr/>
          <p:nvPr/>
        </p:nvSpPr>
        <p:spPr>
          <a:xfrm>
            <a:off x="3416807" y="1006562"/>
            <a:ext cx="5358383" cy="512057"/>
          </a:xfrm>
          <a:prstGeom prst="leftRightArrow">
            <a:avLst/>
          </a:prstGeom>
          <a:solidFill>
            <a:schemeClr val="accent6">
              <a:lumMod val="7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rtlCol="0" anchor="ctr"/>
          <a:lstStyle/>
          <a:p>
            <a:pPr algn="ctr"/>
            <a:endParaRPr lang="en-GB"/>
          </a:p>
        </p:txBody>
      </p:sp>
      <p:sp>
        <p:nvSpPr>
          <p:cNvPr id="14" name="TextBox 13">
            <a:extLst>
              <a:ext uri="{FF2B5EF4-FFF2-40B4-BE49-F238E27FC236}">
                <a16:creationId xmlns:a16="http://schemas.microsoft.com/office/drawing/2014/main" id="{FEA01CBB-52DB-0B47-AB6C-804B9BA02FBB}"/>
              </a:ext>
            </a:extLst>
          </p:cNvPr>
          <p:cNvSpPr txBox="1"/>
          <p:nvPr/>
        </p:nvSpPr>
        <p:spPr>
          <a:xfrm>
            <a:off x="546191" y="4287847"/>
            <a:ext cx="11024559" cy="21339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GB" sz="2200" dirty="0">
                <a:solidFill>
                  <a:schemeClr val="tx2"/>
                </a:solidFill>
                <a:sym typeface="Helvetica Light"/>
              </a:rPr>
              <a:t>For good team work to take place, it is important to recognise our preconceptions about each other and each other’s roles and to learn and respect the diverse contributions that each person plays in understanding a learner’s needs and therefore also in implementing effective provision to meet those needs.</a:t>
            </a:r>
          </a:p>
          <a:p>
            <a:pPr marL="0" marR="0" indent="0" algn="ctr" defTabSz="584200" rtl="0" fontAlgn="auto" hangingPunct="0">
              <a:lnSpc>
                <a:spcPct val="100000"/>
              </a:lnSpc>
              <a:spcBef>
                <a:spcPts val="0"/>
              </a:spcBef>
              <a:spcAft>
                <a:spcPts val="0"/>
              </a:spcAft>
              <a:buClrTx/>
              <a:buSzTx/>
              <a:buFontTx/>
              <a:buNone/>
              <a:tabLst/>
            </a:pPr>
            <a:endParaRPr lang="en-GB" sz="2200" baseline="0" dirty="0">
              <a:solidFill>
                <a:schemeClr val="tx2"/>
              </a:solidFill>
              <a:sym typeface="Helvetica Light"/>
            </a:endParaRPr>
          </a:p>
          <a:p>
            <a:pPr algn="ctr" defTabSz="584200" hangingPunct="0"/>
            <a:r>
              <a:rPr lang="en-GB" sz="2200" b="1" dirty="0">
                <a:solidFill>
                  <a:schemeClr val="tx2"/>
                </a:solidFill>
              </a:rPr>
              <a:t>We are people-in-role, and we are also people-in-role-in-relationship with others.</a:t>
            </a:r>
          </a:p>
        </p:txBody>
      </p:sp>
      <p:sp>
        <p:nvSpPr>
          <p:cNvPr id="26" name="Left-Right Arrow 4">
            <a:extLst>
              <a:ext uri="{FF2B5EF4-FFF2-40B4-BE49-F238E27FC236}">
                <a16:creationId xmlns:a16="http://schemas.microsoft.com/office/drawing/2014/main" id="{8688403D-4CC7-F64D-AB56-2482ED5E6E67}"/>
              </a:ext>
            </a:extLst>
          </p:cNvPr>
          <p:cNvSpPr/>
          <p:nvPr/>
        </p:nvSpPr>
        <p:spPr>
          <a:xfrm>
            <a:off x="3416807" y="3562855"/>
            <a:ext cx="5358383" cy="512057"/>
          </a:xfrm>
          <a:prstGeom prst="leftRightArrow">
            <a:avLst/>
          </a:prstGeom>
          <a:solidFill>
            <a:schemeClr val="accent6">
              <a:lumMod val="75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lIns="130046" tIns="65023" rIns="130046" bIns="65023" rtlCol="0" anchor="ctr"/>
          <a:lstStyle/>
          <a:p>
            <a:pPr algn="ctr"/>
            <a:endParaRPr lang="en-GB"/>
          </a:p>
        </p:txBody>
      </p:sp>
      <p:sp>
        <p:nvSpPr>
          <p:cNvPr id="2" name="Cloud Callout 1">
            <a:extLst>
              <a:ext uri="{FF2B5EF4-FFF2-40B4-BE49-F238E27FC236}">
                <a16:creationId xmlns:a16="http://schemas.microsoft.com/office/drawing/2014/main" id="{F96C43C0-4506-1E40-86C0-E01C0270CB7C}"/>
              </a:ext>
            </a:extLst>
          </p:cNvPr>
          <p:cNvSpPr/>
          <p:nvPr/>
        </p:nvSpPr>
        <p:spPr>
          <a:xfrm>
            <a:off x="3955533" y="1518619"/>
            <a:ext cx="4203113" cy="2067386"/>
          </a:xfrm>
          <a:prstGeom prst="cloudCallout">
            <a:avLst>
              <a:gd name="adj1" fmla="val -67800"/>
              <a:gd name="adj2" fmla="val -36451"/>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How are we perceived by others, when we are in role and how do we perceive ourselves? How do we communicate our perceptions of others and how are these perceptions received?</a:t>
            </a:r>
          </a:p>
        </p:txBody>
      </p:sp>
      <p:sp>
        <p:nvSpPr>
          <p:cNvPr id="27" name="Cloud Callout 26">
            <a:extLst>
              <a:ext uri="{FF2B5EF4-FFF2-40B4-BE49-F238E27FC236}">
                <a16:creationId xmlns:a16="http://schemas.microsoft.com/office/drawing/2014/main" id="{75E2CA67-20F3-314C-85DB-73F50215783B}"/>
              </a:ext>
            </a:extLst>
          </p:cNvPr>
          <p:cNvSpPr/>
          <p:nvPr/>
        </p:nvSpPr>
        <p:spPr>
          <a:xfrm>
            <a:off x="1272116" y="991826"/>
            <a:ext cx="1179254" cy="914795"/>
          </a:xfrm>
          <a:prstGeom prst="cloudCallout">
            <a:avLst>
              <a:gd name="adj1" fmla="val 69144"/>
              <a:gd name="adj2" fmla="val 15609"/>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GB" sz="1266"/>
          </a:p>
        </p:txBody>
      </p:sp>
      <p:sp>
        <p:nvSpPr>
          <p:cNvPr id="29" name="Cloud Callout 28">
            <a:extLst>
              <a:ext uri="{FF2B5EF4-FFF2-40B4-BE49-F238E27FC236}">
                <a16:creationId xmlns:a16="http://schemas.microsoft.com/office/drawing/2014/main" id="{6ADB1579-3517-4448-8BF0-FC90D1ACEC5E}"/>
              </a:ext>
            </a:extLst>
          </p:cNvPr>
          <p:cNvSpPr/>
          <p:nvPr/>
        </p:nvSpPr>
        <p:spPr>
          <a:xfrm>
            <a:off x="3955533" y="1518619"/>
            <a:ext cx="4203113" cy="2067386"/>
          </a:xfrm>
          <a:prstGeom prst="cloudCallout">
            <a:avLst>
              <a:gd name="adj1" fmla="val 70167"/>
              <a:gd name="adj2" fmla="val -37011"/>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How are we perceived by others, when we are in role and how do we perceive ourselves? How do we communicate our perceptions of others and how are these perceptions received?</a:t>
            </a:r>
          </a:p>
        </p:txBody>
      </p:sp>
      <p:sp>
        <p:nvSpPr>
          <p:cNvPr id="30" name="Cloud Callout 29">
            <a:extLst>
              <a:ext uri="{FF2B5EF4-FFF2-40B4-BE49-F238E27FC236}">
                <a16:creationId xmlns:a16="http://schemas.microsoft.com/office/drawing/2014/main" id="{170173B7-1F86-3949-B0E8-C5245373DCF0}"/>
              </a:ext>
            </a:extLst>
          </p:cNvPr>
          <p:cNvSpPr/>
          <p:nvPr/>
        </p:nvSpPr>
        <p:spPr>
          <a:xfrm>
            <a:off x="9729055" y="1015968"/>
            <a:ext cx="1179254" cy="914795"/>
          </a:xfrm>
          <a:prstGeom prst="cloudCallout">
            <a:avLst>
              <a:gd name="adj1" fmla="val -73178"/>
              <a:gd name="adj2" fmla="val 9282"/>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en-GB" sz="1266"/>
          </a:p>
        </p:txBody>
      </p:sp>
      <p:sp>
        <p:nvSpPr>
          <p:cNvPr id="31" name="Isosceles Triangle 9">
            <a:extLst>
              <a:ext uri="{FF2B5EF4-FFF2-40B4-BE49-F238E27FC236}">
                <a16:creationId xmlns:a16="http://schemas.microsoft.com/office/drawing/2014/main" id="{1B7832AE-5BC1-A94A-AC57-917CD212E978}"/>
              </a:ext>
            </a:extLst>
          </p:cNvPr>
          <p:cNvSpPr/>
          <p:nvPr/>
        </p:nvSpPr>
        <p:spPr>
          <a:xfrm>
            <a:off x="1645719" y="1217770"/>
            <a:ext cx="432048" cy="462905"/>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lIns="91439" tIns="45719" rIns="91439" bIns="45719" rtlCol="0" anchor="ctr"/>
          <a:lstStyle/>
          <a:p>
            <a:pPr algn="ctr"/>
            <a:endParaRPr lang="en-GB" sz="1266"/>
          </a:p>
        </p:txBody>
      </p:sp>
      <p:sp>
        <p:nvSpPr>
          <p:cNvPr id="32" name="Rounded Rectangle 31">
            <a:extLst>
              <a:ext uri="{FF2B5EF4-FFF2-40B4-BE49-F238E27FC236}">
                <a16:creationId xmlns:a16="http://schemas.microsoft.com/office/drawing/2014/main" id="{6B52837A-3ACF-8641-9B0F-D62813678E8C}"/>
              </a:ext>
            </a:extLst>
          </p:cNvPr>
          <p:cNvSpPr/>
          <p:nvPr/>
        </p:nvSpPr>
        <p:spPr>
          <a:xfrm>
            <a:off x="10051449" y="1254922"/>
            <a:ext cx="576064" cy="3600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1439" tIns="45719" rIns="91439" bIns="45719" rtlCol="0" anchor="ctr"/>
          <a:lstStyle/>
          <a:p>
            <a:pPr algn="ctr"/>
            <a:endParaRPr lang="en-GB" sz="1266"/>
          </a:p>
        </p:txBody>
      </p:sp>
    </p:spTree>
    <p:custDataLst>
      <p:tags r:id="rId1"/>
    </p:custDataLst>
    <p:extLst>
      <p:ext uri="{BB962C8B-B14F-4D97-AF65-F5344CB8AC3E}">
        <p14:creationId xmlns:p14="http://schemas.microsoft.com/office/powerpoint/2010/main" val="298260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48B348-BCD6-9243-BFDC-0D08C2AB967F}"/>
              </a:ext>
            </a:extLst>
          </p:cNvPr>
          <p:cNvSpPr txBox="1">
            <a:spLocks/>
          </p:cNvSpPr>
          <p:nvPr/>
        </p:nvSpPr>
        <p:spPr>
          <a:xfrm>
            <a:off x="8255295" y="908935"/>
            <a:ext cx="3936705" cy="5242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spc="-100" baseline="0">
                <a:solidFill>
                  <a:schemeClr val="bg1"/>
                </a:solidFill>
                <a:latin typeface="Arial Black" panose="020B0A04020102020204" pitchFamily="34" charset="0"/>
                <a:ea typeface="+mj-ea"/>
                <a:cs typeface="Arial" panose="020B0604020202020204" pitchFamily="34" charset="0"/>
              </a:defRPr>
            </a:lvl1pPr>
          </a:lstStyle>
          <a:p>
            <a:pPr>
              <a:lnSpc>
                <a:spcPct val="125000"/>
              </a:lnSpc>
            </a:pPr>
            <a:r>
              <a:rPr lang="en-US" sz="2800" b="1" i="1" spc="-50" dirty="0">
                <a:solidFill>
                  <a:schemeClr val="tx1">
                    <a:lumMod val="85000"/>
                    <a:lumOff val="15000"/>
                  </a:schemeClr>
                </a:solidFill>
                <a:latin typeface="+mn-lt"/>
              </a:rPr>
              <a:t>How can our practice be enriched by these relationships within the system?</a:t>
            </a:r>
            <a:endParaRPr lang="en-US" sz="2800" b="1" i="1" spc="-50" dirty="0">
              <a:solidFill>
                <a:schemeClr val="tx1">
                  <a:lumMod val="85000"/>
                  <a:lumOff val="15000"/>
                </a:schemeClr>
              </a:solidFill>
              <a:latin typeface="+mn-lt"/>
              <a:cs typeface="+mj-cs"/>
            </a:endParaRPr>
          </a:p>
        </p:txBody>
      </p:sp>
      <p:pic>
        <p:nvPicPr>
          <p:cNvPr id="7" name="Picture 2" descr="About the OVUN | Our Voices">
            <a:extLst>
              <a:ext uri="{FF2B5EF4-FFF2-40B4-BE49-F238E27FC236}">
                <a16:creationId xmlns:a16="http://schemas.microsoft.com/office/drawing/2014/main" id="{D7F7A1BC-1ECF-794B-B818-CAE6AEC5D6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75097" y="1714494"/>
            <a:ext cx="7373032" cy="363121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445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4B2D82-F64F-0899-ED8E-F2972F4AF2D8}"/>
              </a:ext>
            </a:extLst>
          </p:cNvPr>
          <p:cNvSpPr>
            <a:spLocks noGrp="1"/>
          </p:cNvSpPr>
          <p:nvPr>
            <p:ph type="title"/>
          </p:nvPr>
        </p:nvSpPr>
        <p:spPr>
          <a:xfrm>
            <a:off x="49160" y="68824"/>
            <a:ext cx="11305308" cy="647598"/>
          </a:xfrm>
        </p:spPr>
        <p:txBody>
          <a:bodyPr>
            <a:normAutofit/>
          </a:bodyPr>
          <a:lstStyle/>
          <a:p>
            <a:r>
              <a:rPr lang="en-US" b="1"/>
              <a:t>Distributed Leadership</a:t>
            </a:r>
          </a:p>
        </p:txBody>
      </p:sp>
      <p:pic>
        <p:nvPicPr>
          <p:cNvPr id="2" name="Picture 1" descr="Chart, sunburst chart&#10;&#10;Description automatically generated">
            <a:extLst>
              <a:ext uri="{FF2B5EF4-FFF2-40B4-BE49-F238E27FC236}">
                <a16:creationId xmlns:a16="http://schemas.microsoft.com/office/drawing/2014/main" id="{3ECAD646-D8EF-6D1B-5E04-6AC3E6A53FEC}"/>
              </a:ext>
            </a:extLst>
          </p:cNvPr>
          <p:cNvPicPr>
            <a:picLocks noChangeAspect="1"/>
          </p:cNvPicPr>
          <p:nvPr/>
        </p:nvPicPr>
        <p:blipFill>
          <a:blip r:embed="rId2"/>
          <a:stretch>
            <a:fillRect/>
          </a:stretch>
        </p:blipFill>
        <p:spPr>
          <a:xfrm>
            <a:off x="1804950" y="914400"/>
            <a:ext cx="8689692" cy="5496231"/>
          </a:xfrm>
          <a:prstGeom prst="rect">
            <a:avLst/>
          </a:prstGeom>
          <a:noFill/>
        </p:spPr>
      </p:pic>
    </p:spTree>
    <p:extLst>
      <p:ext uri="{BB962C8B-B14F-4D97-AF65-F5344CB8AC3E}">
        <p14:creationId xmlns:p14="http://schemas.microsoft.com/office/powerpoint/2010/main" val="18605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4B2D82-F64F-0899-ED8E-F2972F4AF2D8}"/>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Distributed Leadership Example</a:t>
            </a:r>
          </a:p>
        </p:txBody>
      </p:sp>
      <p:pic>
        <p:nvPicPr>
          <p:cNvPr id="5" name="Picture 4" descr="Table&#10;&#10;Description automatically generated">
            <a:extLst>
              <a:ext uri="{FF2B5EF4-FFF2-40B4-BE49-F238E27FC236}">
                <a16:creationId xmlns:a16="http://schemas.microsoft.com/office/drawing/2014/main" id="{98B0001D-84A3-1FDE-468B-8C393830D7CF}"/>
              </a:ext>
            </a:extLst>
          </p:cNvPr>
          <p:cNvPicPr>
            <a:picLocks noChangeAspect="1"/>
          </p:cNvPicPr>
          <p:nvPr/>
        </p:nvPicPr>
        <p:blipFill rotWithShape="1">
          <a:blip r:embed="rId2"/>
          <a:srcRect r="-1" b="346"/>
          <a:stretch/>
        </p:blipFill>
        <p:spPr>
          <a:xfrm>
            <a:off x="837532" y="716422"/>
            <a:ext cx="10651067" cy="5731586"/>
          </a:xfrm>
          <a:prstGeom prst="rect">
            <a:avLst/>
          </a:prstGeom>
        </p:spPr>
      </p:pic>
    </p:spTree>
    <p:extLst>
      <p:ext uri="{BB962C8B-B14F-4D97-AF65-F5344CB8AC3E}">
        <p14:creationId xmlns:p14="http://schemas.microsoft.com/office/powerpoint/2010/main" val="104751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60331-0086-8C4D-AF31-F51FF433338A}"/>
              </a:ext>
            </a:extLst>
          </p:cNvPr>
          <p:cNvSpPr>
            <a:spLocks noGrp="1"/>
          </p:cNvSpPr>
          <p:nvPr>
            <p:ph type="title"/>
          </p:nvPr>
        </p:nvSpPr>
        <p:spPr>
          <a:xfrm>
            <a:off x="49160" y="68824"/>
            <a:ext cx="11997066" cy="647598"/>
          </a:xfrm>
        </p:spPr>
        <p:txBody>
          <a:bodyPr/>
          <a:lstStyle/>
          <a:p>
            <a:r>
              <a:rPr lang="en-GB" dirty="0">
                <a:latin typeface="Arial" panose="020B0604020202020204" pitchFamily="34" charset="0"/>
              </a:rPr>
              <a:t>Distributed leadership in action</a:t>
            </a:r>
          </a:p>
        </p:txBody>
      </p:sp>
      <p:pic>
        <p:nvPicPr>
          <p:cNvPr id="12" name="Content Placeholder 3">
            <a:extLst>
              <a:ext uri="{FF2B5EF4-FFF2-40B4-BE49-F238E27FC236}">
                <a16:creationId xmlns:a16="http://schemas.microsoft.com/office/drawing/2014/main" id="{F0230955-BA4E-3740-90BE-FF9D4858BB73}"/>
              </a:ext>
            </a:extLst>
          </p:cNvPr>
          <p:cNvPicPr>
            <a:picLocks noGrp="1" noChangeAspect="1"/>
          </p:cNvPicPr>
          <p:nvPr>
            <p:ph idx="1"/>
          </p:nvPr>
        </p:nvPicPr>
        <p:blipFill>
          <a:blip r:embed="rId3"/>
          <a:stretch>
            <a:fillRect/>
          </a:stretch>
        </p:blipFill>
        <p:spPr>
          <a:xfrm>
            <a:off x="5663543" y="2099175"/>
            <a:ext cx="1854263" cy="3263504"/>
          </a:xfrm>
          <a:prstGeom prst="rect">
            <a:avLst/>
          </a:prstGeom>
        </p:spPr>
      </p:pic>
      <p:sp>
        <p:nvSpPr>
          <p:cNvPr id="3" name="Rounded Rectangular Callout 2">
            <a:extLst>
              <a:ext uri="{FF2B5EF4-FFF2-40B4-BE49-F238E27FC236}">
                <a16:creationId xmlns:a16="http://schemas.microsoft.com/office/drawing/2014/main" id="{E6477F7F-3837-524A-9F2D-8D49E65FB91E}"/>
              </a:ext>
            </a:extLst>
          </p:cNvPr>
          <p:cNvSpPr/>
          <p:nvPr/>
        </p:nvSpPr>
        <p:spPr>
          <a:xfrm>
            <a:off x="1036096" y="1158384"/>
            <a:ext cx="2767263" cy="1347537"/>
          </a:xfrm>
          <a:prstGeom prst="wedgeRoundRectCallout">
            <a:avLst>
              <a:gd name="adj1" fmla="val 123515"/>
              <a:gd name="adj2" fmla="val 374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Middle leaders have  subject specific guidance from Teacher Handbook</a:t>
            </a:r>
          </a:p>
        </p:txBody>
      </p:sp>
      <p:sp>
        <p:nvSpPr>
          <p:cNvPr id="9" name="Rounded Rectangular Callout 8">
            <a:extLst>
              <a:ext uri="{FF2B5EF4-FFF2-40B4-BE49-F238E27FC236}">
                <a16:creationId xmlns:a16="http://schemas.microsoft.com/office/drawing/2014/main" id="{5E485BDA-2E88-C549-865E-3F79FEF98945}"/>
              </a:ext>
            </a:extLst>
          </p:cNvPr>
          <p:cNvSpPr/>
          <p:nvPr/>
        </p:nvSpPr>
        <p:spPr>
          <a:xfrm>
            <a:off x="1036096" y="2790137"/>
            <a:ext cx="2911642" cy="1182828"/>
          </a:xfrm>
          <a:prstGeom prst="wedgeRoundRectCallout">
            <a:avLst>
              <a:gd name="adj1" fmla="val 101226"/>
              <a:gd name="adj2" fmla="val -611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Each department has a SEND Champion</a:t>
            </a:r>
          </a:p>
        </p:txBody>
      </p:sp>
      <p:sp>
        <p:nvSpPr>
          <p:cNvPr id="10" name="Rounded Rectangular Callout 9">
            <a:extLst>
              <a:ext uri="{FF2B5EF4-FFF2-40B4-BE49-F238E27FC236}">
                <a16:creationId xmlns:a16="http://schemas.microsoft.com/office/drawing/2014/main" id="{55A05FE5-D47F-2F45-B407-EBBDA3352942}"/>
              </a:ext>
            </a:extLst>
          </p:cNvPr>
          <p:cNvSpPr/>
          <p:nvPr/>
        </p:nvSpPr>
        <p:spPr>
          <a:xfrm>
            <a:off x="438178" y="4257181"/>
            <a:ext cx="2911642" cy="1392717"/>
          </a:xfrm>
          <a:prstGeom prst="wedgeRoundRectCallout">
            <a:avLst>
              <a:gd name="adj1" fmla="val 99556"/>
              <a:gd name="adj2" fmla="val -819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Every Dept meeting we asks ‘what will that look like for struggling learners?’</a:t>
            </a:r>
          </a:p>
        </p:txBody>
      </p:sp>
      <p:sp>
        <p:nvSpPr>
          <p:cNvPr id="11" name="Rounded Rectangular Callout 10">
            <a:extLst>
              <a:ext uri="{FF2B5EF4-FFF2-40B4-BE49-F238E27FC236}">
                <a16:creationId xmlns:a16="http://schemas.microsoft.com/office/drawing/2014/main" id="{B3F480D1-4EE7-D947-8B82-0A6D57854162}"/>
              </a:ext>
            </a:extLst>
          </p:cNvPr>
          <p:cNvSpPr/>
          <p:nvPr/>
        </p:nvSpPr>
        <p:spPr>
          <a:xfrm>
            <a:off x="7994361" y="937971"/>
            <a:ext cx="2767263" cy="1161203"/>
          </a:xfrm>
          <a:prstGeom prst="wedgeRoundRectCallout">
            <a:avLst>
              <a:gd name="adj1" fmla="val -82364"/>
              <a:gd name="adj2" fmla="val 784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Lesson Study process  assessment not assumption</a:t>
            </a:r>
          </a:p>
        </p:txBody>
      </p:sp>
      <p:sp>
        <p:nvSpPr>
          <p:cNvPr id="17" name="Rounded Rectangular Callout 16">
            <a:extLst>
              <a:ext uri="{FF2B5EF4-FFF2-40B4-BE49-F238E27FC236}">
                <a16:creationId xmlns:a16="http://schemas.microsoft.com/office/drawing/2014/main" id="{29EE7207-CB4B-0F45-93A0-7E6403C27455}"/>
              </a:ext>
            </a:extLst>
          </p:cNvPr>
          <p:cNvSpPr/>
          <p:nvPr/>
        </p:nvSpPr>
        <p:spPr>
          <a:xfrm>
            <a:off x="8936837" y="2383279"/>
            <a:ext cx="2767263" cy="1389714"/>
          </a:xfrm>
          <a:prstGeom prst="wedgeRoundRectCallout">
            <a:avLst>
              <a:gd name="adj1" fmla="val -106195"/>
              <a:gd name="adj2" fmla="val -166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Every two weeks we have a pedagogy circle </a:t>
            </a:r>
          </a:p>
        </p:txBody>
      </p:sp>
      <p:sp>
        <p:nvSpPr>
          <p:cNvPr id="18" name="Rounded Rectangular Callout 17">
            <a:extLst>
              <a:ext uri="{FF2B5EF4-FFF2-40B4-BE49-F238E27FC236}">
                <a16:creationId xmlns:a16="http://schemas.microsoft.com/office/drawing/2014/main" id="{DE5D9CD3-0C3F-5A47-A34F-EEEA152B0103}"/>
              </a:ext>
            </a:extLst>
          </p:cNvPr>
          <p:cNvSpPr/>
          <p:nvPr/>
        </p:nvSpPr>
        <p:spPr>
          <a:xfrm>
            <a:off x="8787577" y="4155067"/>
            <a:ext cx="2767263" cy="1389714"/>
          </a:xfrm>
          <a:prstGeom prst="wedgeRoundRectCallout">
            <a:avLst>
              <a:gd name="adj1" fmla="val -117009"/>
              <a:gd name="adj2" fmla="val -1166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Pastoral Tutors are leading EHCP reviews</a:t>
            </a:r>
          </a:p>
        </p:txBody>
      </p:sp>
      <p:sp>
        <p:nvSpPr>
          <p:cNvPr id="13" name="Rounded Rectangular Callout 12">
            <a:extLst>
              <a:ext uri="{FF2B5EF4-FFF2-40B4-BE49-F238E27FC236}">
                <a16:creationId xmlns:a16="http://schemas.microsoft.com/office/drawing/2014/main" id="{F3F80D48-E6CC-C647-B9BE-AD0BDA6190B4}"/>
              </a:ext>
            </a:extLst>
          </p:cNvPr>
          <p:cNvSpPr/>
          <p:nvPr/>
        </p:nvSpPr>
        <p:spPr>
          <a:xfrm>
            <a:off x="3415028" y="4723867"/>
            <a:ext cx="2911642" cy="1641827"/>
          </a:xfrm>
          <a:prstGeom prst="wedgeRoundRectCallout">
            <a:avLst>
              <a:gd name="adj1" fmla="val 31284"/>
              <a:gd name="adj2" fmla="val -891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Learning Walks by SLT supported by SENCO &amp; T&amp;L Lead </a:t>
            </a:r>
          </a:p>
        </p:txBody>
      </p:sp>
    </p:spTree>
    <p:extLst>
      <p:ext uri="{BB962C8B-B14F-4D97-AF65-F5344CB8AC3E}">
        <p14:creationId xmlns:p14="http://schemas.microsoft.com/office/powerpoint/2010/main" val="278074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EEF SEND Review Trial: Areas to Develop - Key Themes </a:t>
            </a:r>
          </a:p>
        </p:txBody>
      </p:sp>
      <p:sp>
        <p:nvSpPr>
          <p:cNvPr id="8" name="TextBox 7">
            <a:extLst>
              <a:ext uri="{FF2B5EF4-FFF2-40B4-BE49-F238E27FC236}">
                <a16:creationId xmlns:a16="http://schemas.microsoft.com/office/drawing/2014/main" id="{8CADD3CB-3F8C-8A41-D273-D63552EBF111}"/>
              </a:ext>
            </a:extLst>
          </p:cNvPr>
          <p:cNvSpPr txBox="1"/>
          <p:nvPr/>
        </p:nvSpPr>
        <p:spPr>
          <a:xfrm>
            <a:off x="1629690" y="1843950"/>
            <a:ext cx="8932620" cy="3170099"/>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The role of the SENDCO</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Identification of SEND – SEND Systems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Use of the graduated approach</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Deployment of Teaching Assistants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SEN Support - Interventions</a:t>
            </a:r>
          </a:p>
        </p:txBody>
      </p:sp>
    </p:spTree>
    <p:extLst>
      <p:ext uri="{BB962C8B-B14F-4D97-AF65-F5344CB8AC3E}">
        <p14:creationId xmlns:p14="http://schemas.microsoft.com/office/powerpoint/2010/main" val="329682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Key Themes </a:t>
            </a:r>
          </a:p>
        </p:txBody>
      </p:sp>
      <p:sp>
        <p:nvSpPr>
          <p:cNvPr id="8" name="TextBox 7">
            <a:extLst>
              <a:ext uri="{FF2B5EF4-FFF2-40B4-BE49-F238E27FC236}">
                <a16:creationId xmlns:a16="http://schemas.microsoft.com/office/drawing/2014/main" id="{8CADD3CB-3F8C-8A41-D273-D63552EBF111}"/>
              </a:ext>
            </a:extLst>
          </p:cNvPr>
          <p:cNvSpPr txBox="1"/>
          <p:nvPr/>
        </p:nvSpPr>
        <p:spPr>
          <a:xfrm>
            <a:off x="1629690" y="1843950"/>
            <a:ext cx="8932620" cy="3170099"/>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2800" b="1" dirty="0">
                <a:solidFill>
                  <a:schemeClr val="tx2"/>
                </a:solidFill>
                <a:latin typeface="Calibri" panose="020F0502020204030204" pitchFamily="34" charset="0"/>
                <a:cs typeface="Calibri" panose="020F0502020204030204" pitchFamily="34" charset="0"/>
              </a:rPr>
              <a:t>The role of the SENDCO</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Identification of SEND – SEND Systems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Use of the graduated approach</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Deployment of Teaching Assistants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SEN Support - Interventions</a:t>
            </a:r>
          </a:p>
        </p:txBody>
      </p:sp>
    </p:spTree>
    <p:extLst>
      <p:ext uri="{BB962C8B-B14F-4D97-AF65-F5344CB8AC3E}">
        <p14:creationId xmlns:p14="http://schemas.microsoft.com/office/powerpoint/2010/main" val="386529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E3B094-CD4B-7A34-1029-8C158381A7F0}"/>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Today’s session</a:t>
            </a:r>
          </a:p>
        </p:txBody>
      </p:sp>
      <p:sp>
        <p:nvSpPr>
          <p:cNvPr id="3" name="TextBox 2">
            <a:extLst>
              <a:ext uri="{FF2B5EF4-FFF2-40B4-BE49-F238E27FC236}">
                <a16:creationId xmlns:a16="http://schemas.microsoft.com/office/drawing/2014/main" id="{F9E0885E-8AB8-D619-56E3-1836B0DCE4CF}"/>
              </a:ext>
            </a:extLst>
          </p:cNvPr>
          <p:cNvSpPr txBox="1"/>
          <p:nvPr/>
        </p:nvSpPr>
        <p:spPr>
          <a:xfrm>
            <a:off x="1967345" y="1579418"/>
            <a:ext cx="7384473" cy="1754326"/>
          </a:xfrm>
          <a:prstGeom prst="rect">
            <a:avLst/>
          </a:prstGeom>
          <a:noFill/>
        </p:spPr>
        <p:txBody>
          <a:bodyPr wrap="square" rtlCol="0">
            <a:spAutoFit/>
          </a:bodyPr>
          <a:lstStyle/>
          <a:p>
            <a:pPr marL="285750" indent="-285750">
              <a:buFontTx/>
              <a:buChar char="-"/>
            </a:pPr>
            <a:r>
              <a:rPr lang="en-US" dirty="0"/>
              <a:t>Reflect on our networks and our collaborative teams</a:t>
            </a:r>
          </a:p>
          <a:p>
            <a:pPr marL="285750" indent="-285750">
              <a:buFontTx/>
              <a:buChar char="-"/>
            </a:pPr>
            <a:endParaRPr lang="en-US" dirty="0"/>
          </a:p>
          <a:p>
            <a:pPr marL="285750" indent="-285750">
              <a:buFontTx/>
              <a:buChar char="-"/>
            </a:pPr>
            <a:r>
              <a:rPr lang="en-US" dirty="0"/>
              <a:t>How do we make SEND everyone’s business: practical considerations and strategies</a:t>
            </a:r>
          </a:p>
          <a:p>
            <a:pPr marL="285750" indent="-285750">
              <a:buFontTx/>
              <a:buChar char="-"/>
            </a:pPr>
            <a:endParaRPr lang="en-US" dirty="0"/>
          </a:p>
          <a:p>
            <a:pPr marL="285750" indent="-285750">
              <a:buFontTx/>
              <a:buChar char="-"/>
            </a:pPr>
            <a:r>
              <a:rPr lang="en-US" dirty="0"/>
              <a:t>Tools and resources</a:t>
            </a:r>
          </a:p>
        </p:txBody>
      </p:sp>
      <p:pic>
        <p:nvPicPr>
          <p:cNvPr id="4" name="Picture 3">
            <a:extLst>
              <a:ext uri="{FF2B5EF4-FFF2-40B4-BE49-F238E27FC236}">
                <a16:creationId xmlns:a16="http://schemas.microsoft.com/office/drawing/2014/main" id="{FA42C86D-4C31-B7E1-9DE4-89BCE5309CAC}"/>
              </a:ext>
            </a:extLst>
          </p:cNvPr>
          <p:cNvPicPr>
            <a:picLocks noChangeAspect="1"/>
          </p:cNvPicPr>
          <p:nvPr/>
        </p:nvPicPr>
        <p:blipFill>
          <a:blip r:embed="rId3"/>
          <a:stretch>
            <a:fillRect/>
          </a:stretch>
        </p:blipFill>
        <p:spPr>
          <a:xfrm>
            <a:off x="7008668" y="2811746"/>
            <a:ext cx="4686300" cy="3416300"/>
          </a:xfrm>
          <a:prstGeom prst="rect">
            <a:avLst/>
          </a:prstGeom>
        </p:spPr>
      </p:pic>
    </p:spTree>
    <p:extLst>
      <p:ext uri="{BB962C8B-B14F-4D97-AF65-F5344CB8AC3E}">
        <p14:creationId xmlns:p14="http://schemas.microsoft.com/office/powerpoint/2010/main" val="22615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The role of the SENDCO</a:t>
            </a:r>
          </a:p>
        </p:txBody>
      </p:sp>
      <p:sp>
        <p:nvSpPr>
          <p:cNvPr id="5" name="Google Shape;390;p15">
            <a:extLst>
              <a:ext uri="{FF2B5EF4-FFF2-40B4-BE49-F238E27FC236}">
                <a16:creationId xmlns:a16="http://schemas.microsoft.com/office/drawing/2014/main" id="{C62D3A55-D5E2-59FA-D23B-213EE1DF982B}"/>
              </a:ext>
            </a:extLst>
          </p:cNvPr>
          <p:cNvSpPr txBox="1"/>
          <p:nvPr/>
        </p:nvSpPr>
        <p:spPr>
          <a:xfrm>
            <a:off x="2956370" y="6521548"/>
            <a:ext cx="93665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F2F2F2"/>
                </a:solidFill>
                <a:latin typeface="Calibri"/>
                <a:ea typeface="Calibri"/>
                <a:cs typeface="Calibri"/>
                <a:sym typeface="Calibri"/>
              </a:rPr>
              <a:t>https://www.bathspa.ac.uk/media/bathspaacuk/education-/research/senco-workload/SENCOWorkloadReport-FINAL2018.pdf</a:t>
            </a:r>
            <a:endParaRPr/>
          </a:p>
        </p:txBody>
      </p:sp>
      <p:pic>
        <p:nvPicPr>
          <p:cNvPr id="6" name="Google Shape;391;p15">
            <a:extLst>
              <a:ext uri="{FF2B5EF4-FFF2-40B4-BE49-F238E27FC236}">
                <a16:creationId xmlns:a16="http://schemas.microsoft.com/office/drawing/2014/main" id="{C7162538-06BE-9BF0-3B02-75A9CB62413D}"/>
              </a:ext>
            </a:extLst>
          </p:cNvPr>
          <p:cNvPicPr preferRelativeResize="0"/>
          <p:nvPr/>
        </p:nvPicPr>
        <p:blipFill rotWithShape="1">
          <a:blip r:embed="rId3">
            <a:alphaModFix/>
          </a:blip>
          <a:srcRect/>
          <a:stretch/>
        </p:blipFill>
        <p:spPr>
          <a:xfrm>
            <a:off x="5104866" y="1210698"/>
            <a:ext cx="6599256" cy="4665446"/>
          </a:xfrm>
          <a:prstGeom prst="rect">
            <a:avLst/>
          </a:prstGeom>
          <a:noFill/>
          <a:ln>
            <a:noFill/>
          </a:ln>
        </p:spPr>
      </p:pic>
      <p:pic>
        <p:nvPicPr>
          <p:cNvPr id="7" name="Google Shape;392;p15" descr="Timeline&#10;&#10;Description automatically generated">
            <a:extLst>
              <a:ext uri="{FF2B5EF4-FFF2-40B4-BE49-F238E27FC236}">
                <a16:creationId xmlns:a16="http://schemas.microsoft.com/office/drawing/2014/main" id="{44193956-C2B0-409E-8DE6-D4B63B00EEF8}"/>
              </a:ext>
            </a:extLst>
          </p:cNvPr>
          <p:cNvPicPr preferRelativeResize="0"/>
          <p:nvPr/>
        </p:nvPicPr>
        <p:blipFill rotWithShape="1">
          <a:blip r:embed="rId4">
            <a:alphaModFix/>
          </a:blip>
          <a:srcRect/>
          <a:stretch/>
        </p:blipFill>
        <p:spPr>
          <a:xfrm>
            <a:off x="487878" y="1210698"/>
            <a:ext cx="3273653" cy="4665446"/>
          </a:xfrm>
          <a:prstGeom prst="rect">
            <a:avLst/>
          </a:prstGeom>
          <a:noFill/>
          <a:ln>
            <a:noFill/>
          </a:ln>
        </p:spPr>
      </p:pic>
    </p:spTree>
    <p:extLst>
      <p:ext uri="{BB962C8B-B14F-4D97-AF65-F5344CB8AC3E}">
        <p14:creationId xmlns:p14="http://schemas.microsoft.com/office/powerpoint/2010/main" val="47812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The role of the SENDCO</a:t>
            </a:r>
          </a:p>
        </p:txBody>
      </p:sp>
      <p:sp>
        <p:nvSpPr>
          <p:cNvPr id="3" name="Rectangle 2">
            <a:extLst>
              <a:ext uri="{FF2B5EF4-FFF2-40B4-BE49-F238E27FC236}">
                <a16:creationId xmlns:a16="http://schemas.microsoft.com/office/drawing/2014/main" id="{97511ED1-640F-6C3B-3A1C-EFF6F767BEF5}"/>
              </a:ext>
            </a:extLst>
          </p:cNvPr>
          <p:cNvSpPr/>
          <p:nvPr/>
        </p:nvSpPr>
        <p:spPr>
          <a:xfrm>
            <a:off x="3851559" y="1059873"/>
            <a:ext cx="189114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dirty="0">
                <a:latin typeface="Calibri" panose="020F0502020204030204" pitchFamily="34" charset="0"/>
                <a:cs typeface="Calibri" panose="020F0502020204030204" pitchFamily="34" charset="0"/>
              </a:rPr>
              <a:t>SENDCO</a:t>
            </a:r>
          </a:p>
        </p:txBody>
      </p:sp>
      <p:sp>
        <p:nvSpPr>
          <p:cNvPr id="5" name="Rectangle 4">
            <a:extLst>
              <a:ext uri="{FF2B5EF4-FFF2-40B4-BE49-F238E27FC236}">
                <a16:creationId xmlns:a16="http://schemas.microsoft.com/office/drawing/2014/main" id="{2BF4F3B6-9AA5-DFAA-174E-FBB538C54A8B}"/>
              </a:ext>
            </a:extLst>
          </p:cNvPr>
          <p:cNvSpPr/>
          <p:nvPr/>
        </p:nvSpPr>
        <p:spPr>
          <a:xfrm>
            <a:off x="6490850" y="1059873"/>
            <a:ext cx="189114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Assistant SENDCO</a:t>
            </a:r>
          </a:p>
          <a:p>
            <a:pPr algn="ctr"/>
            <a:r>
              <a:rPr lang="en-GB" dirty="0">
                <a:latin typeface="Calibri" panose="020F0502020204030204" pitchFamily="34" charset="0"/>
                <a:cs typeface="Calibri" panose="020F0502020204030204" pitchFamily="34" charset="0"/>
              </a:rPr>
              <a:t>(HLTA)</a:t>
            </a:r>
          </a:p>
        </p:txBody>
      </p:sp>
      <p:sp>
        <p:nvSpPr>
          <p:cNvPr id="6" name="Rectangle 5">
            <a:extLst>
              <a:ext uri="{FF2B5EF4-FFF2-40B4-BE49-F238E27FC236}">
                <a16:creationId xmlns:a16="http://schemas.microsoft.com/office/drawing/2014/main" id="{9A93B3B5-7ABD-4DDA-D7D0-A762482B7A88}"/>
              </a:ext>
            </a:extLst>
          </p:cNvPr>
          <p:cNvSpPr/>
          <p:nvPr/>
        </p:nvSpPr>
        <p:spPr>
          <a:xfrm>
            <a:off x="3851559" y="1976056"/>
            <a:ext cx="4530436"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135 students on the SEND Register</a:t>
            </a:r>
          </a:p>
        </p:txBody>
      </p:sp>
      <p:sp>
        <p:nvSpPr>
          <p:cNvPr id="10" name="Rectangle 9">
            <a:extLst>
              <a:ext uri="{FF2B5EF4-FFF2-40B4-BE49-F238E27FC236}">
                <a16:creationId xmlns:a16="http://schemas.microsoft.com/office/drawing/2014/main" id="{0CD520A7-CEF3-77B6-9C7A-5ACDF1ED5854}"/>
              </a:ext>
            </a:extLst>
          </p:cNvPr>
          <p:cNvSpPr/>
          <p:nvPr/>
        </p:nvSpPr>
        <p:spPr>
          <a:xfrm>
            <a:off x="561105" y="2892239"/>
            <a:ext cx="329045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135 autumn meetings</a:t>
            </a:r>
          </a:p>
        </p:txBody>
      </p:sp>
      <p:sp>
        <p:nvSpPr>
          <p:cNvPr id="11" name="Rectangle 10">
            <a:extLst>
              <a:ext uri="{FF2B5EF4-FFF2-40B4-BE49-F238E27FC236}">
                <a16:creationId xmlns:a16="http://schemas.microsoft.com/office/drawing/2014/main" id="{FEB46CDF-C736-81D6-95FD-005E02F3C40E}"/>
              </a:ext>
            </a:extLst>
          </p:cNvPr>
          <p:cNvSpPr/>
          <p:nvPr/>
        </p:nvSpPr>
        <p:spPr>
          <a:xfrm>
            <a:off x="4471550" y="2892239"/>
            <a:ext cx="329045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135 spring meetings</a:t>
            </a:r>
          </a:p>
        </p:txBody>
      </p:sp>
      <p:sp>
        <p:nvSpPr>
          <p:cNvPr id="12" name="Rectangle 11">
            <a:extLst>
              <a:ext uri="{FF2B5EF4-FFF2-40B4-BE49-F238E27FC236}">
                <a16:creationId xmlns:a16="http://schemas.microsoft.com/office/drawing/2014/main" id="{9F2C12F1-6827-3379-B412-F89289CD9473}"/>
              </a:ext>
            </a:extLst>
          </p:cNvPr>
          <p:cNvSpPr/>
          <p:nvPr/>
        </p:nvSpPr>
        <p:spPr>
          <a:xfrm>
            <a:off x="8381995" y="2892239"/>
            <a:ext cx="329045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135 summer meetings</a:t>
            </a:r>
          </a:p>
        </p:txBody>
      </p:sp>
      <p:sp>
        <p:nvSpPr>
          <p:cNvPr id="14" name="TextBox 13">
            <a:extLst>
              <a:ext uri="{FF2B5EF4-FFF2-40B4-BE49-F238E27FC236}">
                <a16:creationId xmlns:a16="http://schemas.microsoft.com/office/drawing/2014/main" id="{B4818F3D-E289-1FF5-FE34-A8A749A5A121}"/>
              </a:ext>
            </a:extLst>
          </p:cNvPr>
          <p:cNvSpPr txBox="1"/>
          <p:nvPr/>
        </p:nvSpPr>
        <p:spPr>
          <a:xfrm>
            <a:off x="484898" y="3808422"/>
            <a:ext cx="11187552" cy="369332"/>
          </a:xfrm>
          <a:prstGeom prst="rect">
            <a:avLst/>
          </a:prstGeom>
          <a:noFill/>
        </p:spPr>
        <p:txBody>
          <a:bodyPr wrap="square">
            <a:spAutoFit/>
          </a:bodyPr>
          <a:lstStyle/>
          <a:p>
            <a:pPr algn="ctr"/>
            <a:r>
              <a:rPr lang="en-GB" i="1" dirty="0">
                <a:latin typeface="Calibri" panose="020F0502020204030204" pitchFamily="34" charset="0"/>
                <a:cs typeface="Calibri" panose="020F0502020204030204" pitchFamily="34" charset="0"/>
              </a:rPr>
              <a:t>405 meetings a year – 15 minute meeting/15 minute prep – 202.5 hours – 25 days/academic year at 8 hours/day</a:t>
            </a:r>
          </a:p>
        </p:txBody>
      </p:sp>
      <p:sp>
        <p:nvSpPr>
          <p:cNvPr id="15" name="Rectangle 14">
            <a:extLst>
              <a:ext uri="{FF2B5EF4-FFF2-40B4-BE49-F238E27FC236}">
                <a16:creationId xmlns:a16="http://schemas.microsoft.com/office/drawing/2014/main" id="{0EA095C3-830E-9C93-CE3A-B5F711B2A6B9}"/>
              </a:ext>
            </a:extLst>
          </p:cNvPr>
          <p:cNvSpPr/>
          <p:nvPr/>
        </p:nvSpPr>
        <p:spPr>
          <a:xfrm>
            <a:off x="782778" y="4869873"/>
            <a:ext cx="1891145" cy="6475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30 form tutors</a:t>
            </a:r>
          </a:p>
        </p:txBody>
      </p:sp>
      <p:grpSp>
        <p:nvGrpSpPr>
          <p:cNvPr id="16" name="Group 15">
            <a:extLst>
              <a:ext uri="{FF2B5EF4-FFF2-40B4-BE49-F238E27FC236}">
                <a16:creationId xmlns:a16="http://schemas.microsoft.com/office/drawing/2014/main" id="{A9A08C55-15E3-D605-943F-E6A83B1A298C}"/>
              </a:ext>
            </a:extLst>
          </p:cNvPr>
          <p:cNvGrpSpPr/>
          <p:nvPr/>
        </p:nvGrpSpPr>
        <p:grpSpPr>
          <a:xfrm>
            <a:off x="2910150" y="5008766"/>
            <a:ext cx="316129" cy="369811"/>
            <a:chOff x="1640292" y="1472793"/>
            <a:chExt cx="316129" cy="369811"/>
          </a:xfrm>
        </p:grpSpPr>
        <p:sp>
          <p:nvSpPr>
            <p:cNvPr id="17" name="Right Arrow 42">
              <a:extLst>
                <a:ext uri="{FF2B5EF4-FFF2-40B4-BE49-F238E27FC236}">
                  <a16:creationId xmlns:a16="http://schemas.microsoft.com/office/drawing/2014/main" id="{02AE8B3E-BA40-BB1A-1FBE-022651422556}"/>
                </a:ext>
              </a:extLst>
            </p:cNvPr>
            <p:cNvSpPr/>
            <p:nvPr/>
          </p:nvSpPr>
          <p:spPr>
            <a:xfrm>
              <a:off x="1640292" y="1472793"/>
              <a:ext cx="316129" cy="369811"/>
            </a:xfrm>
            <a:prstGeom prst="rightArrow">
              <a:avLst>
                <a:gd name="adj1" fmla="val 60000"/>
                <a:gd name="adj2" fmla="val 50000"/>
              </a:avLst>
            </a:prstGeom>
            <a:solidFill>
              <a:schemeClr val="bg2">
                <a:lumMod val="9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8" name="Right Arrow 6">
              <a:extLst>
                <a:ext uri="{FF2B5EF4-FFF2-40B4-BE49-F238E27FC236}">
                  <a16:creationId xmlns:a16="http://schemas.microsoft.com/office/drawing/2014/main" id="{59EF7708-7A41-7A15-59EE-9B4501AF132F}"/>
                </a:ext>
              </a:extLst>
            </p:cNvPr>
            <p:cNvSpPr txBox="1"/>
            <p:nvPr/>
          </p:nvSpPr>
          <p:spPr>
            <a:xfrm>
              <a:off x="1640292" y="1546755"/>
              <a:ext cx="221290" cy="221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p:txBody>
        </p:sp>
      </p:grpSp>
      <p:sp>
        <p:nvSpPr>
          <p:cNvPr id="19" name="Rectangle 18">
            <a:extLst>
              <a:ext uri="{FF2B5EF4-FFF2-40B4-BE49-F238E27FC236}">
                <a16:creationId xmlns:a16="http://schemas.microsoft.com/office/drawing/2014/main" id="{A3DD3047-C530-34BE-14F6-6F0E742265A9}"/>
              </a:ext>
            </a:extLst>
          </p:cNvPr>
          <p:cNvSpPr/>
          <p:nvPr/>
        </p:nvSpPr>
        <p:spPr>
          <a:xfrm>
            <a:off x="3462506" y="4869872"/>
            <a:ext cx="3250017" cy="6475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4.5 students with SEND per form</a:t>
            </a:r>
          </a:p>
        </p:txBody>
      </p:sp>
      <p:grpSp>
        <p:nvGrpSpPr>
          <p:cNvPr id="20" name="Group 19">
            <a:extLst>
              <a:ext uri="{FF2B5EF4-FFF2-40B4-BE49-F238E27FC236}">
                <a16:creationId xmlns:a16="http://schemas.microsoft.com/office/drawing/2014/main" id="{1E031210-3F26-9B61-5059-3A541A46DB5F}"/>
              </a:ext>
            </a:extLst>
          </p:cNvPr>
          <p:cNvGrpSpPr/>
          <p:nvPr/>
        </p:nvGrpSpPr>
        <p:grpSpPr>
          <a:xfrm>
            <a:off x="6948750" y="5008766"/>
            <a:ext cx="316129" cy="369811"/>
            <a:chOff x="1640292" y="1472793"/>
            <a:chExt cx="316129" cy="369811"/>
          </a:xfrm>
        </p:grpSpPr>
        <p:sp>
          <p:nvSpPr>
            <p:cNvPr id="21" name="Right Arrow 42">
              <a:extLst>
                <a:ext uri="{FF2B5EF4-FFF2-40B4-BE49-F238E27FC236}">
                  <a16:creationId xmlns:a16="http://schemas.microsoft.com/office/drawing/2014/main" id="{1FEF271C-5C72-FF20-546F-989632802103}"/>
                </a:ext>
              </a:extLst>
            </p:cNvPr>
            <p:cNvSpPr/>
            <p:nvPr/>
          </p:nvSpPr>
          <p:spPr>
            <a:xfrm>
              <a:off x="1640292" y="1472793"/>
              <a:ext cx="316129" cy="369811"/>
            </a:xfrm>
            <a:prstGeom prst="rightArrow">
              <a:avLst>
                <a:gd name="adj1" fmla="val 60000"/>
                <a:gd name="adj2" fmla="val 50000"/>
              </a:avLst>
            </a:prstGeom>
            <a:solidFill>
              <a:schemeClr val="bg2">
                <a:lumMod val="9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2" name="Right Arrow 6">
              <a:extLst>
                <a:ext uri="{FF2B5EF4-FFF2-40B4-BE49-F238E27FC236}">
                  <a16:creationId xmlns:a16="http://schemas.microsoft.com/office/drawing/2014/main" id="{2BC5DF4F-E340-209D-19B5-DFC159D95838}"/>
                </a:ext>
              </a:extLst>
            </p:cNvPr>
            <p:cNvSpPr txBox="1"/>
            <p:nvPr/>
          </p:nvSpPr>
          <p:spPr>
            <a:xfrm>
              <a:off x="1640292" y="1546755"/>
              <a:ext cx="221290" cy="221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p:txBody>
        </p:sp>
      </p:grpSp>
      <p:sp>
        <p:nvSpPr>
          <p:cNvPr id="23" name="Rectangle 22">
            <a:extLst>
              <a:ext uri="{FF2B5EF4-FFF2-40B4-BE49-F238E27FC236}">
                <a16:creationId xmlns:a16="http://schemas.microsoft.com/office/drawing/2014/main" id="{4FEAC626-36E1-8955-B409-D57CC9536D95}"/>
              </a:ext>
            </a:extLst>
          </p:cNvPr>
          <p:cNvSpPr/>
          <p:nvPr/>
        </p:nvSpPr>
        <p:spPr>
          <a:xfrm>
            <a:off x="7501106" y="4869872"/>
            <a:ext cx="4075035" cy="6475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6.75 hours per form tutor/academic year</a:t>
            </a:r>
          </a:p>
        </p:txBody>
      </p:sp>
      <p:sp>
        <p:nvSpPr>
          <p:cNvPr id="24" name="TextBox 23">
            <a:extLst>
              <a:ext uri="{FF2B5EF4-FFF2-40B4-BE49-F238E27FC236}">
                <a16:creationId xmlns:a16="http://schemas.microsoft.com/office/drawing/2014/main" id="{B3CD6FD6-3A67-1BE1-0B2C-2C652C48CC4B}"/>
              </a:ext>
            </a:extLst>
          </p:cNvPr>
          <p:cNvSpPr txBox="1"/>
          <p:nvPr/>
        </p:nvSpPr>
        <p:spPr>
          <a:xfrm>
            <a:off x="523001" y="5739110"/>
            <a:ext cx="11187552" cy="646331"/>
          </a:xfrm>
          <a:prstGeom prst="rect">
            <a:avLst/>
          </a:prstGeom>
          <a:noFill/>
        </p:spPr>
        <p:txBody>
          <a:bodyPr wrap="square">
            <a:spAutoFit/>
          </a:bodyPr>
          <a:lstStyle/>
          <a:p>
            <a:pPr algn="ctr"/>
            <a:r>
              <a:rPr lang="en-GB" i="1" dirty="0">
                <a:latin typeface="Calibri" panose="020F0502020204030204" pitchFamily="34" charset="0"/>
                <a:cs typeface="Calibri" panose="020F0502020204030204" pitchFamily="34" charset="0"/>
              </a:rPr>
              <a:t>Enables SENDCO to go to more complex meetings (and more time to be in lessons observing students!)</a:t>
            </a:r>
          </a:p>
          <a:p>
            <a:pPr algn="ctr"/>
            <a:r>
              <a:rPr lang="en-GB" i="1" dirty="0">
                <a:latin typeface="Calibri" panose="020F0502020204030204" pitchFamily="34" charset="0"/>
                <a:cs typeface="Calibri" panose="020F0502020204030204" pitchFamily="34" charset="0"/>
              </a:rPr>
              <a:t>Leadership commitment – how will this be built into directed time?</a:t>
            </a:r>
          </a:p>
        </p:txBody>
      </p:sp>
    </p:spTree>
    <p:extLst>
      <p:ext uri="{BB962C8B-B14F-4D97-AF65-F5344CB8AC3E}">
        <p14:creationId xmlns:p14="http://schemas.microsoft.com/office/powerpoint/2010/main" val="27323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3"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The role of the SENDCO</a:t>
            </a:r>
          </a:p>
        </p:txBody>
      </p:sp>
      <p:pic>
        <p:nvPicPr>
          <p:cNvPr id="37" name="Google Shape;449;p18" descr="A picture containing clipart&#10;&#10;Description automatically generated">
            <a:extLst>
              <a:ext uri="{FF2B5EF4-FFF2-40B4-BE49-F238E27FC236}">
                <a16:creationId xmlns:a16="http://schemas.microsoft.com/office/drawing/2014/main" id="{7C099BAB-A219-3037-6E85-07AABA468556}"/>
              </a:ext>
            </a:extLst>
          </p:cNvPr>
          <p:cNvPicPr preferRelativeResize="0"/>
          <p:nvPr/>
        </p:nvPicPr>
        <p:blipFill rotWithShape="1">
          <a:blip r:embed="rId3">
            <a:alphaModFix/>
          </a:blip>
          <a:srcRect/>
          <a:stretch/>
        </p:blipFill>
        <p:spPr>
          <a:xfrm>
            <a:off x="306741" y="4396931"/>
            <a:ext cx="939693" cy="1415889"/>
          </a:xfrm>
          <a:prstGeom prst="snip2DiagRect">
            <a:avLst>
              <a:gd name="adj1" fmla="val 0"/>
              <a:gd name="adj2" fmla="val 16667"/>
            </a:avLst>
          </a:prstGeom>
          <a:noFill/>
          <a:ln>
            <a:noFill/>
          </a:ln>
        </p:spPr>
      </p:pic>
      <p:pic>
        <p:nvPicPr>
          <p:cNvPr id="38" name="Google Shape;451;p18" descr="Shape&#10;&#10;Description automatically generated">
            <a:extLst>
              <a:ext uri="{FF2B5EF4-FFF2-40B4-BE49-F238E27FC236}">
                <a16:creationId xmlns:a16="http://schemas.microsoft.com/office/drawing/2014/main" id="{DB2AE1F1-096A-039D-45ED-A74BD3E4C2B2}"/>
              </a:ext>
            </a:extLst>
          </p:cNvPr>
          <p:cNvPicPr preferRelativeResize="0"/>
          <p:nvPr/>
        </p:nvPicPr>
        <p:blipFill rotWithShape="1">
          <a:blip r:embed="rId4">
            <a:alphaModFix/>
          </a:blip>
          <a:srcRect/>
          <a:stretch/>
        </p:blipFill>
        <p:spPr>
          <a:xfrm>
            <a:off x="3347159" y="3997015"/>
            <a:ext cx="2357663" cy="1809370"/>
          </a:xfrm>
          <a:prstGeom prst="rect">
            <a:avLst/>
          </a:prstGeom>
          <a:noFill/>
          <a:ln>
            <a:noFill/>
          </a:ln>
        </p:spPr>
      </p:pic>
      <p:pic>
        <p:nvPicPr>
          <p:cNvPr id="39" name="Google Shape;452;p18" descr="A picture containing shape&#10;&#10;Description automatically generated">
            <a:extLst>
              <a:ext uri="{FF2B5EF4-FFF2-40B4-BE49-F238E27FC236}">
                <a16:creationId xmlns:a16="http://schemas.microsoft.com/office/drawing/2014/main" id="{896C0291-2B83-8A2B-32A6-B3CC3A01BED5}"/>
              </a:ext>
            </a:extLst>
          </p:cNvPr>
          <p:cNvPicPr preferRelativeResize="0"/>
          <p:nvPr/>
        </p:nvPicPr>
        <p:blipFill rotWithShape="1">
          <a:blip r:embed="rId5">
            <a:alphaModFix/>
          </a:blip>
          <a:srcRect/>
          <a:stretch/>
        </p:blipFill>
        <p:spPr>
          <a:xfrm>
            <a:off x="3359526" y="1145396"/>
            <a:ext cx="2332930" cy="1813640"/>
          </a:xfrm>
          <a:prstGeom prst="rect">
            <a:avLst/>
          </a:prstGeom>
          <a:noFill/>
          <a:ln>
            <a:noFill/>
          </a:ln>
        </p:spPr>
      </p:pic>
      <p:pic>
        <p:nvPicPr>
          <p:cNvPr id="40" name="Google Shape;453;p18" descr="Shape&#10;&#10;Description automatically generated with medium confidence">
            <a:extLst>
              <a:ext uri="{FF2B5EF4-FFF2-40B4-BE49-F238E27FC236}">
                <a16:creationId xmlns:a16="http://schemas.microsoft.com/office/drawing/2014/main" id="{80F205E3-3082-921F-DB48-DD29F2C5DF09}"/>
              </a:ext>
            </a:extLst>
          </p:cNvPr>
          <p:cNvPicPr preferRelativeResize="0"/>
          <p:nvPr/>
        </p:nvPicPr>
        <p:blipFill rotWithShape="1">
          <a:blip r:embed="rId6">
            <a:alphaModFix/>
          </a:blip>
          <a:srcRect/>
          <a:stretch/>
        </p:blipFill>
        <p:spPr>
          <a:xfrm>
            <a:off x="6251744" y="3997015"/>
            <a:ext cx="2332931" cy="1809369"/>
          </a:xfrm>
          <a:prstGeom prst="rect">
            <a:avLst/>
          </a:prstGeom>
          <a:noFill/>
          <a:ln>
            <a:noFill/>
          </a:ln>
        </p:spPr>
      </p:pic>
      <p:pic>
        <p:nvPicPr>
          <p:cNvPr id="41" name="Google Shape;454;p18" descr="Shape&#10;&#10;Description automatically generated with medium confidence">
            <a:extLst>
              <a:ext uri="{FF2B5EF4-FFF2-40B4-BE49-F238E27FC236}">
                <a16:creationId xmlns:a16="http://schemas.microsoft.com/office/drawing/2014/main" id="{8E3FB75F-6B4F-E8D4-455F-A2F31C8A4D20}"/>
              </a:ext>
            </a:extLst>
          </p:cNvPr>
          <p:cNvPicPr preferRelativeResize="0"/>
          <p:nvPr/>
        </p:nvPicPr>
        <p:blipFill rotWithShape="1">
          <a:blip r:embed="rId6">
            <a:alphaModFix/>
          </a:blip>
          <a:srcRect/>
          <a:stretch/>
        </p:blipFill>
        <p:spPr>
          <a:xfrm>
            <a:off x="9119230" y="1149667"/>
            <a:ext cx="2332930" cy="1809369"/>
          </a:xfrm>
          <a:prstGeom prst="rect">
            <a:avLst/>
          </a:prstGeom>
          <a:noFill/>
          <a:ln>
            <a:noFill/>
          </a:ln>
        </p:spPr>
      </p:pic>
      <p:pic>
        <p:nvPicPr>
          <p:cNvPr id="42" name="Google Shape;456;p18" descr="Shape&#10;&#10;Description automatically generated">
            <a:extLst>
              <a:ext uri="{FF2B5EF4-FFF2-40B4-BE49-F238E27FC236}">
                <a16:creationId xmlns:a16="http://schemas.microsoft.com/office/drawing/2014/main" id="{2CD15C90-2A35-77A3-CC86-877970B92CBA}"/>
              </a:ext>
            </a:extLst>
          </p:cNvPr>
          <p:cNvPicPr preferRelativeResize="0"/>
          <p:nvPr/>
        </p:nvPicPr>
        <p:blipFill rotWithShape="1">
          <a:blip r:embed="rId4">
            <a:alphaModFix/>
          </a:blip>
          <a:srcRect/>
          <a:stretch/>
        </p:blipFill>
        <p:spPr>
          <a:xfrm>
            <a:off x="6227011" y="1149666"/>
            <a:ext cx="2357664" cy="1809370"/>
          </a:xfrm>
          <a:prstGeom prst="rect">
            <a:avLst/>
          </a:prstGeom>
          <a:noFill/>
          <a:ln>
            <a:noFill/>
          </a:ln>
        </p:spPr>
      </p:pic>
      <p:sp>
        <p:nvSpPr>
          <p:cNvPr id="43" name="Google Shape;457;p18">
            <a:extLst>
              <a:ext uri="{FF2B5EF4-FFF2-40B4-BE49-F238E27FC236}">
                <a16:creationId xmlns:a16="http://schemas.microsoft.com/office/drawing/2014/main" id="{383B4BA3-7D18-CD1B-8BF0-99765D04C89A}"/>
              </a:ext>
            </a:extLst>
          </p:cNvPr>
          <p:cNvSpPr txBox="1"/>
          <p:nvPr/>
        </p:nvSpPr>
        <p:spPr>
          <a:xfrm>
            <a:off x="9774016" y="2950607"/>
            <a:ext cx="10233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2"/>
                </a:solidFill>
                <a:latin typeface="Calibri"/>
                <a:ea typeface="Calibri"/>
                <a:cs typeface="Calibri"/>
                <a:sym typeface="Calibri"/>
              </a:rPr>
              <a:t>Form 3</a:t>
            </a:r>
            <a:endParaRPr dirty="0"/>
          </a:p>
        </p:txBody>
      </p:sp>
      <p:sp>
        <p:nvSpPr>
          <p:cNvPr id="44" name="Google Shape;458;p18">
            <a:extLst>
              <a:ext uri="{FF2B5EF4-FFF2-40B4-BE49-F238E27FC236}">
                <a16:creationId xmlns:a16="http://schemas.microsoft.com/office/drawing/2014/main" id="{211BDBC2-FBDC-4A37-09FC-F0B7DB5070B0}"/>
              </a:ext>
            </a:extLst>
          </p:cNvPr>
          <p:cNvSpPr txBox="1"/>
          <p:nvPr/>
        </p:nvSpPr>
        <p:spPr>
          <a:xfrm>
            <a:off x="4039045" y="2950647"/>
            <a:ext cx="102335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2"/>
                </a:solidFill>
                <a:latin typeface="Calibri"/>
                <a:ea typeface="Calibri"/>
                <a:cs typeface="Calibri"/>
                <a:sym typeface="Calibri"/>
              </a:rPr>
              <a:t>Form 1</a:t>
            </a:r>
            <a:endParaRPr dirty="0"/>
          </a:p>
        </p:txBody>
      </p:sp>
      <p:sp>
        <p:nvSpPr>
          <p:cNvPr id="45" name="Google Shape;459;p18">
            <a:extLst>
              <a:ext uri="{FF2B5EF4-FFF2-40B4-BE49-F238E27FC236}">
                <a16:creationId xmlns:a16="http://schemas.microsoft.com/office/drawing/2014/main" id="{8099D63E-2DE2-3965-7A5C-EDB3562354F1}"/>
              </a:ext>
            </a:extLst>
          </p:cNvPr>
          <p:cNvSpPr txBox="1"/>
          <p:nvPr/>
        </p:nvSpPr>
        <p:spPr>
          <a:xfrm>
            <a:off x="7012570" y="2960881"/>
            <a:ext cx="81127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2"/>
                </a:solidFill>
                <a:latin typeface="Calibri"/>
                <a:ea typeface="Calibri"/>
                <a:cs typeface="Calibri"/>
                <a:sym typeface="Calibri"/>
              </a:rPr>
              <a:t>Form 2</a:t>
            </a:r>
            <a:endParaRPr dirty="0"/>
          </a:p>
        </p:txBody>
      </p:sp>
      <p:sp>
        <p:nvSpPr>
          <p:cNvPr id="46" name="Google Shape;461;p18">
            <a:extLst>
              <a:ext uri="{FF2B5EF4-FFF2-40B4-BE49-F238E27FC236}">
                <a16:creationId xmlns:a16="http://schemas.microsoft.com/office/drawing/2014/main" id="{402A619D-8D5F-B021-B820-914F821F115F}"/>
              </a:ext>
            </a:extLst>
          </p:cNvPr>
          <p:cNvSpPr txBox="1"/>
          <p:nvPr/>
        </p:nvSpPr>
        <p:spPr>
          <a:xfrm>
            <a:off x="4122678" y="5812820"/>
            <a:ext cx="85609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2"/>
                </a:solidFill>
                <a:latin typeface="Calibri"/>
                <a:ea typeface="Calibri"/>
                <a:cs typeface="Calibri"/>
                <a:sym typeface="Calibri"/>
              </a:rPr>
              <a:t>Form 4</a:t>
            </a:r>
            <a:endParaRPr dirty="0"/>
          </a:p>
        </p:txBody>
      </p:sp>
      <p:sp>
        <p:nvSpPr>
          <p:cNvPr id="47" name="Google Shape;462;p18">
            <a:extLst>
              <a:ext uri="{FF2B5EF4-FFF2-40B4-BE49-F238E27FC236}">
                <a16:creationId xmlns:a16="http://schemas.microsoft.com/office/drawing/2014/main" id="{D828522E-CC54-6B23-F576-19D6E35BACB6}"/>
              </a:ext>
            </a:extLst>
          </p:cNvPr>
          <p:cNvSpPr txBox="1"/>
          <p:nvPr/>
        </p:nvSpPr>
        <p:spPr>
          <a:xfrm>
            <a:off x="6977798" y="5812820"/>
            <a:ext cx="856090"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2"/>
                </a:solidFill>
                <a:latin typeface="Calibri"/>
                <a:ea typeface="Calibri"/>
                <a:cs typeface="Calibri"/>
                <a:sym typeface="Calibri"/>
              </a:rPr>
              <a:t>Form 5</a:t>
            </a:r>
            <a:endParaRPr dirty="0"/>
          </a:p>
        </p:txBody>
      </p:sp>
      <p:sp>
        <p:nvSpPr>
          <p:cNvPr id="48" name="Google Shape;464;p18">
            <a:extLst>
              <a:ext uri="{FF2B5EF4-FFF2-40B4-BE49-F238E27FC236}">
                <a16:creationId xmlns:a16="http://schemas.microsoft.com/office/drawing/2014/main" id="{90EF8CD4-CD94-EF02-9551-2B41B6AD83BD}"/>
              </a:ext>
            </a:extLst>
          </p:cNvPr>
          <p:cNvSpPr txBox="1"/>
          <p:nvPr/>
        </p:nvSpPr>
        <p:spPr>
          <a:xfrm>
            <a:off x="149573" y="5812820"/>
            <a:ext cx="299312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i="1">
                <a:solidFill>
                  <a:schemeClr val="dk1"/>
                </a:solidFill>
                <a:latin typeface="Arial"/>
                <a:ea typeface="Arial"/>
                <a:cs typeface="Arial"/>
                <a:sym typeface="Arial"/>
              </a:rPr>
              <a:t>Is the SENCO best placed to know </a:t>
            </a:r>
            <a:endParaRPr/>
          </a:p>
          <a:p>
            <a:pPr marL="0" marR="0" lvl="0" indent="0" algn="l" rtl="0">
              <a:spcBef>
                <a:spcPts val="0"/>
              </a:spcBef>
              <a:spcAft>
                <a:spcPts val="0"/>
              </a:spcAft>
              <a:buNone/>
            </a:pPr>
            <a:r>
              <a:rPr lang="en-US" sz="1400" i="1">
                <a:solidFill>
                  <a:schemeClr val="dk1"/>
                </a:solidFill>
                <a:latin typeface="Arial"/>
                <a:ea typeface="Arial"/>
                <a:cs typeface="Arial"/>
                <a:sym typeface="Arial"/>
              </a:rPr>
              <a:t>the children in each classroom?</a:t>
            </a:r>
            <a:endParaRPr sz="1400">
              <a:solidFill>
                <a:schemeClr val="dk1"/>
              </a:solidFill>
              <a:latin typeface="Arial"/>
              <a:ea typeface="Arial"/>
              <a:cs typeface="Arial"/>
              <a:sym typeface="Arial"/>
            </a:endParaRPr>
          </a:p>
        </p:txBody>
      </p:sp>
      <p:pic>
        <p:nvPicPr>
          <p:cNvPr id="49" name="Google Shape;456;p18" descr="Shape&#10;&#10;Description automatically generated">
            <a:extLst>
              <a:ext uri="{FF2B5EF4-FFF2-40B4-BE49-F238E27FC236}">
                <a16:creationId xmlns:a16="http://schemas.microsoft.com/office/drawing/2014/main" id="{425D1B18-0846-D099-B830-A2C22A9F9A7C}"/>
              </a:ext>
            </a:extLst>
          </p:cNvPr>
          <p:cNvPicPr preferRelativeResize="0"/>
          <p:nvPr/>
        </p:nvPicPr>
        <p:blipFill rotWithShape="1">
          <a:blip r:embed="rId4">
            <a:alphaModFix/>
          </a:blip>
          <a:srcRect/>
          <a:stretch/>
        </p:blipFill>
        <p:spPr>
          <a:xfrm>
            <a:off x="9094496" y="3997014"/>
            <a:ext cx="2357664" cy="1809370"/>
          </a:xfrm>
          <a:prstGeom prst="rect">
            <a:avLst/>
          </a:prstGeom>
          <a:noFill/>
          <a:ln>
            <a:noFill/>
          </a:ln>
        </p:spPr>
      </p:pic>
      <p:sp>
        <p:nvSpPr>
          <p:cNvPr id="50" name="Google Shape;459;p18">
            <a:extLst>
              <a:ext uri="{FF2B5EF4-FFF2-40B4-BE49-F238E27FC236}">
                <a16:creationId xmlns:a16="http://schemas.microsoft.com/office/drawing/2014/main" id="{24A50DA4-2102-2DD0-7AEA-A0E5D6E8F8CF}"/>
              </a:ext>
            </a:extLst>
          </p:cNvPr>
          <p:cNvSpPr txBox="1"/>
          <p:nvPr/>
        </p:nvSpPr>
        <p:spPr>
          <a:xfrm>
            <a:off x="9880055" y="5808229"/>
            <a:ext cx="811276"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2"/>
                </a:solidFill>
                <a:latin typeface="Calibri"/>
                <a:ea typeface="Calibri"/>
                <a:cs typeface="Calibri"/>
                <a:sym typeface="Calibri"/>
              </a:rPr>
              <a:t>Form 6</a:t>
            </a:r>
            <a:endParaRPr dirty="0"/>
          </a:p>
        </p:txBody>
      </p:sp>
    </p:spTree>
    <p:extLst>
      <p:ext uri="{BB962C8B-B14F-4D97-AF65-F5344CB8AC3E}">
        <p14:creationId xmlns:p14="http://schemas.microsoft.com/office/powerpoint/2010/main" val="385865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Areas to Develop - Key Themes </a:t>
            </a:r>
          </a:p>
        </p:txBody>
      </p:sp>
      <p:sp>
        <p:nvSpPr>
          <p:cNvPr id="8" name="TextBox 7">
            <a:extLst>
              <a:ext uri="{FF2B5EF4-FFF2-40B4-BE49-F238E27FC236}">
                <a16:creationId xmlns:a16="http://schemas.microsoft.com/office/drawing/2014/main" id="{8CADD3CB-3F8C-8A41-D273-D63552EBF111}"/>
              </a:ext>
            </a:extLst>
          </p:cNvPr>
          <p:cNvSpPr txBox="1"/>
          <p:nvPr/>
        </p:nvSpPr>
        <p:spPr>
          <a:xfrm>
            <a:off x="1629690" y="1843950"/>
            <a:ext cx="8932620" cy="3170099"/>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The role of the SENDCO</a:t>
            </a:r>
          </a:p>
          <a:p>
            <a:pPr marL="457200" indent="-457200">
              <a:spcAft>
                <a:spcPts val="1800"/>
              </a:spcAft>
              <a:buFont typeface="Arial" panose="020B0604020202020204" pitchFamily="34" charset="0"/>
              <a:buChar char="•"/>
            </a:pPr>
            <a:r>
              <a:rPr lang="en-US" sz="2800" b="1" dirty="0">
                <a:solidFill>
                  <a:schemeClr val="tx2"/>
                </a:solidFill>
                <a:latin typeface="Calibri" panose="020F0502020204030204" pitchFamily="34" charset="0"/>
                <a:cs typeface="Calibri" panose="020F0502020204030204" pitchFamily="34" charset="0"/>
              </a:rPr>
              <a:t>Identification of SEND – SEND Systems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Use of the graduated approach</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Deployment of Teaching Assistants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SEN Support - Interventions</a:t>
            </a:r>
          </a:p>
        </p:txBody>
      </p:sp>
    </p:spTree>
    <p:extLst>
      <p:ext uri="{BB962C8B-B14F-4D97-AF65-F5344CB8AC3E}">
        <p14:creationId xmlns:p14="http://schemas.microsoft.com/office/powerpoint/2010/main" val="43657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SEND in England - Secondary</a:t>
            </a:r>
          </a:p>
        </p:txBody>
      </p:sp>
      <p:sp>
        <p:nvSpPr>
          <p:cNvPr id="10" name="Google Shape;253;p3">
            <a:extLst>
              <a:ext uri="{FF2B5EF4-FFF2-40B4-BE49-F238E27FC236}">
                <a16:creationId xmlns:a16="http://schemas.microsoft.com/office/drawing/2014/main" id="{BF57445F-7060-4BA1-E5BB-3AC52B2024EC}"/>
              </a:ext>
            </a:extLst>
          </p:cNvPr>
          <p:cNvSpPr txBox="1"/>
          <p:nvPr/>
        </p:nvSpPr>
        <p:spPr>
          <a:xfrm>
            <a:off x="6937998" y="6495253"/>
            <a:ext cx="5254002" cy="30777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Source: </a:t>
            </a:r>
            <a:r>
              <a:rPr lang="en-US" sz="14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Special educational needs in England: January 2021</a:t>
            </a:r>
            <a:r>
              <a:rPr lang="en-US" sz="1400">
                <a:solidFill>
                  <a:schemeClr val="lt1"/>
                </a:solidFill>
                <a:latin typeface="Calibri"/>
                <a:ea typeface="Calibri"/>
                <a:cs typeface="Calibri"/>
                <a:sym typeface="Calibri"/>
              </a:rPr>
              <a:t> – GOV.UK</a:t>
            </a:r>
            <a:endParaRPr/>
          </a:p>
        </p:txBody>
      </p:sp>
      <p:sp>
        <p:nvSpPr>
          <p:cNvPr id="11" name="Google Shape;254;p3">
            <a:extLst>
              <a:ext uri="{FF2B5EF4-FFF2-40B4-BE49-F238E27FC236}">
                <a16:creationId xmlns:a16="http://schemas.microsoft.com/office/drawing/2014/main" id="{BD282B34-A4CD-AE74-01E1-1F8F7C4FEAC1}"/>
              </a:ext>
            </a:extLst>
          </p:cNvPr>
          <p:cNvSpPr txBox="1"/>
          <p:nvPr/>
        </p:nvSpPr>
        <p:spPr>
          <a:xfrm>
            <a:off x="186789" y="1765651"/>
            <a:ext cx="4845577" cy="427809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Cognition and Learning </a:t>
            </a:r>
            <a:r>
              <a:rPr lang="en-US" sz="1600">
                <a:solidFill>
                  <a:schemeClr val="dk1"/>
                </a:solidFill>
                <a:latin typeface="Calibri"/>
                <a:ea typeface="Calibri"/>
                <a:cs typeface="Calibri"/>
                <a:sym typeface="Calibri"/>
              </a:rPr>
              <a:t>(Green):</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Specific Learning Difficulties </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Moderate LD</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Severe LD</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Profound and Multiple LD</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Social, Emotional and Mental Health Needs</a:t>
            </a:r>
            <a:r>
              <a:rPr lang="en-US" sz="1600">
                <a:solidFill>
                  <a:schemeClr val="dk1"/>
                </a:solidFill>
                <a:latin typeface="Calibri"/>
                <a:ea typeface="Calibri"/>
                <a:cs typeface="Calibri"/>
                <a:sym typeface="Calibri"/>
              </a:rPr>
              <a:t> (Purple)</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Communication and Interaction</a:t>
            </a:r>
            <a:r>
              <a:rPr lang="en-US" sz="1600">
                <a:solidFill>
                  <a:schemeClr val="dk1"/>
                </a:solidFill>
                <a:latin typeface="Calibri"/>
                <a:ea typeface="Calibri"/>
                <a:cs typeface="Calibri"/>
                <a:sym typeface="Calibri"/>
              </a:rPr>
              <a:t> (Orange):</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Speech, Language and Communication Needs</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Autism Spectrum Disorder</a:t>
            </a:r>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Sensory and/or Physical </a:t>
            </a:r>
            <a:r>
              <a:rPr lang="en-US" sz="1600">
                <a:solidFill>
                  <a:schemeClr val="dk1"/>
                </a:solidFill>
                <a:latin typeface="Calibri"/>
                <a:ea typeface="Calibri"/>
                <a:cs typeface="Calibri"/>
                <a:sym typeface="Calibri"/>
              </a:rPr>
              <a:t>(Grey):</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Vision Impairment</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Hearing Impairment</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Multisensory Impairment</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Physical Disability</a:t>
            </a:r>
            <a:endParaRPr sz="1800" b="0" i="0" u="none" strike="noStrike" cap="none">
              <a:solidFill>
                <a:schemeClr val="dk1"/>
              </a:solidFill>
              <a:latin typeface="Calibri"/>
              <a:ea typeface="Calibri"/>
              <a:cs typeface="Calibri"/>
              <a:sym typeface="Calibri"/>
            </a:endParaRPr>
          </a:p>
        </p:txBody>
      </p:sp>
      <p:sp>
        <p:nvSpPr>
          <p:cNvPr id="12" name="Google Shape;255;p3">
            <a:extLst>
              <a:ext uri="{FF2B5EF4-FFF2-40B4-BE49-F238E27FC236}">
                <a16:creationId xmlns:a16="http://schemas.microsoft.com/office/drawing/2014/main" id="{4F668993-D9EA-0EB9-FAFE-39EAF03E08BB}"/>
              </a:ext>
            </a:extLst>
          </p:cNvPr>
          <p:cNvSpPr txBox="1"/>
          <p:nvPr/>
        </p:nvSpPr>
        <p:spPr>
          <a:xfrm>
            <a:off x="186801" y="725098"/>
            <a:ext cx="7122000" cy="64650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800" b="1" i="1">
                <a:solidFill>
                  <a:schemeClr val="dk1"/>
                </a:solidFill>
                <a:latin typeface="Arial"/>
                <a:ea typeface="Arial"/>
                <a:cs typeface="Arial"/>
                <a:sym typeface="Arial"/>
              </a:rPr>
              <a:t>Nationally 13.5% </a:t>
            </a:r>
            <a:r>
              <a:rPr lang="en-US" sz="1800" b="1" i="1">
                <a:solidFill>
                  <a:schemeClr val="dk1"/>
                </a:solidFill>
              </a:rPr>
              <a:t>students</a:t>
            </a:r>
            <a:r>
              <a:rPr lang="en-US" sz="1800" b="1" i="1">
                <a:solidFill>
                  <a:schemeClr val="dk1"/>
                </a:solidFill>
                <a:latin typeface="Arial"/>
                <a:ea typeface="Arial"/>
                <a:cs typeface="Arial"/>
                <a:sym typeface="Arial"/>
              </a:rPr>
              <a:t> in secondary schools have SEND.</a:t>
            </a:r>
            <a:endParaRPr/>
          </a:p>
          <a:p>
            <a:pPr marL="0" marR="0" lvl="0" indent="0" algn="l" rtl="0">
              <a:lnSpc>
                <a:spcPct val="150000"/>
              </a:lnSpc>
              <a:spcBef>
                <a:spcPts val="0"/>
              </a:spcBef>
              <a:spcAft>
                <a:spcPts val="0"/>
              </a:spcAft>
              <a:buNone/>
            </a:pPr>
            <a:r>
              <a:rPr lang="en-US" sz="1800" b="1" i="1">
                <a:solidFill>
                  <a:schemeClr val="dk1"/>
                </a:solidFill>
                <a:latin typeface="Arial"/>
                <a:ea typeface="Arial"/>
                <a:cs typeface="Arial"/>
                <a:sym typeface="Arial"/>
              </a:rPr>
              <a:t>11.5% SEN Support – 2% EHCPs</a:t>
            </a:r>
            <a:endParaRPr/>
          </a:p>
        </p:txBody>
      </p:sp>
      <p:graphicFrame>
        <p:nvGraphicFramePr>
          <p:cNvPr id="13" name="Chart 12">
            <a:extLst>
              <a:ext uri="{FF2B5EF4-FFF2-40B4-BE49-F238E27FC236}">
                <a16:creationId xmlns:a16="http://schemas.microsoft.com/office/drawing/2014/main" id="{7FA04FD5-72C9-F373-F5E5-D058581EFBAD}"/>
              </a:ext>
            </a:extLst>
          </p:cNvPr>
          <p:cNvGraphicFramePr/>
          <p:nvPr/>
        </p:nvGraphicFramePr>
        <p:xfrm>
          <a:off x="5597776" y="1436908"/>
          <a:ext cx="6407435" cy="493558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0606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Identification of SEND – SEND Systems</a:t>
            </a:r>
          </a:p>
        </p:txBody>
      </p:sp>
      <p:pic>
        <p:nvPicPr>
          <p:cNvPr id="6" name="Google Shape;332;p8" descr="Chart, bar chart&#10;&#10;Description automatically generated">
            <a:extLst>
              <a:ext uri="{FF2B5EF4-FFF2-40B4-BE49-F238E27FC236}">
                <a16:creationId xmlns:a16="http://schemas.microsoft.com/office/drawing/2014/main" id="{DE2805A6-6F0A-2094-5CE7-A1CCC02B20AB}"/>
              </a:ext>
            </a:extLst>
          </p:cNvPr>
          <p:cNvPicPr preferRelativeResize="0"/>
          <p:nvPr/>
        </p:nvPicPr>
        <p:blipFill rotWithShape="1">
          <a:blip r:embed="rId3">
            <a:alphaModFix/>
          </a:blip>
          <a:srcRect/>
          <a:stretch/>
        </p:blipFill>
        <p:spPr>
          <a:xfrm>
            <a:off x="2165350" y="1246695"/>
            <a:ext cx="7861300" cy="4711700"/>
          </a:xfrm>
          <a:prstGeom prst="rect">
            <a:avLst/>
          </a:prstGeom>
          <a:noFill/>
          <a:ln>
            <a:noFill/>
          </a:ln>
        </p:spPr>
      </p:pic>
      <p:sp>
        <p:nvSpPr>
          <p:cNvPr id="7" name="Google Shape;390;p15">
            <a:extLst>
              <a:ext uri="{FF2B5EF4-FFF2-40B4-BE49-F238E27FC236}">
                <a16:creationId xmlns:a16="http://schemas.microsoft.com/office/drawing/2014/main" id="{9DE716D0-6724-C859-5F52-07EC618CAC53}"/>
              </a:ext>
            </a:extLst>
          </p:cNvPr>
          <p:cNvSpPr txBox="1"/>
          <p:nvPr/>
        </p:nvSpPr>
        <p:spPr>
          <a:xfrm>
            <a:off x="2956370" y="6521548"/>
            <a:ext cx="9366538"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dirty="0">
                <a:solidFill>
                  <a:srgbClr val="F2F2F2"/>
                </a:solidFill>
                <a:latin typeface="Calibri"/>
                <a:ea typeface="Calibri"/>
                <a:cs typeface="Calibri"/>
                <a:sym typeface="Calibri"/>
              </a:rPr>
              <a:t>Source: Education Policy Institute - How many children have SEND? Hutchinson (2017)</a:t>
            </a:r>
          </a:p>
        </p:txBody>
      </p:sp>
    </p:spTree>
    <p:extLst>
      <p:ext uri="{BB962C8B-B14F-4D97-AF65-F5344CB8AC3E}">
        <p14:creationId xmlns:p14="http://schemas.microsoft.com/office/powerpoint/2010/main" val="98967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Identification of SEND – SEND Systems</a:t>
            </a:r>
          </a:p>
        </p:txBody>
      </p:sp>
      <p:sp>
        <p:nvSpPr>
          <p:cNvPr id="5" name="Doughnut 132">
            <a:extLst>
              <a:ext uri="{FF2B5EF4-FFF2-40B4-BE49-F238E27FC236}">
                <a16:creationId xmlns:a16="http://schemas.microsoft.com/office/drawing/2014/main" id="{5D016536-2D5D-13B8-A418-93D7EBDE2AB5}"/>
              </a:ext>
            </a:extLst>
          </p:cNvPr>
          <p:cNvSpPr/>
          <p:nvPr/>
        </p:nvSpPr>
        <p:spPr>
          <a:xfrm>
            <a:off x="5731567" y="1368829"/>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7" name="Doughnut 133">
            <a:extLst>
              <a:ext uri="{FF2B5EF4-FFF2-40B4-BE49-F238E27FC236}">
                <a16:creationId xmlns:a16="http://schemas.microsoft.com/office/drawing/2014/main" id="{6F2535E4-3E26-8C5D-8055-B74046856A14}"/>
              </a:ext>
            </a:extLst>
          </p:cNvPr>
          <p:cNvSpPr/>
          <p:nvPr/>
        </p:nvSpPr>
        <p:spPr>
          <a:xfrm>
            <a:off x="5753869" y="2101092"/>
            <a:ext cx="468352" cy="446049"/>
          </a:xfrm>
          <a:prstGeom prst="donut">
            <a:avLst/>
          </a:prstGeom>
          <a:solidFill>
            <a:srgbClr val="00B050"/>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8" name="Doughnut 134">
            <a:extLst>
              <a:ext uri="{FF2B5EF4-FFF2-40B4-BE49-F238E27FC236}">
                <a16:creationId xmlns:a16="http://schemas.microsoft.com/office/drawing/2014/main" id="{FEF5ACF2-75ED-A8A8-38B2-BD4412A1A052}"/>
              </a:ext>
            </a:extLst>
          </p:cNvPr>
          <p:cNvSpPr/>
          <p:nvPr/>
        </p:nvSpPr>
        <p:spPr>
          <a:xfrm>
            <a:off x="5731567" y="2833355"/>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9" name="Doughnut 135">
            <a:extLst>
              <a:ext uri="{FF2B5EF4-FFF2-40B4-BE49-F238E27FC236}">
                <a16:creationId xmlns:a16="http://schemas.microsoft.com/office/drawing/2014/main" id="{2A804415-8BB9-FC20-26CC-5557D74FCF60}"/>
              </a:ext>
            </a:extLst>
          </p:cNvPr>
          <p:cNvSpPr/>
          <p:nvPr/>
        </p:nvSpPr>
        <p:spPr>
          <a:xfrm>
            <a:off x="5731567" y="3565618"/>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10" name="Doughnut 136">
            <a:extLst>
              <a:ext uri="{FF2B5EF4-FFF2-40B4-BE49-F238E27FC236}">
                <a16:creationId xmlns:a16="http://schemas.microsoft.com/office/drawing/2014/main" id="{922B8AD5-9C03-D296-DC15-2FA943035D56}"/>
              </a:ext>
            </a:extLst>
          </p:cNvPr>
          <p:cNvSpPr/>
          <p:nvPr/>
        </p:nvSpPr>
        <p:spPr>
          <a:xfrm>
            <a:off x="5731567" y="4297881"/>
            <a:ext cx="468352" cy="446049"/>
          </a:xfrm>
          <a:prstGeom prst="donut">
            <a:avLst/>
          </a:prstGeom>
          <a:solidFill>
            <a:srgbClr val="32A563">
              <a:lumMod val="40000"/>
              <a:lumOff val="60000"/>
            </a:srgbClr>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11" name="Doughnut 137">
            <a:extLst>
              <a:ext uri="{FF2B5EF4-FFF2-40B4-BE49-F238E27FC236}">
                <a16:creationId xmlns:a16="http://schemas.microsoft.com/office/drawing/2014/main" id="{64A01C67-FB30-07AB-14E0-A5B911D8AB19}"/>
              </a:ext>
            </a:extLst>
          </p:cNvPr>
          <p:cNvSpPr/>
          <p:nvPr/>
        </p:nvSpPr>
        <p:spPr>
          <a:xfrm>
            <a:off x="5731567" y="5030144"/>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12" name="Doughnut 138">
            <a:extLst>
              <a:ext uri="{FF2B5EF4-FFF2-40B4-BE49-F238E27FC236}">
                <a16:creationId xmlns:a16="http://schemas.microsoft.com/office/drawing/2014/main" id="{96D8D6E1-B783-D104-F83F-1E1C14A673A8}"/>
              </a:ext>
            </a:extLst>
          </p:cNvPr>
          <p:cNvSpPr/>
          <p:nvPr/>
        </p:nvSpPr>
        <p:spPr>
          <a:xfrm>
            <a:off x="6999089" y="1368829"/>
            <a:ext cx="468352" cy="446049"/>
          </a:xfrm>
          <a:prstGeom prst="donut">
            <a:avLst/>
          </a:prstGeom>
          <a:solidFill>
            <a:srgbClr val="01454C"/>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13" name="Doughnut 139">
            <a:extLst>
              <a:ext uri="{FF2B5EF4-FFF2-40B4-BE49-F238E27FC236}">
                <a16:creationId xmlns:a16="http://schemas.microsoft.com/office/drawing/2014/main" id="{065044BE-51B2-C0D3-CD32-845E03678613}"/>
              </a:ext>
            </a:extLst>
          </p:cNvPr>
          <p:cNvSpPr/>
          <p:nvPr/>
        </p:nvSpPr>
        <p:spPr>
          <a:xfrm>
            <a:off x="7021391" y="2101092"/>
            <a:ext cx="468352" cy="446049"/>
          </a:xfrm>
          <a:prstGeom prst="donut">
            <a:avLst/>
          </a:prstGeom>
          <a:solidFill>
            <a:srgbClr val="01454C">
              <a:lumMod val="75000"/>
              <a:lumOff val="25000"/>
            </a:srgbClr>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lumMod val="90000"/>
                  <a:lumOff val="10000"/>
                </a:srgbClr>
              </a:solidFill>
              <a:effectLst/>
              <a:uLnTx/>
              <a:uFillTx/>
              <a:latin typeface="Arial" panose="020B0604020202020204"/>
              <a:ea typeface="+mn-ea"/>
              <a:cs typeface="+mn-cs"/>
            </a:endParaRPr>
          </a:p>
        </p:txBody>
      </p:sp>
      <p:sp>
        <p:nvSpPr>
          <p:cNvPr id="14" name="Doughnut 140">
            <a:extLst>
              <a:ext uri="{FF2B5EF4-FFF2-40B4-BE49-F238E27FC236}">
                <a16:creationId xmlns:a16="http://schemas.microsoft.com/office/drawing/2014/main" id="{91C75BF9-DB09-3F12-B881-58F6804702E6}"/>
              </a:ext>
            </a:extLst>
          </p:cNvPr>
          <p:cNvSpPr/>
          <p:nvPr/>
        </p:nvSpPr>
        <p:spPr>
          <a:xfrm>
            <a:off x="6999089" y="2833355"/>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15" name="Doughnut 141">
            <a:extLst>
              <a:ext uri="{FF2B5EF4-FFF2-40B4-BE49-F238E27FC236}">
                <a16:creationId xmlns:a16="http://schemas.microsoft.com/office/drawing/2014/main" id="{7B5770C9-26A8-80B0-0BBB-B7DED11003C6}"/>
              </a:ext>
            </a:extLst>
          </p:cNvPr>
          <p:cNvSpPr/>
          <p:nvPr/>
        </p:nvSpPr>
        <p:spPr>
          <a:xfrm>
            <a:off x="6999089" y="3565618"/>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16" name="Doughnut 142">
            <a:extLst>
              <a:ext uri="{FF2B5EF4-FFF2-40B4-BE49-F238E27FC236}">
                <a16:creationId xmlns:a16="http://schemas.microsoft.com/office/drawing/2014/main" id="{223C16A7-AE18-0D59-F24C-892BA7D1DAB5}"/>
              </a:ext>
            </a:extLst>
          </p:cNvPr>
          <p:cNvSpPr/>
          <p:nvPr/>
        </p:nvSpPr>
        <p:spPr>
          <a:xfrm>
            <a:off x="6999089" y="4297881"/>
            <a:ext cx="468352" cy="446049"/>
          </a:xfrm>
          <a:prstGeom prst="donut">
            <a:avLst/>
          </a:prstGeom>
          <a:solidFill>
            <a:srgbClr val="941651"/>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41651"/>
              </a:solidFill>
              <a:effectLst/>
              <a:uLnTx/>
              <a:uFillTx/>
              <a:latin typeface="Arial" panose="020B0604020202020204"/>
              <a:ea typeface="+mn-ea"/>
              <a:cs typeface="+mn-cs"/>
            </a:endParaRPr>
          </a:p>
        </p:txBody>
      </p:sp>
      <p:sp>
        <p:nvSpPr>
          <p:cNvPr id="17" name="Doughnut 143">
            <a:extLst>
              <a:ext uri="{FF2B5EF4-FFF2-40B4-BE49-F238E27FC236}">
                <a16:creationId xmlns:a16="http://schemas.microsoft.com/office/drawing/2014/main" id="{08ECD199-7732-8F69-9A21-90E3C88FD1C6}"/>
              </a:ext>
            </a:extLst>
          </p:cNvPr>
          <p:cNvSpPr/>
          <p:nvPr/>
        </p:nvSpPr>
        <p:spPr>
          <a:xfrm>
            <a:off x="6999089" y="5030144"/>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18" name="Doughnut 144">
            <a:extLst>
              <a:ext uri="{FF2B5EF4-FFF2-40B4-BE49-F238E27FC236}">
                <a16:creationId xmlns:a16="http://schemas.microsoft.com/office/drawing/2014/main" id="{496306BD-1778-42BE-7B23-6BB017D99400}"/>
              </a:ext>
            </a:extLst>
          </p:cNvPr>
          <p:cNvSpPr/>
          <p:nvPr/>
        </p:nvSpPr>
        <p:spPr>
          <a:xfrm>
            <a:off x="8288913" y="1368829"/>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19" name="Doughnut 145">
            <a:extLst>
              <a:ext uri="{FF2B5EF4-FFF2-40B4-BE49-F238E27FC236}">
                <a16:creationId xmlns:a16="http://schemas.microsoft.com/office/drawing/2014/main" id="{BA2D226E-83AF-1A64-0FFF-0AF6C124EF02}"/>
              </a:ext>
            </a:extLst>
          </p:cNvPr>
          <p:cNvSpPr/>
          <p:nvPr/>
        </p:nvSpPr>
        <p:spPr>
          <a:xfrm>
            <a:off x="8311215" y="2101092"/>
            <a:ext cx="468352" cy="446049"/>
          </a:xfrm>
          <a:prstGeom prst="donut">
            <a:avLst/>
          </a:prstGeom>
          <a:solidFill>
            <a:srgbClr val="730D11">
              <a:lumMod val="60000"/>
              <a:lumOff val="40000"/>
            </a:srgbClr>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0" name="Doughnut 146">
            <a:extLst>
              <a:ext uri="{FF2B5EF4-FFF2-40B4-BE49-F238E27FC236}">
                <a16:creationId xmlns:a16="http://schemas.microsoft.com/office/drawing/2014/main" id="{6ACE3C7F-A9EB-8A50-A5B8-1CBCD8904B1E}"/>
              </a:ext>
            </a:extLst>
          </p:cNvPr>
          <p:cNvSpPr/>
          <p:nvPr/>
        </p:nvSpPr>
        <p:spPr>
          <a:xfrm>
            <a:off x="8288913" y="2833355"/>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1" name="Doughnut 147">
            <a:extLst>
              <a:ext uri="{FF2B5EF4-FFF2-40B4-BE49-F238E27FC236}">
                <a16:creationId xmlns:a16="http://schemas.microsoft.com/office/drawing/2014/main" id="{4D60C2B4-A375-19F2-57D0-4E8C590EE322}"/>
              </a:ext>
            </a:extLst>
          </p:cNvPr>
          <p:cNvSpPr/>
          <p:nvPr/>
        </p:nvSpPr>
        <p:spPr>
          <a:xfrm>
            <a:off x="8288913" y="3565618"/>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2" name="Doughnut 148">
            <a:extLst>
              <a:ext uri="{FF2B5EF4-FFF2-40B4-BE49-F238E27FC236}">
                <a16:creationId xmlns:a16="http://schemas.microsoft.com/office/drawing/2014/main" id="{14B7669F-2B0D-14C7-87DD-C74A1C69697F}"/>
              </a:ext>
            </a:extLst>
          </p:cNvPr>
          <p:cNvSpPr/>
          <p:nvPr/>
        </p:nvSpPr>
        <p:spPr>
          <a:xfrm>
            <a:off x="8288913" y="4297881"/>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3" name="Doughnut 149">
            <a:extLst>
              <a:ext uri="{FF2B5EF4-FFF2-40B4-BE49-F238E27FC236}">
                <a16:creationId xmlns:a16="http://schemas.microsoft.com/office/drawing/2014/main" id="{F893B4BC-9C44-0404-A53C-3C6866001EA7}"/>
              </a:ext>
            </a:extLst>
          </p:cNvPr>
          <p:cNvSpPr/>
          <p:nvPr/>
        </p:nvSpPr>
        <p:spPr>
          <a:xfrm>
            <a:off x="8288913" y="5030144"/>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4" name="Doughnut 150">
            <a:extLst>
              <a:ext uri="{FF2B5EF4-FFF2-40B4-BE49-F238E27FC236}">
                <a16:creationId xmlns:a16="http://schemas.microsoft.com/office/drawing/2014/main" id="{818FBDCC-495C-21E5-53DA-3B2152F5143F}"/>
              </a:ext>
            </a:extLst>
          </p:cNvPr>
          <p:cNvSpPr/>
          <p:nvPr/>
        </p:nvSpPr>
        <p:spPr>
          <a:xfrm>
            <a:off x="9601039" y="1368829"/>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5" name="Doughnut 151">
            <a:extLst>
              <a:ext uri="{FF2B5EF4-FFF2-40B4-BE49-F238E27FC236}">
                <a16:creationId xmlns:a16="http://schemas.microsoft.com/office/drawing/2014/main" id="{FA68446A-6DF1-F94E-70DF-E8DCD998AF14}"/>
              </a:ext>
            </a:extLst>
          </p:cNvPr>
          <p:cNvSpPr/>
          <p:nvPr/>
        </p:nvSpPr>
        <p:spPr>
          <a:xfrm>
            <a:off x="9623341" y="2101092"/>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6" name="Doughnut 152">
            <a:extLst>
              <a:ext uri="{FF2B5EF4-FFF2-40B4-BE49-F238E27FC236}">
                <a16:creationId xmlns:a16="http://schemas.microsoft.com/office/drawing/2014/main" id="{9C22ED70-7FAC-F7EA-C8CA-779073B512A3}"/>
              </a:ext>
            </a:extLst>
          </p:cNvPr>
          <p:cNvSpPr/>
          <p:nvPr/>
        </p:nvSpPr>
        <p:spPr>
          <a:xfrm>
            <a:off x="9601039" y="2833355"/>
            <a:ext cx="468352" cy="446049"/>
          </a:xfrm>
          <a:prstGeom prst="donut">
            <a:avLst/>
          </a:prstGeom>
          <a:solidFill>
            <a:srgbClr val="32A563">
              <a:lumMod val="40000"/>
              <a:lumOff val="60000"/>
            </a:srgbClr>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7" name="Doughnut 153">
            <a:extLst>
              <a:ext uri="{FF2B5EF4-FFF2-40B4-BE49-F238E27FC236}">
                <a16:creationId xmlns:a16="http://schemas.microsoft.com/office/drawing/2014/main" id="{359CCFA6-76B9-2E26-B248-5C341C5548D7}"/>
              </a:ext>
            </a:extLst>
          </p:cNvPr>
          <p:cNvSpPr/>
          <p:nvPr/>
        </p:nvSpPr>
        <p:spPr>
          <a:xfrm>
            <a:off x="9601039" y="3565618"/>
            <a:ext cx="468352" cy="446049"/>
          </a:xfrm>
          <a:prstGeom prst="donut">
            <a:avLst/>
          </a:prstGeom>
          <a:solidFill>
            <a:srgbClr val="00B050"/>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8" name="Doughnut 154">
            <a:extLst>
              <a:ext uri="{FF2B5EF4-FFF2-40B4-BE49-F238E27FC236}">
                <a16:creationId xmlns:a16="http://schemas.microsoft.com/office/drawing/2014/main" id="{53D1E51F-DB01-8571-1A11-EFEB971614B2}"/>
              </a:ext>
            </a:extLst>
          </p:cNvPr>
          <p:cNvSpPr/>
          <p:nvPr/>
        </p:nvSpPr>
        <p:spPr>
          <a:xfrm>
            <a:off x="9601039" y="4297881"/>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29" name="Doughnut 155">
            <a:extLst>
              <a:ext uri="{FF2B5EF4-FFF2-40B4-BE49-F238E27FC236}">
                <a16:creationId xmlns:a16="http://schemas.microsoft.com/office/drawing/2014/main" id="{277180A8-BCBF-2971-5CA9-05BA71C46B1A}"/>
              </a:ext>
            </a:extLst>
          </p:cNvPr>
          <p:cNvSpPr/>
          <p:nvPr/>
        </p:nvSpPr>
        <p:spPr>
          <a:xfrm>
            <a:off x="9601039" y="5030144"/>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30" name="Doughnut 156">
            <a:extLst>
              <a:ext uri="{FF2B5EF4-FFF2-40B4-BE49-F238E27FC236}">
                <a16:creationId xmlns:a16="http://schemas.microsoft.com/office/drawing/2014/main" id="{9DB64659-A265-12A0-DB2F-CCA7146ABB10}"/>
              </a:ext>
            </a:extLst>
          </p:cNvPr>
          <p:cNvSpPr/>
          <p:nvPr/>
        </p:nvSpPr>
        <p:spPr>
          <a:xfrm>
            <a:off x="10913165" y="1368829"/>
            <a:ext cx="468352" cy="446049"/>
          </a:xfrm>
          <a:prstGeom prst="donut">
            <a:avLst/>
          </a:prstGeom>
          <a:solidFill>
            <a:srgbClr val="730D11">
              <a:lumMod val="60000"/>
              <a:lumOff val="40000"/>
            </a:srgbClr>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31" name="Doughnut 157">
            <a:extLst>
              <a:ext uri="{FF2B5EF4-FFF2-40B4-BE49-F238E27FC236}">
                <a16:creationId xmlns:a16="http://schemas.microsoft.com/office/drawing/2014/main" id="{487B7F94-8BCF-5019-BC78-2D5F32AB5BF5}"/>
              </a:ext>
            </a:extLst>
          </p:cNvPr>
          <p:cNvSpPr/>
          <p:nvPr/>
        </p:nvSpPr>
        <p:spPr>
          <a:xfrm>
            <a:off x="10935467" y="2101092"/>
            <a:ext cx="468352" cy="446049"/>
          </a:xfrm>
          <a:prstGeom prst="donut">
            <a:avLst/>
          </a:prstGeom>
          <a:solidFill>
            <a:srgbClr val="EBEBEB">
              <a:lumMod val="90000"/>
            </a:srgbClr>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32" name="Doughnut 158">
            <a:extLst>
              <a:ext uri="{FF2B5EF4-FFF2-40B4-BE49-F238E27FC236}">
                <a16:creationId xmlns:a16="http://schemas.microsoft.com/office/drawing/2014/main" id="{E768E204-1904-415B-83DE-236BDF7B6B08}"/>
              </a:ext>
            </a:extLst>
          </p:cNvPr>
          <p:cNvSpPr/>
          <p:nvPr/>
        </p:nvSpPr>
        <p:spPr>
          <a:xfrm>
            <a:off x="10913165" y="2833355"/>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33" name="Doughnut 159">
            <a:extLst>
              <a:ext uri="{FF2B5EF4-FFF2-40B4-BE49-F238E27FC236}">
                <a16:creationId xmlns:a16="http://schemas.microsoft.com/office/drawing/2014/main" id="{CA8C2E27-7707-B668-714F-A5C4A397F739}"/>
              </a:ext>
            </a:extLst>
          </p:cNvPr>
          <p:cNvSpPr/>
          <p:nvPr/>
        </p:nvSpPr>
        <p:spPr>
          <a:xfrm>
            <a:off x="10913165" y="3565618"/>
            <a:ext cx="468352" cy="446049"/>
          </a:xfrm>
          <a:prstGeom prst="donut">
            <a:avLst/>
          </a:prstGeom>
          <a:solidFill>
            <a:srgbClr val="01454C">
              <a:lumMod val="75000"/>
              <a:lumOff val="25000"/>
            </a:srgbClr>
          </a:solid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34" name="Doughnut 160">
            <a:extLst>
              <a:ext uri="{FF2B5EF4-FFF2-40B4-BE49-F238E27FC236}">
                <a16:creationId xmlns:a16="http://schemas.microsoft.com/office/drawing/2014/main" id="{C99E143B-E18E-30B8-6F3A-015CC65A3D19}"/>
              </a:ext>
            </a:extLst>
          </p:cNvPr>
          <p:cNvSpPr/>
          <p:nvPr/>
        </p:nvSpPr>
        <p:spPr>
          <a:xfrm>
            <a:off x="10913165" y="4297881"/>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35" name="Doughnut 161">
            <a:extLst>
              <a:ext uri="{FF2B5EF4-FFF2-40B4-BE49-F238E27FC236}">
                <a16:creationId xmlns:a16="http://schemas.microsoft.com/office/drawing/2014/main" id="{989B810C-A52C-1DDD-B872-3617153482FE}"/>
              </a:ext>
            </a:extLst>
          </p:cNvPr>
          <p:cNvSpPr/>
          <p:nvPr/>
        </p:nvSpPr>
        <p:spPr>
          <a:xfrm>
            <a:off x="10913165" y="5030144"/>
            <a:ext cx="468352" cy="446049"/>
          </a:xfrm>
          <a:prstGeom prst="donut">
            <a:avLst/>
          </a:prstGeom>
          <a:noFill/>
          <a:ln w="28575" cap="flat" cmpd="sng" algn="ctr">
            <a:solidFill>
              <a:srgbClr val="F2F2F2">
                <a:lumMod val="1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1454C"/>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8E1F6A94-6D8B-0F05-823D-C28C55CF4777}"/>
              </a:ext>
            </a:extLst>
          </p:cNvPr>
          <p:cNvSpPr/>
          <p:nvPr/>
        </p:nvSpPr>
        <p:spPr>
          <a:xfrm>
            <a:off x="5274365" y="1026052"/>
            <a:ext cx="6520070" cy="4969566"/>
          </a:xfrm>
          <a:prstGeom prst="rect">
            <a:avLst/>
          </a:prstGeom>
          <a:noFill/>
          <a:ln w="38100" cap="flat" cmpd="sng" algn="ctr">
            <a:solidFill>
              <a:srgbClr val="32A56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2F2F2"/>
              </a:solidFill>
              <a:effectLst/>
              <a:uLnTx/>
              <a:uFillTx/>
              <a:latin typeface="Arial" panose="020B0604020202020204"/>
              <a:ea typeface="+mn-ea"/>
              <a:cs typeface="+mn-cs"/>
            </a:endParaRPr>
          </a:p>
        </p:txBody>
      </p:sp>
      <p:pic>
        <p:nvPicPr>
          <p:cNvPr id="37" name="Google Shape;332;p8" descr="Chart, bar chart&#10;&#10;Description automatically generated">
            <a:extLst>
              <a:ext uri="{FF2B5EF4-FFF2-40B4-BE49-F238E27FC236}">
                <a16:creationId xmlns:a16="http://schemas.microsoft.com/office/drawing/2014/main" id="{BE4B987B-BBE6-6C7E-B81D-E1E1838B5B52}"/>
              </a:ext>
            </a:extLst>
          </p:cNvPr>
          <p:cNvPicPr preferRelativeResize="0"/>
          <p:nvPr/>
        </p:nvPicPr>
        <p:blipFill rotWithShape="1">
          <a:blip r:embed="rId3">
            <a:alphaModFix/>
          </a:blip>
          <a:srcRect/>
          <a:stretch/>
        </p:blipFill>
        <p:spPr>
          <a:xfrm>
            <a:off x="397566" y="2437717"/>
            <a:ext cx="4103894" cy="2701850"/>
          </a:xfrm>
          <a:prstGeom prst="rect">
            <a:avLst/>
          </a:prstGeom>
          <a:noFill/>
          <a:ln>
            <a:noFill/>
          </a:ln>
        </p:spPr>
      </p:pic>
    </p:spTree>
    <p:extLst>
      <p:ext uri="{BB962C8B-B14F-4D97-AF65-F5344CB8AC3E}">
        <p14:creationId xmlns:p14="http://schemas.microsoft.com/office/powerpoint/2010/main" val="41962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Identification of SEND – SEND Systems</a:t>
            </a:r>
          </a:p>
        </p:txBody>
      </p:sp>
      <p:pic>
        <p:nvPicPr>
          <p:cNvPr id="5" name="Picture 4" descr="Graphical user interface&#10;&#10;Description automatically generated">
            <a:extLst>
              <a:ext uri="{FF2B5EF4-FFF2-40B4-BE49-F238E27FC236}">
                <a16:creationId xmlns:a16="http://schemas.microsoft.com/office/drawing/2014/main" id="{BE9E8109-42C9-789E-3698-E1C1F9F69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808" y="1417228"/>
            <a:ext cx="3094869" cy="4369907"/>
          </a:xfrm>
          <a:prstGeom prst="rect">
            <a:avLst/>
          </a:prstGeom>
        </p:spPr>
      </p:pic>
      <p:sp>
        <p:nvSpPr>
          <p:cNvPr id="6" name="Google Shape;307;p7">
            <a:extLst>
              <a:ext uri="{FF2B5EF4-FFF2-40B4-BE49-F238E27FC236}">
                <a16:creationId xmlns:a16="http://schemas.microsoft.com/office/drawing/2014/main" id="{6B4408CD-745F-012A-4A30-24BBA3A58A5B}"/>
              </a:ext>
            </a:extLst>
          </p:cNvPr>
          <p:cNvSpPr txBox="1"/>
          <p:nvPr/>
        </p:nvSpPr>
        <p:spPr>
          <a:xfrm>
            <a:off x="4605747" y="2199649"/>
            <a:ext cx="6748721" cy="280506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i="1" dirty="0">
                <a:solidFill>
                  <a:schemeClr val="dk1"/>
                </a:solidFill>
                <a:latin typeface="Calibri"/>
                <a:ea typeface="Calibri"/>
                <a:cs typeface="Calibri"/>
                <a:sym typeface="Calibri"/>
              </a:rPr>
              <a:t>The most important finding from this report is that </a:t>
            </a:r>
            <a:r>
              <a:rPr lang="en-US" sz="2400" b="1" i="1" dirty="0">
                <a:solidFill>
                  <a:schemeClr val="dk1"/>
                </a:solidFill>
                <a:latin typeface="Calibri"/>
                <a:ea typeface="Calibri"/>
                <a:cs typeface="Calibri"/>
                <a:sym typeface="Calibri"/>
              </a:rPr>
              <a:t>which primary school a child attends makes more difference to their chances of being identified with SEND</a:t>
            </a:r>
            <a:r>
              <a:rPr lang="en-US" sz="2400" i="1" dirty="0">
                <a:solidFill>
                  <a:schemeClr val="dk1"/>
                </a:solidFill>
                <a:latin typeface="Calibri"/>
                <a:ea typeface="Calibri"/>
                <a:cs typeface="Calibri"/>
                <a:sym typeface="Calibri"/>
              </a:rPr>
              <a:t> than anything about them as an individual, their experiences or what local authority they live in. </a:t>
            </a:r>
            <a:endParaRPr dirty="0"/>
          </a:p>
        </p:txBody>
      </p:sp>
      <p:sp>
        <p:nvSpPr>
          <p:cNvPr id="7" name="Google Shape;390;p15">
            <a:extLst>
              <a:ext uri="{FF2B5EF4-FFF2-40B4-BE49-F238E27FC236}">
                <a16:creationId xmlns:a16="http://schemas.microsoft.com/office/drawing/2014/main" id="{B7E034B2-8ADE-813B-3C7B-69E2C7024E58}"/>
              </a:ext>
            </a:extLst>
          </p:cNvPr>
          <p:cNvSpPr txBox="1"/>
          <p:nvPr/>
        </p:nvSpPr>
        <p:spPr>
          <a:xfrm>
            <a:off x="2956370" y="6521548"/>
            <a:ext cx="9366538"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dirty="0">
                <a:solidFill>
                  <a:srgbClr val="F2F2F2"/>
                </a:solidFill>
                <a:latin typeface="Calibri"/>
                <a:ea typeface="Calibri"/>
                <a:cs typeface="Calibri"/>
                <a:sym typeface="Calibri"/>
              </a:rPr>
              <a:t>Source: Education Policy Institute - How many children have SEND? Hutchinson (2017)</a:t>
            </a:r>
          </a:p>
        </p:txBody>
      </p:sp>
    </p:spTree>
    <p:extLst>
      <p:ext uri="{BB962C8B-B14F-4D97-AF65-F5344CB8AC3E}">
        <p14:creationId xmlns:p14="http://schemas.microsoft.com/office/powerpoint/2010/main" val="144235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Identification of SEND – SEND Systems</a:t>
            </a:r>
          </a:p>
        </p:txBody>
      </p:sp>
      <p:pic>
        <p:nvPicPr>
          <p:cNvPr id="10" name="Picture 9" descr="Timeline&#10;&#10;Description automatically generated">
            <a:extLst>
              <a:ext uri="{FF2B5EF4-FFF2-40B4-BE49-F238E27FC236}">
                <a16:creationId xmlns:a16="http://schemas.microsoft.com/office/drawing/2014/main" id="{F39F53B7-CBA8-3C85-9792-E5987055A4B6}"/>
              </a:ext>
            </a:extLst>
          </p:cNvPr>
          <p:cNvPicPr>
            <a:picLocks noChangeAspect="1"/>
          </p:cNvPicPr>
          <p:nvPr/>
        </p:nvPicPr>
        <p:blipFill rotWithShape="1">
          <a:blip r:embed="rId3">
            <a:extLst>
              <a:ext uri="{28A0092B-C50C-407E-A947-70E740481C1C}">
                <a14:useLocalDpi xmlns:a14="http://schemas.microsoft.com/office/drawing/2010/main" val="0"/>
              </a:ext>
            </a:extLst>
          </a:blip>
          <a:srcRect t="592"/>
          <a:stretch/>
        </p:blipFill>
        <p:spPr>
          <a:xfrm>
            <a:off x="3404033" y="714314"/>
            <a:ext cx="3314054" cy="5779528"/>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3828FC5D-60C8-BCDD-1D0D-20CF79289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2084" y="714313"/>
            <a:ext cx="4873609" cy="5779527"/>
          </a:xfrm>
          <a:prstGeom prst="rect">
            <a:avLst/>
          </a:prstGeom>
        </p:spPr>
      </p:pic>
      <p:pic>
        <p:nvPicPr>
          <p:cNvPr id="12" name="Picture 11" descr="Graphical user interface, website&#10;&#10;Description automatically generated">
            <a:extLst>
              <a:ext uri="{FF2B5EF4-FFF2-40B4-BE49-F238E27FC236}">
                <a16:creationId xmlns:a16="http://schemas.microsoft.com/office/drawing/2014/main" id="{D8404354-BA3D-D7C6-437A-EDE6A6D5D1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732" y="762840"/>
            <a:ext cx="1942209" cy="2770036"/>
          </a:xfrm>
          <a:prstGeom prst="rect">
            <a:avLst/>
          </a:prstGeom>
        </p:spPr>
      </p:pic>
      <p:sp>
        <p:nvSpPr>
          <p:cNvPr id="13" name="Google Shape;390;p15">
            <a:extLst>
              <a:ext uri="{FF2B5EF4-FFF2-40B4-BE49-F238E27FC236}">
                <a16:creationId xmlns:a16="http://schemas.microsoft.com/office/drawing/2014/main" id="{88DCF81B-B2FF-0E86-DBC5-12164055F3BB}"/>
              </a:ext>
            </a:extLst>
          </p:cNvPr>
          <p:cNvSpPr txBox="1"/>
          <p:nvPr/>
        </p:nvSpPr>
        <p:spPr>
          <a:xfrm>
            <a:off x="2956370" y="6521548"/>
            <a:ext cx="9366538"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dirty="0">
                <a:solidFill>
                  <a:srgbClr val="F2F2F2"/>
                </a:solidFill>
                <a:latin typeface="Calibri"/>
                <a:ea typeface="Calibri"/>
                <a:cs typeface="Calibri"/>
                <a:sym typeface="Calibri"/>
              </a:rPr>
              <a:t>Source: https://educationendowmentfoundation.org.uk/education-evidence/guidance-reports/send</a:t>
            </a:r>
          </a:p>
        </p:txBody>
      </p:sp>
    </p:spTree>
    <p:extLst>
      <p:ext uri="{BB962C8B-B14F-4D97-AF65-F5344CB8AC3E}">
        <p14:creationId xmlns:p14="http://schemas.microsoft.com/office/powerpoint/2010/main" val="112040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Identification of SEND – SEND Systems</a:t>
            </a:r>
          </a:p>
        </p:txBody>
      </p:sp>
      <p:pic>
        <p:nvPicPr>
          <p:cNvPr id="6" name="Google Shape;502;p22">
            <a:extLst>
              <a:ext uri="{FF2B5EF4-FFF2-40B4-BE49-F238E27FC236}">
                <a16:creationId xmlns:a16="http://schemas.microsoft.com/office/drawing/2014/main" id="{5A57793A-5C56-F845-80B9-BFBC78ABF797}"/>
              </a:ext>
            </a:extLst>
          </p:cNvPr>
          <p:cNvPicPr preferRelativeResize="0"/>
          <p:nvPr/>
        </p:nvPicPr>
        <p:blipFill rotWithShape="1">
          <a:blip r:embed="rId3">
            <a:alphaModFix/>
          </a:blip>
          <a:srcRect b="6594"/>
          <a:stretch/>
        </p:blipFill>
        <p:spPr>
          <a:xfrm>
            <a:off x="891545" y="967161"/>
            <a:ext cx="7401669" cy="5263160"/>
          </a:xfrm>
          <a:prstGeom prst="rect">
            <a:avLst/>
          </a:prstGeom>
          <a:noFill/>
          <a:ln w="38100" cap="flat" cmpd="sng">
            <a:solidFill>
              <a:schemeClr val="accent1"/>
            </a:solidFill>
            <a:prstDash val="solid"/>
            <a:miter lim="800000"/>
            <a:headEnd type="none" w="sm" len="sm"/>
            <a:tailEnd type="none" w="sm" len="sm"/>
          </a:ln>
        </p:spPr>
      </p:pic>
      <p:pic>
        <p:nvPicPr>
          <p:cNvPr id="7" name="Google Shape;503;p22">
            <a:extLst>
              <a:ext uri="{FF2B5EF4-FFF2-40B4-BE49-F238E27FC236}">
                <a16:creationId xmlns:a16="http://schemas.microsoft.com/office/drawing/2014/main" id="{3B5CC115-585B-CC4E-9AA2-EFD28005313B}"/>
              </a:ext>
            </a:extLst>
          </p:cNvPr>
          <p:cNvPicPr preferRelativeResize="0"/>
          <p:nvPr/>
        </p:nvPicPr>
        <p:blipFill rotWithShape="1">
          <a:blip r:embed="rId4">
            <a:alphaModFix/>
          </a:blip>
          <a:srcRect/>
          <a:stretch/>
        </p:blipFill>
        <p:spPr>
          <a:xfrm>
            <a:off x="891545" y="1126187"/>
            <a:ext cx="1497827" cy="1184473"/>
          </a:xfrm>
          <a:prstGeom prst="rect">
            <a:avLst/>
          </a:prstGeom>
          <a:noFill/>
          <a:ln>
            <a:noFill/>
          </a:ln>
        </p:spPr>
      </p:pic>
      <p:sp>
        <p:nvSpPr>
          <p:cNvPr id="8" name="Google Shape;504;p22">
            <a:extLst>
              <a:ext uri="{FF2B5EF4-FFF2-40B4-BE49-F238E27FC236}">
                <a16:creationId xmlns:a16="http://schemas.microsoft.com/office/drawing/2014/main" id="{F3419F81-3F5C-A243-BC76-B9C593B67C58}"/>
              </a:ext>
            </a:extLst>
          </p:cNvPr>
          <p:cNvSpPr txBox="1"/>
          <p:nvPr/>
        </p:nvSpPr>
        <p:spPr>
          <a:xfrm>
            <a:off x="3637295" y="1659158"/>
            <a:ext cx="1910168" cy="1200327"/>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US" sz="1800" b="1">
                <a:solidFill>
                  <a:schemeClr val="dk2"/>
                </a:solidFill>
                <a:latin typeface="Calibri"/>
                <a:ea typeface="Calibri"/>
                <a:cs typeface="Calibri"/>
                <a:sym typeface="Calibri"/>
              </a:rPr>
              <a:t> A pupil </a:t>
            </a:r>
            <a:endParaRPr/>
          </a:p>
          <a:p>
            <a:pPr marL="0" marR="0" lvl="0" indent="0" algn="ctr" rtl="0">
              <a:spcBef>
                <a:spcPts val="0"/>
              </a:spcBef>
              <a:spcAft>
                <a:spcPts val="0"/>
              </a:spcAft>
              <a:buNone/>
            </a:pPr>
            <a:r>
              <a:rPr lang="en-US" sz="1800" b="1">
                <a:solidFill>
                  <a:schemeClr val="dk2"/>
                </a:solidFill>
                <a:latin typeface="Calibri"/>
                <a:ea typeface="Calibri"/>
                <a:cs typeface="Calibri"/>
                <a:sym typeface="Calibri"/>
              </a:rPr>
              <a:t>struggling to access the curriculum </a:t>
            </a:r>
            <a:endParaRPr/>
          </a:p>
        </p:txBody>
      </p:sp>
      <p:sp>
        <p:nvSpPr>
          <p:cNvPr id="9" name="Google Shape;505;p22">
            <a:extLst>
              <a:ext uri="{FF2B5EF4-FFF2-40B4-BE49-F238E27FC236}">
                <a16:creationId xmlns:a16="http://schemas.microsoft.com/office/drawing/2014/main" id="{48C4BF9D-DA1D-F44C-BE8B-9147D2A932FD}"/>
              </a:ext>
            </a:extLst>
          </p:cNvPr>
          <p:cNvSpPr/>
          <p:nvPr/>
        </p:nvSpPr>
        <p:spPr>
          <a:xfrm>
            <a:off x="879914" y="2510995"/>
            <a:ext cx="2120260" cy="369332"/>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1800" b="1">
                <a:solidFill>
                  <a:schemeClr val="accent1"/>
                </a:solidFill>
                <a:latin typeface="Calibri"/>
                <a:ea typeface="Calibri"/>
                <a:cs typeface="Calibri"/>
                <a:sym typeface="Calibri"/>
              </a:rPr>
              <a:t>Teacher as detective</a:t>
            </a:r>
            <a:endParaRPr/>
          </a:p>
        </p:txBody>
      </p:sp>
      <p:sp>
        <p:nvSpPr>
          <p:cNvPr id="13" name="Google Shape;506;p22">
            <a:extLst>
              <a:ext uri="{FF2B5EF4-FFF2-40B4-BE49-F238E27FC236}">
                <a16:creationId xmlns:a16="http://schemas.microsoft.com/office/drawing/2014/main" id="{6312EF92-9536-0748-8593-449946F427BC}"/>
              </a:ext>
            </a:extLst>
          </p:cNvPr>
          <p:cNvSpPr/>
          <p:nvPr/>
        </p:nvSpPr>
        <p:spPr>
          <a:xfrm>
            <a:off x="891545" y="3142519"/>
            <a:ext cx="2597426" cy="646331"/>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1800" b="1">
                <a:solidFill>
                  <a:srgbClr val="62150C"/>
                </a:solidFill>
                <a:latin typeface="Calibri"/>
                <a:ea typeface="Calibri"/>
                <a:cs typeface="Calibri"/>
                <a:sym typeface="Calibri"/>
              </a:rPr>
              <a:t>Possible</a:t>
            </a:r>
            <a:endParaRPr/>
          </a:p>
          <a:p>
            <a:pPr marL="0" marR="0" lvl="0" indent="0" algn="l" rtl="0">
              <a:spcBef>
                <a:spcPts val="0"/>
              </a:spcBef>
              <a:spcAft>
                <a:spcPts val="0"/>
              </a:spcAft>
              <a:buNone/>
            </a:pPr>
            <a:r>
              <a:rPr lang="en-US" sz="1800" b="1">
                <a:solidFill>
                  <a:srgbClr val="62150C"/>
                </a:solidFill>
                <a:latin typeface="Calibri"/>
                <a:ea typeface="Calibri"/>
                <a:cs typeface="Calibri"/>
                <a:sym typeface="Calibri"/>
              </a:rPr>
              <a:t>underlying reasons</a:t>
            </a:r>
            <a:endParaRPr/>
          </a:p>
        </p:txBody>
      </p:sp>
      <p:sp>
        <p:nvSpPr>
          <p:cNvPr id="14" name="Google Shape;507;p22">
            <a:extLst>
              <a:ext uri="{FF2B5EF4-FFF2-40B4-BE49-F238E27FC236}">
                <a16:creationId xmlns:a16="http://schemas.microsoft.com/office/drawing/2014/main" id="{E4F2764D-97EA-A444-AE63-30C24E938F14}"/>
              </a:ext>
            </a:extLst>
          </p:cNvPr>
          <p:cNvSpPr/>
          <p:nvPr/>
        </p:nvSpPr>
        <p:spPr>
          <a:xfrm>
            <a:off x="3047959" y="3234847"/>
            <a:ext cx="3574108" cy="3016210"/>
          </a:xfrm>
          <a:prstGeom prst="rect">
            <a:avLst/>
          </a:prstGeom>
          <a:no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1800" b="1">
                <a:solidFill>
                  <a:schemeClr val="dk2"/>
                </a:solidFill>
                <a:latin typeface="Calibri"/>
                <a:ea typeface="Calibri"/>
                <a:cs typeface="Calibri"/>
                <a:sym typeface="Calibri"/>
              </a:rPr>
              <a:t>Working memory affects:</a:t>
            </a:r>
            <a:endParaRPr/>
          </a:p>
          <a:p>
            <a:pPr marL="285743" marR="0" lvl="0" indent="-285743" algn="l" rtl="0">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Recalling information</a:t>
            </a:r>
            <a:endParaRPr/>
          </a:p>
          <a:p>
            <a:pPr marL="285743" marR="0" lvl="0" indent="-285743" algn="l" rtl="0">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Recalling words</a:t>
            </a:r>
            <a:endParaRPr/>
          </a:p>
          <a:p>
            <a:pPr marL="285743" marR="0" lvl="0" indent="-285743" algn="l" rtl="0">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Holding onto information</a:t>
            </a:r>
            <a:endParaRPr/>
          </a:p>
          <a:p>
            <a:pPr marL="285743" marR="0" lvl="0" indent="-285743" algn="l" rtl="0">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Processing new information</a:t>
            </a:r>
            <a:endParaRPr sz="1800" b="1">
              <a:solidFill>
                <a:schemeClr val="dk2"/>
              </a:solidFill>
              <a:latin typeface="Calibri"/>
              <a:ea typeface="Calibri"/>
              <a:cs typeface="Calibri"/>
              <a:sym typeface="Calibri"/>
            </a:endParaRPr>
          </a:p>
          <a:p>
            <a:pPr marL="0" marR="0" lvl="0" indent="0" algn="l" rtl="0">
              <a:spcBef>
                <a:spcPts val="1200"/>
              </a:spcBef>
              <a:spcAft>
                <a:spcPts val="0"/>
              </a:spcAft>
              <a:buNone/>
            </a:pPr>
            <a:r>
              <a:rPr lang="en-US" sz="1800" b="1">
                <a:solidFill>
                  <a:schemeClr val="dk2"/>
                </a:solidFill>
                <a:latin typeface="Calibri"/>
                <a:ea typeface="Calibri"/>
                <a:cs typeface="Calibri"/>
                <a:sym typeface="Calibri"/>
              </a:rPr>
              <a:t>Executive function affects</a:t>
            </a:r>
            <a:r>
              <a:rPr lang="en-US" sz="1800">
                <a:solidFill>
                  <a:schemeClr val="dk2"/>
                </a:solidFill>
                <a:latin typeface="Calibri"/>
                <a:ea typeface="Calibri"/>
                <a:cs typeface="Calibri"/>
                <a:sym typeface="Calibri"/>
              </a:rPr>
              <a:t>:</a:t>
            </a:r>
            <a:endParaRPr/>
          </a:p>
          <a:p>
            <a:pPr marL="285743" marR="0" lvl="0" indent="-285743" algn="l" rtl="0">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Organisation</a:t>
            </a:r>
            <a:endParaRPr/>
          </a:p>
          <a:p>
            <a:pPr marL="285743" marR="0" lvl="0" indent="-285743" algn="l" rtl="0">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Planning</a:t>
            </a:r>
            <a:endParaRPr/>
          </a:p>
          <a:p>
            <a:pPr marL="285743" marR="0" lvl="0" indent="-285743" algn="l" rtl="0">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Focusing</a:t>
            </a:r>
            <a:endParaRPr/>
          </a:p>
          <a:p>
            <a:pPr marL="285743" marR="0" lvl="0" indent="-285743" algn="l" rtl="0">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Thinking flexibly</a:t>
            </a:r>
            <a:endParaRPr/>
          </a:p>
        </p:txBody>
      </p:sp>
      <p:sp>
        <p:nvSpPr>
          <p:cNvPr id="15" name="Google Shape;508;p22">
            <a:extLst>
              <a:ext uri="{FF2B5EF4-FFF2-40B4-BE49-F238E27FC236}">
                <a16:creationId xmlns:a16="http://schemas.microsoft.com/office/drawing/2014/main" id="{65CEC476-5AA0-4846-ADC1-DECA6242944C}"/>
              </a:ext>
            </a:extLst>
          </p:cNvPr>
          <p:cNvSpPr txBox="1"/>
          <p:nvPr/>
        </p:nvSpPr>
        <p:spPr>
          <a:xfrm>
            <a:off x="7780360" y="2586552"/>
            <a:ext cx="3574108" cy="830995"/>
          </a:xfrm>
          <a:prstGeom prst="rect">
            <a:avLst/>
          </a:prstGeom>
          <a:solidFill>
            <a:srgbClr val="62150C"/>
          </a:solidFill>
          <a:ln>
            <a:no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spcBef>
                <a:spcPts val="0"/>
              </a:spcBef>
              <a:spcAft>
                <a:spcPts val="0"/>
              </a:spcAft>
              <a:buNone/>
            </a:pPr>
            <a:r>
              <a:rPr lang="en-US" sz="2400" b="1" i="1">
                <a:solidFill>
                  <a:schemeClr val="lt1"/>
                </a:solidFill>
                <a:latin typeface="Calibri"/>
                <a:ea typeface="Calibri"/>
                <a:cs typeface="Calibri"/>
                <a:sym typeface="Calibri"/>
              </a:rPr>
              <a:t>Let’s look closer. </a:t>
            </a:r>
            <a:endParaRPr/>
          </a:p>
          <a:p>
            <a:pPr marL="0" marR="0" lvl="0" indent="0" algn="l" rtl="0">
              <a:spcBef>
                <a:spcPts val="0"/>
              </a:spcBef>
              <a:spcAft>
                <a:spcPts val="0"/>
              </a:spcAft>
              <a:buNone/>
            </a:pPr>
            <a:r>
              <a:rPr lang="en-US" sz="2400" b="1" i="1">
                <a:solidFill>
                  <a:schemeClr val="lt1"/>
                </a:solidFill>
                <a:latin typeface="Calibri"/>
                <a:ea typeface="Calibri"/>
                <a:cs typeface="Calibri"/>
                <a:sym typeface="Calibri"/>
              </a:rPr>
              <a:t>What’s going on here?</a:t>
            </a:r>
            <a:endParaRPr/>
          </a:p>
        </p:txBody>
      </p:sp>
    </p:spTree>
    <p:extLst>
      <p:ext uri="{BB962C8B-B14F-4D97-AF65-F5344CB8AC3E}">
        <p14:creationId xmlns:p14="http://schemas.microsoft.com/office/powerpoint/2010/main" val="342022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8E3B094-CD4B-7A34-1029-8C158381A7F0}"/>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Universal SEND Services contract</a:t>
            </a:r>
          </a:p>
        </p:txBody>
      </p:sp>
      <p:pic>
        <p:nvPicPr>
          <p:cNvPr id="2" name="Picture 1">
            <a:extLst>
              <a:ext uri="{FF2B5EF4-FFF2-40B4-BE49-F238E27FC236}">
                <a16:creationId xmlns:a16="http://schemas.microsoft.com/office/drawing/2014/main" id="{AE4FA620-F403-CD40-D366-C3666423A16E}"/>
              </a:ext>
            </a:extLst>
          </p:cNvPr>
          <p:cNvPicPr>
            <a:picLocks noChangeAspect="1"/>
          </p:cNvPicPr>
          <p:nvPr/>
        </p:nvPicPr>
        <p:blipFill>
          <a:blip r:embed="rId3"/>
          <a:stretch>
            <a:fillRect/>
          </a:stretch>
        </p:blipFill>
        <p:spPr>
          <a:xfrm>
            <a:off x="320189" y="901144"/>
            <a:ext cx="11551621" cy="4737656"/>
          </a:xfrm>
          <a:prstGeom prst="rect">
            <a:avLst/>
          </a:prstGeom>
        </p:spPr>
      </p:pic>
    </p:spTree>
    <p:extLst>
      <p:ext uri="{BB962C8B-B14F-4D97-AF65-F5344CB8AC3E}">
        <p14:creationId xmlns:p14="http://schemas.microsoft.com/office/powerpoint/2010/main" val="180589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Areas to Develop - Key Themes </a:t>
            </a:r>
          </a:p>
        </p:txBody>
      </p:sp>
      <p:sp>
        <p:nvSpPr>
          <p:cNvPr id="8" name="TextBox 7">
            <a:extLst>
              <a:ext uri="{FF2B5EF4-FFF2-40B4-BE49-F238E27FC236}">
                <a16:creationId xmlns:a16="http://schemas.microsoft.com/office/drawing/2014/main" id="{8CADD3CB-3F8C-8A41-D273-D63552EBF111}"/>
              </a:ext>
            </a:extLst>
          </p:cNvPr>
          <p:cNvSpPr txBox="1"/>
          <p:nvPr/>
        </p:nvSpPr>
        <p:spPr>
          <a:xfrm>
            <a:off x="1629690" y="1843950"/>
            <a:ext cx="8932620" cy="3170099"/>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The role of the SENDCO</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Identification of SEND – SEND Systems</a:t>
            </a:r>
          </a:p>
          <a:p>
            <a:pPr marL="457200" indent="-457200">
              <a:spcAft>
                <a:spcPts val="1800"/>
              </a:spcAft>
              <a:buFont typeface="Arial" panose="020B0604020202020204" pitchFamily="34" charset="0"/>
              <a:buChar char="•"/>
            </a:pPr>
            <a:r>
              <a:rPr lang="en-US" sz="2800" b="1" dirty="0">
                <a:solidFill>
                  <a:schemeClr val="tx2"/>
                </a:solidFill>
                <a:latin typeface="Calibri" panose="020F0502020204030204" pitchFamily="34" charset="0"/>
                <a:cs typeface="Calibri" panose="020F0502020204030204" pitchFamily="34" charset="0"/>
              </a:rPr>
              <a:t>Use of the graduated approach</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Deployment of Teaching Assistants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SEN Support - Interventions</a:t>
            </a:r>
          </a:p>
        </p:txBody>
      </p:sp>
    </p:spTree>
    <p:extLst>
      <p:ext uri="{BB962C8B-B14F-4D97-AF65-F5344CB8AC3E}">
        <p14:creationId xmlns:p14="http://schemas.microsoft.com/office/powerpoint/2010/main" val="252270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6910202-AF6C-1686-754A-2CF3A6365CE9}"/>
              </a:ext>
            </a:extLst>
          </p:cNvPr>
          <p:cNvSpPr>
            <a:spLocks noGrp="1"/>
          </p:cNvSpPr>
          <p:nvPr>
            <p:ph type="title"/>
          </p:nvPr>
        </p:nvSpPr>
        <p:spPr>
          <a:xfrm>
            <a:off x="49160" y="68824"/>
            <a:ext cx="11305308" cy="647598"/>
          </a:xfrm>
        </p:spPr>
        <p:txBody>
          <a:bodyPr anchor="ctr"/>
          <a:lstStyle/>
          <a:p>
            <a:r>
              <a:rPr lang="en-GB" sz="2800" b="1" dirty="0">
                <a:latin typeface="Calibri" panose="020F0502020204030204" pitchFamily="34" charset="0"/>
                <a:cs typeface="Calibri" panose="020F0502020204030204" pitchFamily="34" charset="0"/>
              </a:rPr>
              <a:t>Use of the graduated approach</a:t>
            </a:r>
          </a:p>
        </p:txBody>
      </p:sp>
      <p:pic>
        <p:nvPicPr>
          <p:cNvPr id="2050" name="Picture 2">
            <a:extLst>
              <a:ext uri="{FF2B5EF4-FFF2-40B4-BE49-F238E27FC236}">
                <a16:creationId xmlns:a16="http://schemas.microsoft.com/office/drawing/2014/main" id="{98B337C9-5531-F782-51AB-ED732CE82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456" y="720280"/>
            <a:ext cx="11599088" cy="5417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32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When a learner's needs are not being met, or the teacher has concerns, the teacher can follow the graduated approach. Some questions a teacher might reflect on in the first cycle are:&#10;*Is the teaching/curriculum accessibile?&#10;*Is the learning environment appropriately set up?&#10;*Have you discussed with colleagues, class team, year groups, etc.?&#10;*What are the learner's interests and strengths? How are you using htese?&#10;*Explore strengths and concers with parents/carers.">
            <a:extLst>
              <a:ext uri="{FF2B5EF4-FFF2-40B4-BE49-F238E27FC236}">
                <a16:creationId xmlns:a16="http://schemas.microsoft.com/office/drawing/2014/main" id="{4D3B87B8-DDEE-114B-A11E-5A6D42A6CF8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8282" y="1528200"/>
            <a:ext cx="4104818" cy="4231093"/>
          </a:xfrm>
          <a:prstGeom prst="rect">
            <a:avLst/>
          </a:prstGeom>
          <a:ln w="12700">
            <a:solidFill>
              <a:schemeClr val="accent1">
                <a:shade val="50000"/>
              </a:schemeClr>
            </a:solidFill>
          </a:ln>
        </p:spPr>
      </p:pic>
      <p:pic>
        <p:nvPicPr>
          <p:cNvPr id="12" name="Google Shape;321;p11">
            <a:extLst>
              <a:ext uri="{FF2B5EF4-FFF2-40B4-BE49-F238E27FC236}">
                <a16:creationId xmlns:a16="http://schemas.microsoft.com/office/drawing/2014/main" id="{A23AE03C-4C3C-BC57-9BD7-E29F7FB2D1AC}"/>
              </a:ext>
            </a:extLst>
          </p:cNvPr>
          <p:cNvPicPr preferRelativeResize="0"/>
          <p:nvPr/>
        </p:nvPicPr>
        <p:blipFill rotWithShape="1">
          <a:blip r:embed="rId4">
            <a:alphaModFix/>
          </a:blip>
          <a:srcRect/>
          <a:stretch/>
        </p:blipFill>
        <p:spPr>
          <a:xfrm>
            <a:off x="5701814" y="1761057"/>
            <a:ext cx="5635344" cy="3765378"/>
          </a:xfrm>
          <a:prstGeom prst="rect">
            <a:avLst/>
          </a:prstGeom>
          <a:noFill/>
          <a:ln w="9525" cap="flat" cmpd="sng">
            <a:solidFill>
              <a:schemeClr val="dk2"/>
            </a:solidFill>
            <a:prstDash val="solid"/>
            <a:round/>
            <a:headEnd type="none" w="sm" len="sm"/>
            <a:tailEnd type="none" w="sm" len="sm"/>
          </a:ln>
        </p:spPr>
      </p:pic>
      <p:sp>
        <p:nvSpPr>
          <p:cNvPr id="16" name="Title 1">
            <a:extLst>
              <a:ext uri="{FF2B5EF4-FFF2-40B4-BE49-F238E27FC236}">
                <a16:creationId xmlns:a16="http://schemas.microsoft.com/office/drawing/2014/main" id="{B6910202-AF6C-1686-754A-2CF3A6365CE9}"/>
              </a:ext>
            </a:extLst>
          </p:cNvPr>
          <p:cNvSpPr>
            <a:spLocks noGrp="1"/>
          </p:cNvSpPr>
          <p:nvPr>
            <p:ph type="title"/>
          </p:nvPr>
        </p:nvSpPr>
        <p:spPr>
          <a:xfrm>
            <a:off x="49160" y="68824"/>
            <a:ext cx="11305308" cy="647598"/>
          </a:xfrm>
        </p:spPr>
        <p:txBody>
          <a:bodyPr anchor="ctr"/>
          <a:lstStyle/>
          <a:p>
            <a:r>
              <a:rPr lang="en-GB" sz="2800" b="1" dirty="0">
                <a:latin typeface="Calibri" panose="020F0502020204030204" pitchFamily="34" charset="0"/>
                <a:cs typeface="Calibri" panose="020F0502020204030204" pitchFamily="34" charset="0"/>
              </a:rPr>
              <a:t>Use of the graduated approach</a:t>
            </a:r>
          </a:p>
        </p:txBody>
      </p:sp>
    </p:spTree>
    <p:extLst>
      <p:ext uri="{BB962C8B-B14F-4D97-AF65-F5344CB8AC3E}">
        <p14:creationId xmlns:p14="http://schemas.microsoft.com/office/powerpoint/2010/main" val="34798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GB" sz="2800" b="1" dirty="0">
                <a:latin typeface="Calibri" panose="020F0502020204030204" pitchFamily="34" charset="0"/>
                <a:cs typeface="Calibri" panose="020F0502020204030204" pitchFamily="34" charset="0"/>
              </a:rPr>
              <a:t>Use of the graduated approach</a:t>
            </a:r>
          </a:p>
        </p:txBody>
      </p:sp>
      <p:sp>
        <p:nvSpPr>
          <p:cNvPr id="5" name="Google Shape;395;p15">
            <a:extLst>
              <a:ext uri="{FF2B5EF4-FFF2-40B4-BE49-F238E27FC236}">
                <a16:creationId xmlns:a16="http://schemas.microsoft.com/office/drawing/2014/main" id="{5D5C013B-233B-3FBA-DCC7-AD7F46D6081A}"/>
              </a:ext>
            </a:extLst>
          </p:cNvPr>
          <p:cNvSpPr txBox="1">
            <a:spLocks/>
          </p:cNvSpPr>
          <p:nvPr/>
        </p:nvSpPr>
        <p:spPr>
          <a:xfrm>
            <a:off x="256201" y="716422"/>
            <a:ext cx="11886639" cy="5770418"/>
          </a:xfrm>
          <a:prstGeom prst="rect">
            <a:avLst/>
          </a:prstGeom>
          <a:noFill/>
          <a:ln>
            <a:noFill/>
          </a:ln>
        </p:spPr>
        <p:txBody>
          <a:bodyPr spcFirstLastPara="1" vert="horz" wrap="square" lIns="91425" tIns="45700" rIns="91425" bIns="45700" rtlCol="0" anchor="ctr" anchorCtr="0">
            <a:normAutofit fontScale="92500" lnSpcReduction="20000"/>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Bef>
                <a:spcPts val="0"/>
              </a:spcBef>
              <a:spcAft>
                <a:spcPts val="0"/>
              </a:spcAft>
              <a:buSzPct val="100000"/>
              <a:buFont typeface="Arial" panose="020B0604020202020204" pitchFamily="34" charset="0"/>
              <a:buNone/>
            </a:pPr>
            <a:r>
              <a:rPr lang="en-GB" b="1" dirty="0">
                <a:latin typeface="Calibri"/>
                <a:ea typeface="Calibri"/>
                <a:cs typeface="Calibri"/>
                <a:sym typeface="Calibri"/>
              </a:rPr>
              <a:t>Subject-specific Guidance</a:t>
            </a:r>
          </a:p>
          <a:p>
            <a:pPr marL="0" indent="0">
              <a:lnSpc>
                <a:spcPct val="140000"/>
              </a:lnSpc>
              <a:spcBef>
                <a:spcPts val="0"/>
              </a:spcBef>
              <a:spcAft>
                <a:spcPts val="0"/>
              </a:spcAft>
              <a:buSzPct val="100000"/>
              <a:buFont typeface="Arial" panose="020B0604020202020204" pitchFamily="34" charset="0"/>
              <a:buNone/>
            </a:pPr>
            <a:endParaRPr lang="en-GB" sz="900" b="1" dirty="0">
              <a:latin typeface="Calibri"/>
              <a:ea typeface="Calibri"/>
              <a:cs typeface="Calibri"/>
              <a:sym typeface="Calibri"/>
            </a:endParaRPr>
          </a:p>
          <a:p>
            <a:pPr marL="0" indent="0" algn="ctr">
              <a:lnSpc>
                <a:spcPct val="140000"/>
              </a:lnSpc>
              <a:spcBef>
                <a:spcPts val="0"/>
              </a:spcBef>
              <a:spcAft>
                <a:spcPts val="0"/>
              </a:spcAft>
              <a:buSzPct val="100000"/>
              <a:buFont typeface="Arial" panose="020B0604020202020204" pitchFamily="34" charset="0"/>
              <a:buNone/>
            </a:pPr>
            <a:r>
              <a:rPr lang="en-GB" dirty="0">
                <a:latin typeface="Calibri"/>
                <a:ea typeface="Calibri"/>
                <a:cs typeface="Calibri"/>
                <a:sym typeface="Calibri"/>
              </a:rPr>
              <a:t>Written by currently practicing SLEs and/or Heads of Department – reviewed by DfE and Ofsted</a:t>
            </a:r>
            <a:endParaRPr lang="en-GB" dirty="0"/>
          </a:p>
          <a:p>
            <a:pPr marL="0" indent="0">
              <a:spcBef>
                <a:spcPts val="1200"/>
              </a:spcBef>
              <a:spcAft>
                <a:spcPts val="0"/>
              </a:spcAft>
              <a:buSzPct val="100000"/>
              <a:buFont typeface="Arial" panose="020B0604020202020204" pitchFamily="34" charset="0"/>
              <a:buNone/>
            </a:pPr>
            <a:endParaRPr lang="en-GB" sz="900" dirty="0">
              <a:latin typeface="Calibri"/>
              <a:ea typeface="Calibri"/>
              <a:cs typeface="Calibri"/>
              <a:sym typeface="Calibri"/>
            </a:endParaRPr>
          </a:p>
          <a:p>
            <a:pPr marL="457200" indent="-457200">
              <a:spcBef>
                <a:spcPts val="1200"/>
              </a:spcBef>
              <a:spcAft>
                <a:spcPts val="0"/>
              </a:spcAft>
              <a:buSzPct val="100000"/>
              <a:buFont typeface="Arial"/>
              <a:buAutoNum type="arabicPeriod"/>
            </a:pPr>
            <a:r>
              <a:rPr lang="en-GB" dirty="0">
                <a:latin typeface="Calibri"/>
                <a:ea typeface="Calibri"/>
                <a:cs typeface="Calibri"/>
                <a:sym typeface="Calibri"/>
              </a:rPr>
              <a:t>Planning inclusive lessons</a:t>
            </a:r>
            <a:endParaRPr lang="en-GB" dirty="0"/>
          </a:p>
          <a:p>
            <a:pPr marL="457200" indent="-457200">
              <a:spcBef>
                <a:spcPts val="1200"/>
              </a:spcBef>
              <a:spcAft>
                <a:spcPts val="0"/>
              </a:spcAft>
              <a:buSzPct val="100000"/>
              <a:buFont typeface="Arial"/>
              <a:buAutoNum type="arabicPeriod"/>
            </a:pPr>
            <a:r>
              <a:rPr lang="en-GB" dirty="0">
                <a:latin typeface="Calibri"/>
                <a:ea typeface="Calibri"/>
                <a:cs typeface="Calibri"/>
                <a:sym typeface="Calibri"/>
              </a:rPr>
              <a:t>Creating an inclusive environment</a:t>
            </a:r>
            <a:endParaRPr lang="en-GB" dirty="0"/>
          </a:p>
          <a:p>
            <a:pPr marL="457200" indent="-457200">
              <a:spcBef>
                <a:spcPts val="1200"/>
              </a:spcBef>
              <a:spcAft>
                <a:spcPts val="0"/>
              </a:spcAft>
              <a:buSzPct val="100000"/>
              <a:buFont typeface="Arial"/>
              <a:buAutoNum type="arabicPeriod"/>
            </a:pPr>
            <a:r>
              <a:rPr lang="en-GB" dirty="0">
                <a:latin typeface="Calibri"/>
                <a:ea typeface="Calibri"/>
                <a:cs typeface="Calibri"/>
                <a:sym typeface="Calibri"/>
              </a:rPr>
              <a:t>Curriculum considerations</a:t>
            </a:r>
            <a:endParaRPr lang="en-GB" dirty="0"/>
          </a:p>
          <a:p>
            <a:pPr marL="457200" indent="-457200">
              <a:spcBef>
                <a:spcPts val="1200"/>
              </a:spcBef>
              <a:spcAft>
                <a:spcPts val="0"/>
              </a:spcAft>
              <a:buSzPct val="100000"/>
              <a:buFont typeface="Arial"/>
              <a:buAutoNum type="arabicPeriod"/>
            </a:pPr>
            <a:r>
              <a:rPr lang="en-GB" dirty="0">
                <a:latin typeface="Calibri"/>
                <a:ea typeface="Calibri"/>
                <a:cs typeface="Calibri"/>
                <a:sym typeface="Calibri"/>
              </a:rPr>
              <a:t>Strategies to scaffold learning</a:t>
            </a:r>
            <a:endParaRPr lang="en-GB" dirty="0"/>
          </a:p>
          <a:p>
            <a:pPr marL="923925" lvl="2" indent="-457225">
              <a:spcBef>
                <a:spcPts val="1800"/>
              </a:spcBef>
              <a:spcAft>
                <a:spcPts val="0"/>
              </a:spcAft>
              <a:buFont typeface="Arial"/>
              <a:buAutoNum type="arabicPeriod"/>
            </a:pPr>
            <a:r>
              <a:rPr lang="en-GB" sz="1700" i="1" dirty="0">
                <a:latin typeface="Calibri"/>
                <a:ea typeface="Calibri"/>
                <a:cs typeface="Calibri"/>
                <a:sym typeface="Calibri"/>
              </a:rPr>
              <a:t>How can I support learners who struggle to retain vocabulary?</a:t>
            </a:r>
            <a:endParaRPr lang="en-GB" dirty="0"/>
          </a:p>
          <a:p>
            <a:pPr marL="923925" lvl="2" indent="-457225">
              <a:spcBef>
                <a:spcPts val="1200"/>
              </a:spcBef>
              <a:spcAft>
                <a:spcPts val="0"/>
              </a:spcAft>
              <a:buFont typeface="Arial"/>
              <a:buAutoNum type="arabicPeriod"/>
            </a:pPr>
            <a:r>
              <a:rPr lang="en-GB" sz="1700" i="1" dirty="0">
                <a:latin typeface="Calibri"/>
                <a:ea typeface="Calibri"/>
                <a:cs typeface="Calibri"/>
                <a:sym typeface="Calibri"/>
              </a:rPr>
              <a:t>How can I support learners who struggle to access lessons because of literacy difficulties?</a:t>
            </a:r>
            <a:endParaRPr lang="en-GB" dirty="0"/>
          </a:p>
          <a:p>
            <a:pPr marL="923925" lvl="2" indent="-457225">
              <a:spcBef>
                <a:spcPts val="1200"/>
              </a:spcBef>
              <a:spcAft>
                <a:spcPts val="0"/>
              </a:spcAft>
              <a:buFont typeface="Arial"/>
              <a:buAutoNum type="arabicPeriod"/>
            </a:pPr>
            <a:r>
              <a:rPr lang="en-GB" sz="1700" i="1" dirty="0">
                <a:latin typeface="Calibri"/>
                <a:ea typeface="Calibri"/>
                <a:cs typeface="Calibri"/>
                <a:sym typeface="Calibri"/>
              </a:rPr>
              <a:t>How can I support learners who struggle to access lessons because of numeracy difficulties?</a:t>
            </a:r>
            <a:endParaRPr lang="en-GB" dirty="0"/>
          </a:p>
          <a:p>
            <a:pPr marL="923925" lvl="2" indent="-457225">
              <a:spcBef>
                <a:spcPts val="1200"/>
              </a:spcBef>
              <a:spcAft>
                <a:spcPts val="0"/>
              </a:spcAft>
              <a:buFont typeface="Arial"/>
              <a:buAutoNum type="arabicPeriod"/>
            </a:pPr>
            <a:r>
              <a:rPr lang="en-GB" sz="1700" i="1" dirty="0">
                <a:latin typeface="Calibri"/>
                <a:ea typeface="Calibri"/>
                <a:cs typeface="Calibri"/>
                <a:sym typeface="Calibri"/>
              </a:rPr>
              <a:t>How can I support learners who need additional time to develop conceptual understanding?</a:t>
            </a:r>
            <a:endParaRPr lang="en-GB" dirty="0"/>
          </a:p>
          <a:p>
            <a:pPr marL="923925" lvl="2" indent="-457225">
              <a:spcBef>
                <a:spcPts val="1200"/>
              </a:spcBef>
              <a:spcAft>
                <a:spcPts val="0"/>
              </a:spcAft>
              <a:buFont typeface="Arial"/>
              <a:buAutoNum type="arabicPeriod"/>
            </a:pPr>
            <a:r>
              <a:rPr lang="en-GB" sz="1700" i="1" dirty="0">
                <a:latin typeface="Calibri"/>
                <a:ea typeface="Calibri"/>
                <a:cs typeface="Calibri"/>
                <a:sym typeface="Calibri"/>
              </a:rPr>
              <a:t>How can I support learners who struggle with attention?</a:t>
            </a:r>
            <a:endParaRPr lang="en-GB" dirty="0"/>
          </a:p>
          <a:p>
            <a:pPr marL="923925" lvl="2" indent="-457225">
              <a:spcBef>
                <a:spcPts val="1200"/>
              </a:spcBef>
              <a:spcAft>
                <a:spcPts val="0"/>
              </a:spcAft>
              <a:buFont typeface="Arial"/>
              <a:buAutoNum type="arabicPeriod"/>
            </a:pPr>
            <a:r>
              <a:rPr lang="en-GB" sz="1700" i="1" dirty="0">
                <a:latin typeface="Calibri"/>
                <a:ea typeface="Calibri"/>
                <a:cs typeface="Calibri"/>
                <a:sym typeface="Calibri"/>
              </a:rPr>
              <a:t>How can I support learners who struggle with change and transition?</a:t>
            </a:r>
            <a:endParaRPr lang="en-GB" dirty="0"/>
          </a:p>
          <a:p>
            <a:pPr marL="923925" lvl="2" indent="-457225">
              <a:spcBef>
                <a:spcPts val="1200"/>
              </a:spcBef>
              <a:spcAft>
                <a:spcPts val="0"/>
              </a:spcAft>
              <a:buFont typeface="Arial"/>
              <a:buAutoNum type="arabicPeriod"/>
            </a:pPr>
            <a:r>
              <a:rPr lang="en-GB" sz="1700" i="1" dirty="0">
                <a:latin typeface="Calibri"/>
                <a:ea typeface="Calibri"/>
                <a:cs typeface="Calibri"/>
                <a:sym typeface="Calibri"/>
              </a:rPr>
              <a:t>Subject-specific questions, e.g. How can I support learners who lack confidence in their own mathematical ability? </a:t>
            </a:r>
            <a:endParaRPr lang="en-GB" dirty="0"/>
          </a:p>
          <a:p>
            <a:pPr marL="0" indent="0">
              <a:spcBef>
                <a:spcPts val="1800"/>
              </a:spcBef>
              <a:spcAft>
                <a:spcPts val="0"/>
              </a:spcAft>
              <a:buSzPct val="100000"/>
              <a:buFont typeface="Arial" panose="020B0604020202020204" pitchFamily="34" charset="0"/>
              <a:buNone/>
            </a:pPr>
            <a:r>
              <a:rPr lang="en-GB" dirty="0">
                <a:latin typeface="Calibri"/>
                <a:ea typeface="Calibri"/>
                <a:cs typeface="Calibri"/>
                <a:sym typeface="Calibri"/>
              </a:rPr>
              <a:t>5. Case Studies or worked examples of tasks</a:t>
            </a:r>
            <a:endParaRPr lang="en-GB" dirty="0"/>
          </a:p>
        </p:txBody>
      </p:sp>
    </p:spTree>
    <p:extLst>
      <p:ext uri="{BB962C8B-B14F-4D97-AF65-F5344CB8AC3E}">
        <p14:creationId xmlns:p14="http://schemas.microsoft.com/office/powerpoint/2010/main" val="380096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GB" sz="2800" b="1" dirty="0">
                <a:latin typeface="Calibri" panose="020F0502020204030204" pitchFamily="34" charset="0"/>
                <a:cs typeface="Calibri" panose="020F0502020204030204" pitchFamily="34" charset="0"/>
              </a:rPr>
              <a:t>Use of the graduated approach</a:t>
            </a:r>
          </a:p>
        </p:txBody>
      </p:sp>
      <p:pic>
        <p:nvPicPr>
          <p:cNvPr id="6" name="Google Shape;403;p16" descr="Text, timeline&#10;&#10;Description automatically generated">
            <a:extLst>
              <a:ext uri="{FF2B5EF4-FFF2-40B4-BE49-F238E27FC236}">
                <a16:creationId xmlns:a16="http://schemas.microsoft.com/office/drawing/2014/main" id="{68CDF4F6-68F1-474D-A5C8-A51D904DF7F9}"/>
              </a:ext>
            </a:extLst>
          </p:cNvPr>
          <p:cNvPicPr preferRelativeResize="0"/>
          <p:nvPr/>
        </p:nvPicPr>
        <p:blipFill rotWithShape="1">
          <a:blip r:embed="rId3">
            <a:alphaModFix/>
          </a:blip>
          <a:srcRect l="1883" r="1820"/>
          <a:stretch/>
        </p:blipFill>
        <p:spPr>
          <a:xfrm>
            <a:off x="4061010" y="1556242"/>
            <a:ext cx="3972394" cy="3593603"/>
          </a:xfrm>
          <a:prstGeom prst="rect">
            <a:avLst/>
          </a:prstGeom>
          <a:noFill/>
          <a:ln w="9525" cap="flat" cmpd="sng">
            <a:solidFill>
              <a:schemeClr val="dk2"/>
            </a:solidFill>
            <a:prstDash val="solid"/>
            <a:round/>
            <a:headEnd type="none" w="sm" len="sm"/>
            <a:tailEnd type="none" w="sm" len="sm"/>
          </a:ln>
        </p:spPr>
      </p:pic>
      <p:pic>
        <p:nvPicPr>
          <p:cNvPr id="7" name="Google Shape;404;p16" descr="Text, letter&#10;&#10;Description automatically generated">
            <a:extLst>
              <a:ext uri="{FF2B5EF4-FFF2-40B4-BE49-F238E27FC236}">
                <a16:creationId xmlns:a16="http://schemas.microsoft.com/office/drawing/2014/main" id="{382AAE6F-9DC3-BA77-C75E-D2E53C8DFD5B}"/>
              </a:ext>
            </a:extLst>
          </p:cNvPr>
          <p:cNvPicPr preferRelativeResize="0"/>
          <p:nvPr/>
        </p:nvPicPr>
        <p:blipFill rotWithShape="1">
          <a:blip r:embed="rId4">
            <a:alphaModFix/>
          </a:blip>
          <a:srcRect/>
          <a:stretch/>
        </p:blipFill>
        <p:spPr>
          <a:xfrm>
            <a:off x="56506" y="1556242"/>
            <a:ext cx="3867463" cy="3877279"/>
          </a:xfrm>
          <a:prstGeom prst="rect">
            <a:avLst/>
          </a:prstGeom>
          <a:noFill/>
          <a:ln w="9525" cap="flat" cmpd="sng">
            <a:solidFill>
              <a:schemeClr val="dk2"/>
            </a:solidFill>
            <a:prstDash val="solid"/>
            <a:round/>
            <a:headEnd type="none" w="sm" len="sm"/>
            <a:tailEnd type="none" w="sm" len="sm"/>
          </a:ln>
        </p:spPr>
      </p:pic>
      <p:pic>
        <p:nvPicPr>
          <p:cNvPr id="8" name="Google Shape;405;p16" descr="Text, letter&#10;&#10;Description automatically generated">
            <a:extLst>
              <a:ext uri="{FF2B5EF4-FFF2-40B4-BE49-F238E27FC236}">
                <a16:creationId xmlns:a16="http://schemas.microsoft.com/office/drawing/2014/main" id="{7D063E14-E7A0-3148-6534-FA95450821B4}"/>
              </a:ext>
            </a:extLst>
          </p:cNvPr>
          <p:cNvPicPr preferRelativeResize="0"/>
          <p:nvPr/>
        </p:nvPicPr>
        <p:blipFill rotWithShape="1">
          <a:blip r:embed="rId5">
            <a:alphaModFix/>
          </a:blip>
          <a:srcRect l="1330" r="2203"/>
          <a:stretch/>
        </p:blipFill>
        <p:spPr>
          <a:xfrm>
            <a:off x="8170446" y="214492"/>
            <a:ext cx="3972394" cy="6429016"/>
          </a:xfrm>
          <a:prstGeom prst="rect">
            <a:avLst/>
          </a:prstGeom>
          <a:noFill/>
          <a:ln w="9525" cap="flat" cmpd="sng">
            <a:solidFill>
              <a:schemeClr val="dk2"/>
            </a:solidFill>
            <a:prstDash val="solid"/>
            <a:round/>
            <a:headEnd type="none" w="sm" len="sm"/>
            <a:tailEnd type="none" w="sm" len="sm"/>
          </a:ln>
        </p:spPr>
      </p:pic>
      <p:sp>
        <p:nvSpPr>
          <p:cNvPr id="9" name="Google Shape;406;p16">
            <a:extLst>
              <a:ext uri="{FF2B5EF4-FFF2-40B4-BE49-F238E27FC236}">
                <a16:creationId xmlns:a16="http://schemas.microsoft.com/office/drawing/2014/main" id="{15EC507B-2B7D-9432-0859-EA19635F4C3B}"/>
              </a:ext>
            </a:extLst>
          </p:cNvPr>
          <p:cNvSpPr txBox="1"/>
          <p:nvPr/>
        </p:nvSpPr>
        <p:spPr>
          <a:xfrm>
            <a:off x="1544441" y="1049902"/>
            <a:ext cx="8915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2"/>
                </a:solidFill>
                <a:latin typeface="Calibri"/>
                <a:ea typeface="Calibri"/>
                <a:cs typeface="Calibri"/>
                <a:sym typeface="Calibri"/>
              </a:rPr>
              <a:t>Science</a:t>
            </a:r>
            <a:endParaRPr dirty="0"/>
          </a:p>
        </p:txBody>
      </p:sp>
      <p:sp>
        <p:nvSpPr>
          <p:cNvPr id="10" name="Google Shape;407;p16">
            <a:extLst>
              <a:ext uri="{FF2B5EF4-FFF2-40B4-BE49-F238E27FC236}">
                <a16:creationId xmlns:a16="http://schemas.microsoft.com/office/drawing/2014/main" id="{8D89DCC8-76EA-9F26-B407-F0C1DA1D3913}"/>
              </a:ext>
            </a:extLst>
          </p:cNvPr>
          <p:cNvSpPr txBox="1"/>
          <p:nvPr/>
        </p:nvSpPr>
        <p:spPr>
          <a:xfrm>
            <a:off x="5675151" y="1049902"/>
            <a:ext cx="7441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2"/>
                </a:solidFill>
                <a:latin typeface="Calibri"/>
                <a:ea typeface="Calibri"/>
                <a:cs typeface="Calibri"/>
                <a:sym typeface="Calibri"/>
              </a:rPr>
              <a:t>Music</a:t>
            </a:r>
            <a:endParaRPr/>
          </a:p>
        </p:txBody>
      </p:sp>
      <p:sp>
        <p:nvSpPr>
          <p:cNvPr id="11" name="Google Shape;408;p16">
            <a:extLst>
              <a:ext uri="{FF2B5EF4-FFF2-40B4-BE49-F238E27FC236}">
                <a16:creationId xmlns:a16="http://schemas.microsoft.com/office/drawing/2014/main" id="{AFC077BF-FA40-BD81-F410-425CD19F58D8}"/>
              </a:ext>
            </a:extLst>
          </p:cNvPr>
          <p:cNvSpPr txBox="1"/>
          <p:nvPr/>
        </p:nvSpPr>
        <p:spPr>
          <a:xfrm>
            <a:off x="6556309" y="5989665"/>
            <a:ext cx="15456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2"/>
                </a:solidFill>
                <a:latin typeface="Calibri"/>
                <a:ea typeface="Calibri"/>
                <a:cs typeface="Calibri"/>
                <a:sym typeface="Calibri"/>
              </a:rPr>
              <a:t>Art and design</a:t>
            </a:r>
            <a:endParaRPr/>
          </a:p>
        </p:txBody>
      </p:sp>
    </p:spTree>
    <p:extLst>
      <p:ext uri="{BB962C8B-B14F-4D97-AF65-F5344CB8AC3E}">
        <p14:creationId xmlns:p14="http://schemas.microsoft.com/office/powerpoint/2010/main" val="23694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Areas to Develop - Key Themes </a:t>
            </a:r>
          </a:p>
        </p:txBody>
      </p:sp>
      <p:sp>
        <p:nvSpPr>
          <p:cNvPr id="8" name="TextBox 7">
            <a:extLst>
              <a:ext uri="{FF2B5EF4-FFF2-40B4-BE49-F238E27FC236}">
                <a16:creationId xmlns:a16="http://schemas.microsoft.com/office/drawing/2014/main" id="{8CADD3CB-3F8C-8A41-D273-D63552EBF111}"/>
              </a:ext>
            </a:extLst>
          </p:cNvPr>
          <p:cNvSpPr txBox="1"/>
          <p:nvPr/>
        </p:nvSpPr>
        <p:spPr>
          <a:xfrm>
            <a:off x="1629690" y="1843950"/>
            <a:ext cx="8932620" cy="3170099"/>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The role of the SENDCO</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Identification of SEND – SEND Systems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Use of the graduated approach</a:t>
            </a:r>
          </a:p>
          <a:p>
            <a:pPr marL="457200" indent="-457200">
              <a:spcAft>
                <a:spcPts val="1800"/>
              </a:spcAft>
              <a:buFont typeface="Arial" panose="020B0604020202020204" pitchFamily="34" charset="0"/>
              <a:buChar char="•"/>
            </a:pPr>
            <a:r>
              <a:rPr lang="en-US" sz="2800" b="1" dirty="0">
                <a:solidFill>
                  <a:schemeClr val="tx2"/>
                </a:solidFill>
                <a:latin typeface="Calibri" panose="020F0502020204030204" pitchFamily="34" charset="0"/>
                <a:cs typeface="Calibri" panose="020F0502020204030204" pitchFamily="34" charset="0"/>
              </a:rPr>
              <a:t>Deployment of Teaching Assistants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SEN Support - Interventions</a:t>
            </a:r>
          </a:p>
        </p:txBody>
      </p:sp>
    </p:spTree>
    <p:extLst>
      <p:ext uri="{BB962C8B-B14F-4D97-AF65-F5344CB8AC3E}">
        <p14:creationId xmlns:p14="http://schemas.microsoft.com/office/powerpoint/2010/main" val="131714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5B7E53E-F269-784A-AFCE-1DD5DE428E2A}"/>
              </a:ext>
            </a:extLst>
          </p:cNvPr>
          <p:cNvSpPr txBox="1"/>
          <p:nvPr/>
        </p:nvSpPr>
        <p:spPr>
          <a:xfrm>
            <a:off x="3026979" y="6581001"/>
            <a:ext cx="9165021" cy="276999"/>
          </a:xfrm>
          <a:prstGeom prst="rect">
            <a:avLst/>
          </a:prstGeom>
          <a:noFill/>
        </p:spPr>
        <p:txBody>
          <a:bodyPr wrap="square">
            <a:spAutoFit/>
          </a:bodyPr>
          <a:lstStyle/>
          <a:p>
            <a:pPr algn="r"/>
            <a:r>
              <a:rPr lang="en-GB" sz="1200" dirty="0">
                <a:solidFill>
                  <a:schemeClr val="bg2"/>
                </a:solidFill>
                <a:latin typeface="+mj-lt"/>
              </a:rPr>
              <a:t>Adapted from Friend, M. and </a:t>
            </a:r>
            <a:r>
              <a:rPr lang="en-GB" sz="1200" dirty="0" err="1">
                <a:solidFill>
                  <a:schemeClr val="bg2"/>
                </a:solidFill>
                <a:latin typeface="+mj-lt"/>
              </a:rPr>
              <a:t>Bursack</a:t>
            </a:r>
            <a:r>
              <a:rPr lang="en-GB" sz="1200" dirty="0">
                <a:solidFill>
                  <a:schemeClr val="bg2"/>
                </a:solidFill>
                <a:latin typeface="+mj-lt"/>
              </a:rPr>
              <a:t>, W.D. (2009) </a:t>
            </a:r>
          </a:p>
        </p:txBody>
      </p:sp>
      <p:pic>
        <p:nvPicPr>
          <p:cNvPr id="4" name="Picture 3">
            <a:extLst>
              <a:ext uri="{FF2B5EF4-FFF2-40B4-BE49-F238E27FC236}">
                <a16:creationId xmlns:a16="http://schemas.microsoft.com/office/drawing/2014/main" id="{F5A67C3B-CBCB-4613-A219-10EB7F2C8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9047"/>
            <a:ext cx="12192000" cy="3979906"/>
          </a:xfrm>
          <a:prstGeom prst="rect">
            <a:avLst/>
          </a:prstGeom>
        </p:spPr>
      </p:pic>
      <p:sp>
        <p:nvSpPr>
          <p:cNvPr id="10" name="Title 1">
            <a:extLst>
              <a:ext uri="{FF2B5EF4-FFF2-40B4-BE49-F238E27FC236}">
                <a16:creationId xmlns:a16="http://schemas.microsoft.com/office/drawing/2014/main" id="{08C805C7-ECDD-77EB-09C4-A8C1A68D796C}"/>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Deployment of Teaching Assistants</a:t>
            </a:r>
          </a:p>
        </p:txBody>
      </p:sp>
    </p:spTree>
    <p:custDataLst>
      <p:tags r:id="rId1"/>
    </p:custDataLst>
    <p:extLst>
      <p:ext uri="{BB962C8B-B14F-4D97-AF65-F5344CB8AC3E}">
        <p14:creationId xmlns:p14="http://schemas.microsoft.com/office/powerpoint/2010/main" val="173365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Areas to Develop - Key Themes </a:t>
            </a:r>
          </a:p>
        </p:txBody>
      </p:sp>
      <p:sp>
        <p:nvSpPr>
          <p:cNvPr id="8" name="TextBox 7">
            <a:extLst>
              <a:ext uri="{FF2B5EF4-FFF2-40B4-BE49-F238E27FC236}">
                <a16:creationId xmlns:a16="http://schemas.microsoft.com/office/drawing/2014/main" id="{8CADD3CB-3F8C-8A41-D273-D63552EBF111}"/>
              </a:ext>
            </a:extLst>
          </p:cNvPr>
          <p:cNvSpPr txBox="1"/>
          <p:nvPr/>
        </p:nvSpPr>
        <p:spPr>
          <a:xfrm>
            <a:off x="1629690" y="1843950"/>
            <a:ext cx="8932620" cy="3170099"/>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The role of the SENDCO</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Identification of SEND – SEND Systems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Use of the graduated approach in subject departments</a:t>
            </a:r>
          </a:p>
          <a:p>
            <a:pPr marL="457200" indent="-457200">
              <a:spcAft>
                <a:spcPts val="1800"/>
              </a:spcAft>
              <a:buFont typeface="Arial" panose="020B0604020202020204" pitchFamily="34" charset="0"/>
              <a:buChar char="•"/>
            </a:pPr>
            <a:r>
              <a:rPr lang="en-US" sz="2800" dirty="0">
                <a:solidFill>
                  <a:schemeClr val="tx2"/>
                </a:solidFill>
                <a:latin typeface="Calibri" panose="020F0502020204030204" pitchFamily="34" charset="0"/>
                <a:cs typeface="Calibri" panose="020F0502020204030204" pitchFamily="34" charset="0"/>
              </a:rPr>
              <a:t>Deployment of Teaching Assistants</a:t>
            </a:r>
          </a:p>
          <a:p>
            <a:pPr marL="457200" indent="-457200">
              <a:spcAft>
                <a:spcPts val="1800"/>
              </a:spcAft>
              <a:buFont typeface="Arial" panose="020B0604020202020204" pitchFamily="34" charset="0"/>
              <a:buChar char="•"/>
            </a:pPr>
            <a:r>
              <a:rPr lang="en-US" sz="2800" b="1" dirty="0">
                <a:solidFill>
                  <a:schemeClr val="tx2"/>
                </a:solidFill>
                <a:latin typeface="Calibri" panose="020F0502020204030204" pitchFamily="34" charset="0"/>
                <a:cs typeface="Calibri" panose="020F0502020204030204" pitchFamily="34" charset="0"/>
              </a:rPr>
              <a:t>SEN Support - Interventions</a:t>
            </a:r>
          </a:p>
        </p:txBody>
      </p:sp>
    </p:spTree>
    <p:extLst>
      <p:ext uri="{BB962C8B-B14F-4D97-AF65-F5344CB8AC3E}">
        <p14:creationId xmlns:p14="http://schemas.microsoft.com/office/powerpoint/2010/main" val="1100396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B5E0F1D7-D34A-4292-A24F-F5C56B44B1CC}"/>
              </a:ext>
            </a:extLst>
          </p:cNvPr>
          <p:cNvSpPr/>
          <p:nvPr/>
        </p:nvSpPr>
        <p:spPr>
          <a:xfrm>
            <a:off x="317067" y="924871"/>
            <a:ext cx="4561835" cy="3268758"/>
          </a:xfrm>
          <a:prstGeom prst="wedgeEllipseCallout">
            <a:avLst/>
          </a:prstGeom>
          <a:ln w="2540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i="1" dirty="0">
                <a:solidFill>
                  <a:schemeClr val="accent1"/>
                </a:solidFill>
              </a:rPr>
              <a:t>How can we use the graduated approach </a:t>
            </a:r>
          </a:p>
          <a:p>
            <a:pPr algn="ctr"/>
            <a:r>
              <a:rPr lang="en-GB" sz="2000" i="1" dirty="0">
                <a:solidFill>
                  <a:schemeClr val="accent1"/>
                </a:solidFill>
              </a:rPr>
              <a:t>(assess–plan–do–review) </a:t>
            </a:r>
          </a:p>
          <a:p>
            <a:pPr algn="ctr"/>
            <a:r>
              <a:rPr lang="en-GB" sz="2000" i="1" dirty="0">
                <a:solidFill>
                  <a:schemeClr val="accent1"/>
                </a:solidFill>
              </a:rPr>
              <a:t>to identify when intervention is needed?</a:t>
            </a:r>
          </a:p>
        </p:txBody>
      </p:sp>
      <p:pic>
        <p:nvPicPr>
          <p:cNvPr id="5" name="Picture 4" descr="Diagram&#10;&#10;Description automatically generated">
            <a:extLst>
              <a:ext uri="{FF2B5EF4-FFF2-40B4-BE49-F238E27FC236}">
                <a16:creationId xmlns:a16="http://schemas.microsoft.com/office/drawing/2014/main" id="{5C07446B-24EE-614C-ABA1-59069774366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709979" y="743718"/>
            <a:ext cx="5520919" cy="5759648"/>
          </a:xfrm>
          <a:prstGeom prst="rect">
            <a:avLst/>
          </a:prstGeom>
        </p:spPr>
      </p:pic>
      <p:sp>
        <p:nvSpPr>
          <p:cNvPr id="7" name="Title 1">
            <a:extLst>
              <a:ext uri="{FF2B5EF4-FFF2-40B4-BE49-F238E27FC236}">
                <a16:creationId xmlns:a16="http://schemas.microsoft.com/office/drawing/2014/main" id="{A6E1125D-661F-F1C5-738F-823EBFCC811A}"/>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SEN Support - Interventions</a:t>
            </a:r>
          </a:p>
        </p:txBody>
      </p:sp>
    </p:spTree>
    <p:custDataLst>
      <p:tags r:id="rId1"/>
    </p:custDataLst>
    <p:extLst>
      <p:ext uri="{BB962C8B-B14F-4D97-AF65-F5344CB8AC3E}">
        <p14:creationId xmlns:p14="http://schemas.microsoft.com/office/powerpoint/2010/main" val="104432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SEN Support - Interventions</a:t>
            </a:r>
          </a:p>
        </p:txBody>
      </p:sp>
      <p:sp>
        <p:nvSpPr>
          <p:cNvPr id="5" name="Google Shape;605;p38">
            <a:extLst>
              <a:ext uri="{FF2B5EF4-FFF2-40B4-BE49-F238E27FC236}">
                <a16:creationId xmlns:a16="http://schemas.microsoft.com/office/drawing/2014/main" id="{65CDA6D9-23FD-E398-484E-7F10CB184805}"/>
              </a:ext>
            </a:extLst>
          </p:cNvPr>
          <p:cNvSpPr txBox="1"/>
          <p:nvPr/>
        </p:nvSpPr>
        <p:spPr>
          <a:xfrm>
            <a:off x="4682734" y="1376731"/>
            <a:ext cx="6731669" cy="44558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i="1">
                <a:solidFill>
                  <a:schemeClr val="dk1"/>
                </a:solidFill>
                <a:latin typeface="Arial"/>
                <a:ea typeface="Arial"/>
                <a:cs typeface="Arial"/>
                <a:sym typeface="Arial"/>
              </a:rPr>
              <a:t>It is tempting to talk about the challenge of SEND as a specific and distinct issue. </a:t>
            </a:r>
            <a:endParaRPr/>
          </a:p>
          <a:p>
            <a:pPr marL="0" marR="0" lvl="0" indent="0" algn="l" rtl="0">
              <a:lnSpc>
                <a:spcPct val="150000"/>
              </a:lnSpc>
              <a:spcBef>
                <a:spcPts val="0"/>
              </a:spcBef>
              <a:spcAft>
                <a:spcPts val="0"/>
              </a:spcAft>
              <a:buNone/>
            </a:pPr>
            <a:endParaRPr sz="2400" i="1">
              <a:solidFill>
                <a:schemeClr val="dk1"/>
              </a:solidFill>
              <a:latin typeface="Arial"/>
              <a:ea typeface="Arial"/>
              <a:cs typeface="Arial"/>
              <a:sym typeface="Arial"/>
            </a:endParaRPr>
          </a:p>
          <a:p>
            <a:pPr marL="0" marR="0" lvl="0" indent="0" algn="l" rtl="0">
              <a:lnSpc>
                <a:spcPct val="150000"/>
              </a:lnSpc>
              <a:spcBef>
                <a:spcPts val="0"/>
              </a:spcBef>
              <a:spcAft>
                <a:spcPts val="0"/>
              </a:spcAft>
              <a:buNone/>
            </a:pPr>
            <a:r>
              <a:rPr lang="en-US" sz="2400" i="1">
                <a:solidFill>
                  <a:schemeClr val="dk1"/>
                </a:solidFill>
                <a:latin typeface="Arial"/>
                <a:ea typeface="Arial"/>
                <a:cs typeface="Arial"/>
                <a:sym typeface="Arial"/>
              </a:rPr>
              <a:t>Yet, far from creating new programmes, the evidence tells us that teachers should instead prioritise familiar but powerful strategies, like scaffolding and explicit instruction, to support their pupils with SEND. </a:t>
            </a:r>
            <a:endParaRPr sz="2400">
              <a:solidFill>
                <a:schemeClr val="dk1"/>
              </a:solidFill>
              <a:latin typeface="Arial"/>
              <a:ea typeface="Arial"/>
              <a:cs typeface="Arial"/>
              <a:sym typeface="Arial"/>
            </a:endParaRPr>
          </a:p>
        </p:txBody>
      </p:sp>
      <p:pic>
        <p:nvPicPr>
          <p:cNvPr id="6" name="Google Shape;606;p38" descr="Graphical user interface, website&#10;&#10;Description automatically generated">
            <a:extLst>
              <a:ext uri="{FF2B5EF4-FFF2-40B4-BE49-F238E27FC236}">
                <a16:creationId xmlns:a16="http://schemas.microsoft.com/office/drawing/2014/main" id="{6292C9A9-4FFB-6FDC-993F-95FAF13A40E9}"/>
              </a:ext>
            </a:extLst>
          </p:cNvPr>
          <p:cNvPicPr preferRelativeResize="0"/>
          <p:nvPr/>
        </p:nvPicPr>
        <p:blipFill rotWithShape="1">
          <a:blip r:embed="rId3">
            <a:alphaModFix/>
          </a:blip>
          <a:srcRect/>
          <a:stretch/>
        </p:blipFill>
        <p:spPr>
          <a:xfrm>
            <a:off x="487878" y="1210698"/>
            <a:ext cx="3390900" cy="4793610"/>
          </a:xfrm>
          <a:prstGeom prst="rect">
            <a:avLst/>
          </a:prstGeom>
          <a:noFill/>
          <a:ln>
            <a:noFill/>
          </a:ln>
        </p:spPr>
      </p:pic>
      <p:sp>
        <p:nvSpPr>
          <p:cNvPr id="7" name="Google Shape;390;p15">
            <a:extLst>
              <a:ext uri="{FF2B5EF4-FFF2-40B4-BE49-F238E27FC236}">
                <a16:creationId xmlns:a16="http://schemas.microsoft.com/office/drawing/2014/main" id="{109708D5-3D3C-C314-6B86-79626598E325}"/>
              </a:ext>
            </a:extLst>
          </p:cNvPr>
          <p:cNvSpPr txBox="1"/>
          <p:nvPr/>
        </p:nvSpPr>
        <p:spPr>
          <a:xfrm>
            <a:off x="2956370" y="6521548"/>
            <a:ext cx="9366538"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dirty="0">
                <a:solidFill>
                  <a:srgbClr val="F2F2F2"/>
                </a:solidFill>
                <a:latin typeface="Calibri"/>
                <a:ea typeface="Calibri"/>
                <a:cs typeface="Calibri"/>
                <a:sym typeface="Calibri"/>
              </a:rPr>
              <a:t>Source: https://educationendowmentfoundation.org.uk/education-evidence/guidance-reports/send</a:t>
            </a:r>
          </a:p>
        </p:txBody>
      </p:sp>
    </p:spTree>
    <p:extLst>
      <p:ext uri="{BB962C8B-B14F-4D97-AF65-F5344CB8AC3E}">
        <p14:creationId xmlns:p14="http://schemas.microsoft.com/office/powerpoint/2010/main" val="93851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6C2D-C6FF-2441-AFCF-5D8252DFDEDB}"/>
              </a:ext>
            </a:extLst>
          </p:cNvPr>
          <p:cNvSpPr>
            <a:spLocks noGrp="1"/>
          </p:cNvSpPr>
          <p:nvPr>
            <p:ph type="title"/>
          </p:nvPr>
        </p:nvSpPr>
        <p:spPr/>
        <p:txBody>
          <a:bodyPr anchor="ctr"/>
          <a:lstStyle/>
          <a:p>
            <a:r>
              <a:rPr lang="en-GB" sz="2800" b="1" dirty="0">
                <a:latin typeface="Calibri" panose="020F0502020204030204" pitchFamily="34" charset="0"/>
                <a:cs typeface="Calibri" panose="020F0502020204030204" pitchFamily="34" charset="0"/>
              </a:rPr>
              <a:t>What does inclusion mean?</a:t>
            </a:r>
          </a:p>
        </p:txBody>
      </p:sp>
      <p:sp>
        <p:nvSpPr>
          <p:cNvPr id="6" name="Content Placeholder 5">
            <a:extLst>
              <a:ext uri="{FF2B5EF4-FFF2-40B4-BE49-F238E27FC236}">
                <a16:creationId xmlns:a16="http://schemas.microsoft.com/office/drawing/2014/main" id="{F008F1D2-C48F-4358-5B11-B21E7E6644FD}"/>
              </a:ext>
            </a:extLst>
          </p:cNvPr>
          <p:cNvSpPr>
            <a:spLocks noGrp="1"/>
          </p:cNvSpPr>
          <p:nvPr>
            <p:ph idx="1"/>
          </p:nvPr>
        </p:nvSpPr>
        <p:spPr>
          <a:xfrm>
            <a:off x="152680" y="2237509"/>
            <a:ext cx="11886639" cy="1191491"/>
          </a:xfrm>
        </p:spPr>
        <p:txBody>
          <a:bodyPr/>
          <a:lstStyle/>
          <a:p>
            <a:pPr marL="0" indent="0" algn="ctr">
              <a:buNone/>
            </a:pPr>
            <a:r>
              <a:rPr lang="en-US" dirty="0"/>
              <a:t>Think of a book or a film that represents </a:t>
            </a:r>
          </a:p>
          <a:p>
            <a:pPr marL="0" indent="0" algn="ctr">
              <a:buNone/>
            </a:pPr>
            <a:r>
              <a:rPr lang="en-US" dirty="0"/>
              <a:t>inclusion to you and why?</a:t>
            </a:r>
          </a:p>
        </p:txBody>
      </p:sp>
    </p:spTree>
    <p:extLst>
      <p:ext uri="{BB962C8B-B14F-4D97-AF65-F5344CB8AC3E}">
        <p14:creationId xmlns:p14="http://schemas.microsoft.com/office/powerpoint/2010/main" val="2877428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SEN Support - Interventions</a:t>
            </a:r>
          </a:p>
        </p:txBody>
      </p:sp>
      <p:sp>
        <p:nvSpPr>
          <p:cNvPr id="10" name="Google Shape;658;p43">
            <a:extLst>
              <a:ext uri="{FF2B5EF4-FFF2-40B4-BE49-F238E27FC236}">
                <a16:creationId xmlns:a16="http://schemas.microsoft.com/office/drawing/2014/main" id="{4B3687DB-CEF5-A5B6-E569-556CDF5E9C47}"/>
              </a:ext>
            </a:extLst>
          </p:cNvPr>
          <p:cNvSpPr txBox="1"/>
          <p:nvPr/>
        </p:nvSpPr>
        <p:spPr>
          <a:xfrm>
            <a:off x="4601964" y="1210698"/>
            <a:ext cx="6752504" cy="463199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b="1" dirty="0">
                <a:solidFill>
                  <a:schemeClr val="dk1"/>
                </a:solidFill>
                <a:latin typeface="Calibri"/>
                <a:ea typeface="Calibri"/>
                <a:cs typeface="Calibri"/>
                <a:sym typeface="Calibri"/>
              </a:rPr>
              <a:t>Five recommendations:</a:t>
            </a:r>
            <a:endParaRPr dirty="0"/>
          </a:p>
          <a:p>
            <a:pPr marL="914400" marR="0" lvl="1" indent="-457200" algn="l" rtl="0">
              <a:lnSpc>
                <a:spcPct val="150000"/>
              </a:lnSpc>
              <a:spcBef>
                <a:spcPts val="600"/>
              </a:spcBef>
              <a:spcAft>
                <a:spcPts val="0"/>
              </a:spcAft>
              <a:buClr>
                <a:schemeClr val="dk1"/>
              </a:buClr>
              <a:buSzPts val="2000"/>
              <a:buFont typeface="Arial"/>
              <a:buAutoNum type="arabicPeriod"/>
            </a:pPr>
            <a:r>
              <a:rPr lang="en-US" sz="2000" b="0" i="0" u="none" strike="noStrike" cap="none" dirty="0">
                <a:solidFill>
                  <a:schemeClr val="dk1"/>
                </a:solidFill>
                <a:latin typeface="Calibri"/>
                <a:ea typeface="Calibri"/>
                <a:cs typeface="Calibri"/>
                <a:sym typeface="Calibri"/>
              </a:rPr>
              <a:t>Create a positive and supportive environment for all pupils without exception.</a:t>
            </a:r>
            <a:endParaRPr dirty="0"/>
          </a:p>
          <a:p>
            <a:pPr marL="914400" marR="0" lvl="1" indent="-457200" algn="l" rtl="0">
              <a:lnSpc>
                <a:spcPct val="150000"/>
              </a:lnSpc>
              <a:spcBef>
                <a:spcPts val="600"/>
              </a:spcBef>
              <a:spcAft>
                <a:spcPts val="0"/>
              </a:spcAft>
              <a:buClr>
                <a:schemeClr val="dk1"/>
              </a:buClr>
              <a:buSzPts val="2000"/>
              <a:buFont typeface="Arial"/>
              <a:buAutoNum type="arabicPeriod"/>
            </a:pPr>
            <a:r>
              <a:rPr lang="en-US" sz="2000" i="0" u="none" strike="noStrike" cap="none" dirty="0">
                <a:solidFill>
                  <a:schemeClr val="dk1"/>
                </a:solidFill>
                <a:latin typeface="Calibri"/>
                <a:ea typeface="Calibri"/>
                <a:cs typeface="Calibri"/>
                <a:sym typeface="Calibri"/>
              </a:rPr>
              <a:t>Build an ongoing, holistic understanding of your pupils and their needs.</a:t>
            </a:r>
            <a:endParaRPr dirty="0"/>
          </a:p>
          <a:p>
            <a:pPr marL="914400" marR="0" lvl="1" indent="-457200" algn="l" rtl="0">
              <a:lnSpc>
                <a:spcPct val="150000"/>
              </a:lnSpc>
              <a:spcBef>
                <a:spcPts val="600"/>
              </a:spcBef>
              <a:spcAft>
                <a:spcPts val="0"/>
              </a:spcAft>
              <a:buClr>
                <a:schemeClr val="dk1"/>
              </a:buClr>
              <a:buSzPts val="2000"/>
              <a:buFont typeface="Arial"/>
              <a:buAutoNum type="arabicPeriod"/>
            </a:pPr>
            <a:r>
              <a:rPr lang="en-US" sz="2000" b="1" i="0" u="none" strike="noStrike" cap="none" dirty="0">
                <a:solidFill>
                  <a:schemeClr val="dk1"/>
                </a:solidFill>
                <a:latin typeface="Calibri"/>
                <a:ea typeface="Calibri"/>
                <a:cs typeface="Calibri"/>
                <a:sym typeface="Calibri"/>
              </a:rPr>
              <a:t>Ensure all pupils have access to high quality teaching.</a:t>
            </a:r>
            <a:endParaRPr dirty="0"/>
          </a:p>
          <a:p>
            <a:pPr marL="914400" marR="0" lvl="1" indent="-457200" algn="l" rtl="0">
              <a:lnSpc>
                <a:spcPct val="150000"/>
              </a:lnSpc>
              <a:spcBef>
                <a:spcPts val="600"/>
              </a:spcBef>
              <a:spcAft>
                <a:spcPts val="0"/>
              </a:spcAft>
              <a:buClr>
                <a:schemeClr val="dk1"/>
              </a:buClr>
              <a:buSzPts val="2000"/>
              <a:buFont typeface="Arial"/>
              <a:buAutoNum type="arabicPeriod"/>
            </a:pPr>
            <a:r>
              <a:rPr lang="en-US" sz="2000" b="1" i="0" u="none" strike="noStrike" cap="none" dirty="0">
                <a:solidFill>
                  <a:schemeClr val="dk1"/>
                </a:solidFill>
                <a:latin typeface="Calibri"/>
                <a:ea typeface="Calibri"/>
                <a:cs typeface="Calibri"/>
                <a:sym typeface="Calibri"/>
              </a:rPr>
              <a:t>Complement high quality teaching with carefully selected small-group and one-to-one interventions.</a:t>
            </a:r>
            <a:endParaRPr b="1" dirty="0"/>
          </a:p>
          <a:p>
            <a:pPr marL="914400" marR="0" lvl="1" indent="-457200" algn="l" rtl="0">
              <a:lnSpc>
                <a:spcPct val="150000"/>
              </a:lnSpc>
              <a:spcBef>
                <a:spcPts val="600"/>
              </a:spcBef>
              <a:spcAft>
                <a:spcPts val="0"/>
              </a:spcAft>
              <a:buClr>
                <a:schemeClr val="dk1"/>
              </a:buClr>
              <a:buSzPts val="2000"/>
              <a:buFont typeface="Arial"/>
              <a:buAutoNum type="arabicPeriod"/>
            </a:pPr>
            <a:r>
              <a:rPr lang="en-US" sz="2000" b="0" i="0" u="none" strike="noStrike" cap="none" dirty="0">
                <a:solidFill>
                  <a:schemeClr val="dk1"/>
                </a:solidFill>
                <a:latin typeface="Calibri"/>
                <a:ea typeface="Calibri"/>
                <a:cs typeface="Calibri"/>
                <a:sym typeface="Calibri"/>
              </a:rPr>
              <a:t>Work effectively with teaching assistants. </a:t>
            </a:r>
            <a:endParaRPr dirty="0"/>
          </a:p>
        </p:txBody>
      </p:sp>
      <p:pic>
        <p:nvPicPr>
          <p:cNvPr id="11" name="Google Shape;659;p43" descr="Graphical user interface, website&#10;&#10;Description automatically generated">
            <a:extLst>
              <a:ext uri="{FF2B5EF4-FFF2-40B4-BE49-F238E27FC236}">
                <a16:creationId xmlns:a16="http://schemas.microsoft.com/office/drawing/2014/main" id="{2C32C964-FF46-4BEF-D509-366A6DE88EF3}"/>
              </a:ext>
            </a:extLst>
          </p:cNvPr>
          <p:cNvPicPr preferRelativeResize="0"/>
          <p:nvPr/>
        </p:nvPicPr>
        <p:blipFill rotWithShape="1">
          <a:blip r:embed="rId3">
            <a:alphaModFix/>
          </a:blip>
          <a:srcRect/>
          <a:stretch/>
        </p:blipFill>
        <p:spPr>
          <a:xfrm>
            <a:off x="487878" y="1210698"/>
            <a:ext cx="3390900" cy="4793610"/>
          </a:xfrm>
          <a:prstGeom prst="rect">
            <a:avLst/>
          </a:prstGeom>
          <a:noFill/>
          <a:ln>
            <a:noFill/>
          </a:ln>
        </p:spPr>
      </p:pic>
      <p:sp>
        <p:nvSpPr>
          <p:cNvPr id="13" name="Google Shape;390;p15">
            <a:extLst>
              <a:ext uri="{FF2B5EF4-FFF2-40B4-BE49-F238E27FC236}">
                <a16:creationId xmlns:a16="http://schemas.microsoft.com/office/drawing/2014/main" id="{5A06C27C-CF7F-F5C0-F8CF-FF293DCA061C}"/>
              </a:ext>
            </a:extLst>
          </p:cNvPr>
          <p:cNvSpPr txBox="1"/>
          <p:nvPr/>
        </p:nvSpPr>
        <p:spPr>
          <a:xfrm>
            <a:off x="2956370" y="6521548"/>
            <a:ext cx="9366538"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dirty="0">
                <a:solidFill>
                  <a:srgbClr val="F2F2F2"/>
                </a:solidFill>
                <a:latin typeface="Calibri"/>
                <a:ea typeface="Calibri"/>
                <a:cs typeface="Calibri"/>
                <a:sym typeface="Calibri"/>
              </a:rPr>
              <a:t>Source: https://educationendowmentfoundation.org.uk/education-evidence/guidance-reports/send</a:t>
            </a:r>
          </a:p>
        </p:txBody>
      </p:sp>
    </p:spTree>
    <p:extLst>
      <p:ext uri="{BB962C8B-B14F-4D97-AF65-F5344CB8AC3E}">
        <p14:creationId xmlns:p14="http://schemas.microsoft.com/office/powerpoint/2010/main" val="132294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9EB23C-E69D-C38A-177D-52CB492E51AB}"/>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SEN Support - Interventions</a:t>
            </a:r>
            <a:endParaRPr lang="en-GB" sz="28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1447E09-B8A7-51BE-BF54-DF46C28A8F44}"/>
              </a:ext>
            </a:extLst>
          </p:cNvPr>
          <p:cNvSpPr txBox="1"/>
          <p:nvPr/>
        </p:nvSpPr>
        <p:spPr>
          <a:xfrm>
            <a:off x="2655923" y="884420"/>
            <a:ext cx="6880153" cy="523220"/>
          </a:xfrm>
          <a:prstGeom prst="rect">
            <a:avLst/>
          </a:prstGeom>
          <a:noFill/>
        </p:spPr>
        <p:txBody>
          <a:bodyPr wrap="none" rtlCol="0">
            <a:spAutoFit/>
          </a:bodyPr>
          <a:lstStyle/>
          <a:p>
            <a:r>
              <a:rPr lang="en-US" sz="2800" b="1" i="1" dirty="0">
                <a:latin typeface="Calibri" panose="020F0502020204030204" pitchFamily="34" charset="0"/>
                <a:cs typeface="Calibri" panose="020F0502020204030204" pitchFamily="34" charset="0"/>
              </a:rPr>
              <a:t>Who plans and delivers </a:t>
            </a:r>
            <a:r>
              <a:rPr lang="en-US" sz="2800" b="1" i="1" dirty="0" err="1">
                <a:latin typeface="Calibri" panose="020F0502020204030204" pitchFamily="34" charset="0"/>
                <a:cs typeface="Calibri" panose="020F0502020204030204" pitchFamily="34" charset="0"/>
              </a:rPr>
              <a:t>maths</a:t>
            </a:r>
            <a:r>
              <a:rPr lang="en-US" sz="2800" b="1" i="1" dirty="0">
                <a:latin typeface="Calibri" panose="020F0502020204030204" pitchFamily="34" charset="0"/>
                <a:cs typeface="Calibri" panose="020F0502020204030204" pitchFamily="34" charset="0"/>
              </a:rPr>
              <a:t> interventions?</a:t>
            </a:r>
          </a:p>
        </p:txBody>
      </p:sp>
      <p:sp>
        <p:nvSpPr>
          <p:cNvPr id="7" name="Rectangle 6">
            <a:extLst>
              <a:ext uri="{FF2B5EF4-FFF2-40B4-BE49-F238E27FC236}">
                <a16:creationId xmlns:a16="http://schemas.microsoft.com/office/drawing/2014/main" id="{E44F1AB4-24D4-0696-521C-6187A124EF4F}"/>
              </a:ext>
            </a:extLst>
          </p:cNvPr>
          <p:cNvSpPr/>
          <p:nvPr/>
        </p:nvSpPr>
        <p:spPr>
          <a:xfrm>
            <a:off x="1550583" y="2090296"/>
            <a:ext cx="189114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SENDCO</a:t>
            </a:r>
          </a:p>
        </p:txBody>
      </p:sp>
      <p:sp>
        <p:nvSpPr>
          <p:cNvPr id="8" name="Rectangle 7">
            <a:extLst>
              <a:ext uri="{FF2B5EF4-FFF2-40B4-BE49-F238E27FC236}">
                <a16:creationId xmlns:a16="http://schemas.microsoft.com/office/drawing/2014/main" id="{F520735E-E148-46AD-FFBD-52DCA5D8EFFB}"/>
              </a:ext>
            </a:extLst>
          </p:cNvPr>
          <p:cNvSpPr/>
          <p:nvPr/>
        </p:nvSpPr>
        <p:spPr>
          <a:xfrm>
            <a:off x="1550581" y="4048342"/>
            <a:ext cx="189114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Maths </a:t>
            </a:r>
            <a:r>
              <a:rPr lang="en-GB" dirty="0" err="1">
                <a:latin typeface="Calibri" panose="020F0502020204030204" pitchFamily="34" charset="0"/>
                <a:cs typeface="Calibri" panose="020F0502020204030204" pitchFamily="34" charset="0"/>
              </a:rPr>
              <a:t>HoD</a:t>
            </a:r>
            <a:endParaRPr lang="en-GB"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3C93848B-55DC-6B4C-FF22-224597D38537}"/>
              </a:ext>
            </a:extLst>
          </p:cNvPr>
          <p:cNvSpPr/>
          <p:nvPr/>
        </p:nvSpPr>
        <p:spPr>
          <a:xfrm>
            <a:off x="230937" y="5029941"/>
            <a:ext cx="4530436"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Maths teachers</a:t>
            </a:r>
          </a:p>
        </p:txBody>
      </p:sp>
      <p:sp>
        <p:nvSpPr>
          <p:cNvPr id="14" name="Rectangle 13">
            <a:extLst>
              <a:ext uri="{FF2B5EF4-FFF2-40B4-BE49-F238E27FC236}">
                <a16:creationId xmlns:a16="http://schemas.microsoft.com/office/drawing/2014/main" id="{01F5CFB3-AA19-A127-DB6A-B00F66C388F2}"/>
              </a:ext>
            </a:extLst>
          </p:cNvPr>
          <p:cNvSpPr/>
          <p:nvPr/>
        </p:nvSpPr>
        <p:spPr>
          <a:xfrm>
            <a:off x="762000" y="7508142"/>
            <a:ext cx="1891145" cy="6475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30 form tutors</a:t>
            </a:r>
          </a:p>
        </p:txBody>
      </p:sp>
      <p:grpSp>
        <p:nvGrpSpPr>
          <p:cNvPr id="15" name="Group 14">
            <a:extLst>
              <a:ext uri="{FF2B5EF4-FFF2-40B4-BE49-F238E27FC236}">
                <a16:creationId xmlns:a16="http://schemas.microsoft.com/office/drawing/2014/main" id="{59995FD3-7B98-5709-023C-FBCABB4DB2ED}"/>
              </a:ext>
            </a:extLst>
          </p:cNvPr>
          <p:cNvGrpSpPr/>
          <p:nvPr/>
        </p:nvGrpSpPr>
        <p:grpSpPr>
          <a:xfrm>
            <a:off x="2889372" y="7647035"/>
            <a:ext cx="316129" cy="369811"/>
            <a:chOff x="1640292" y="1472793"/>
            <a:chExt cx="316129" cy="369811"/>
          </a:xfrm>
        </p:grpSpPr>
        <p:sp>
          <p:nvSpPr>
            <p:cNvPr id="16" name="Right Arrow 42">
              <a:extLst>
                <a:ext uri="{FF2B5EF4-FFF2-40B4-BE49-F238E27FC236}">
                  <a16:creationId xmlns:a16="http://schemas.microsoft.com/office/drawing/2014/main" id="{C1DCB10E-EDEC-64F0-F2D2-C804438BEBEA}"/>
                </a:ext>
              </a:extLst>
            </p:cNvPr>
            <p:cNvSpPr/>
            <p:nvPr/>
          </p:nvSpPr>
          <p:spPr>
            <a:xfrm>
              <a:off x="1640292" y="1472793"/>
              <a:ext cx="316129" cy="369811"/>
            </a:xfrm>
            <a:prstGeom prst="rightArrow">
              <a:avLst>
                <a:gd name="adj1" fmla="val 60000"/>
                <a:gd name="adj2" fmla="val 50000"/>
              </a:avLst>
            </a:prstGeom>
            <a:solidFill>
              <a:schemeClr val="bg2">
                <a:lumMod val="9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7" name="Right Arrow 6">
              <a:extLst>
                <a:ext uri="{FF2B5EF4-FFF2-40B4-BE49-F238E27FC236}">
                  <a16:creationId xmlns:a16="http://schemas.microsoft.com/office/drawing/2014/main" id="{770E237F-25C7-CC51-FCFF-622BFC3ADA83}"/>
                </a:ext>
              </a:extLst>
            </p:cNvPr>
            <p:cNvSpPr txBox="1"/>
            <p:nvPr/>
          </p:nvSpPr>
          <p:spPr>
            <a:xfrm>
              <a:off x="1640292" y="1546755"/>
              <a:ext cx="221290" cy="221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p:txBody>
        </p:sp>
      </p:grpSp>
      <p:sp>
        <p:nvSpPr>
          <p:cNvPr id="18" name="Rectangle 17">
            <a:extLst>
              <a:ext uri="{FF2B5EF4-FFF2-40B4-BE49-F238E27FC236}">
                <a16:creationId xmlns:a16="http://schemas.microsoft.com/office/drawing/2014/main" id="{170F2BC5-F47D-E396-F7B6-3A84CDBA05E7}"/>
              </a:ext>
            </a:extLst>
          </p:cNvPr>
          <p:cNvSpPr/>
          <p:nvPr/>
        </p:nvSpPr>
        <p:spPr>
          <a:xfrm>
            <a:off x="3441728" y="7508141"/>
            <a:ext cx="3250017" cy="6475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4.5 students with SEND per form</a:t>
            </a:r>
          </a:p>
        </p:txBody>
      </p:sp>
      <p:grpSp>
        <p:nvGrpSpPr>
          <p:cNvPr id="19" name="Group 18">
            <a:extLst>
              <a:ext uri="{FF2B5EF4-FFF2-40B4-BE49-F238E27FC236}">
                <a16:creationId xmlns:a16="http://schemas.microsoft.com/office/drawing/2014/main" id="{FF456237-541B-C26F-AE95-0ABFAF4EBFAF}"/>
              </a:ext>
            </a:extLst>
          </p:cNvPr>
          <p:cNvGrpSpPr/>
          <p:nvPr/>
        </p:nvGrpSpPr>
        <p:grpSpPr>
          <a:xfrm>
            <a:off x="6927972" y="7647035"/>
            <a:ext cx="316129" cy="369811"/>
            <a:chOff x="1640292" y="1472793"/>
            <a:chExt cx="316129" cy="369811"/>
          </a:xfrm>
        </p:grpSpPr>
        <p:sp>
          <p:nvSpPr>
            <p:cNvPr id="20" name="Right Arrow 42">
              <a:extLst>
                <a:ext uri="{FF2B5EF4-FFF2-40B4-BE49-F238E27FC236}">
                  <a16:creationId xmlns:a16="http://schemas.microsoft.com/office/drawing/2014/main" id="{8BB7D70A-B005-3F2D-4CC1-6C09FC10B465}"/>
                </a:ext>
              </a:extLst>
            </p:cNvPr>
            <p:cNvSpPr/>
            <p:nvPr/>
          </p:nvSpPr>
          <p:spPr>
            <a:xfrm>
              <a:off x="1640292" y="1472793"/>
              <a:ext cx="316129" cy="369811"/>
            </a:xfrm>
            <a:prstGeom prst="rightArrow">
              <a:avLst>
                <a:gd name="adj1" fmla="val 60000"/>
                <a:gd name="adj2" fmla="val 50000"/>
              </a:avLst>
            </a:prstGeom>
            <a:solidFill>
              <a:schemeClr val="bg2">
                <a:lumMod val="9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1" name="Right Arrow 6">
              <a:extLst>
                <a:ext uri="{FF2B5EF4-FFF2-40B4-BE49-F238E27FC236}">
                  <a16:creationId xmlns:a16="http://schemas.microsoft.com/office/drawing/2014/main" id="{1C21B469-EEA5-6E0D-CBBD-38E06DA88D72}"/>
                </a:ext>
              </a:extLst>
            </p:cNvPr>
            <p:cNvSpPr txBox="1"/>
            <p:nvPr/>
          </p:nvSpPr>
          <p:spPr>
            <a:xfrm>
              <a:off x="1640292" y="1546755"/>
              <a:ext cx="221290" cy="22188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GB" sz="1400" kern="1200"/>
            </a:p>
          </p:txBody>
        </p:sp>
      </p:grpSp>
      <p:sp>
        <p:nvSpPr>
          <p:cNvPr id="22" name="Rectangle 21">
            <a:extLst>
              <a:ext uri="{FF2B5EF4-FFF2-40B4-BE49-F238E27FC236}">
                <a16:creationId xmlns:a16="http://schemas.microsoft.com/office/drawing/2014/main" id="{C9A82057-EAA4-C720-93EE-0FBF5DE3F324}"/>
              </a:ext>
            </a:extLst>
          </p:cNvPr>
          <p:cNvSpPr/>
          <p:nvPr/>
        </p:nvSpPr>
        <p:spPr>
          <a:xfrm>
            <a:off x="7480328" y="7508141"/>
            <a:ext cx="4075035" cy="6475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6.75 hours per form tutor/academic year</a:t>
            </a:r>
          </a:p>
        </p:txBody>
      </p:sp>
      <p:sp>
        <p:nvSpPr>
          <p:cNvPr id="23" name="Rectangle 22">
            <a:extLst>
              <a:ext uri="{FF2B5EF4-FFF2-40B4-BE49-F238E27FC236}">
                <a16:creationId xmlns:a16="http://schemas.microsoft.com/office/drawing/2014/main" id="{422EA936-D986-C862-1B93-1788BA3F4235}"/>
              </a:ext>
            </a:extLst>
          </p:cNvPr>
          <p:cNvSpPr/>
          <p:nvPr/>
        </p:nvSpPr>
        <p:spPr>
          <a:xfrm>
            <a:off x="1550582" y="3067777"/>
            <a:ext cx="189114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TAs</a:t>
            </a:r>
          </a:p>
        </p:txBody>
      </p:sp>
      <p:sp>
        <p:nvSpPr>
          <p:cNvPr id="24" name="Curved Right Arrow 23">
            <a:extLst>
              <a:ext uri="{FF2B5EF4-FFF2-40B4-BE49-F238E27FC236}">
                <a16:creationId xmlns:a16="http://schemas.microsoft.com/office/drawing/2014/main" id="{CF71BE69-858C-9DE1-D3A0-C086D29823E9}"/>
              </a:ext>
            </a:extLst>
          </p:cNvPr>
          <p:cNvSpPr/>
          <p:nvPr/>
        </p:nvSpPr>
        <p:spPr>
          <a:xfrm>
            <a:off x="1109272" y="2445744"/>
            <a:ext cx="314794" cy="995776"/>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urved Right Arrow 24">
            <a:extLst>
              <a:ext uri="{FF2B5EF4-FFF2-40B4-BE49-F238E27FC236}">
                <a16:creationId xmlns:a16="http://schemas.microsoft.com/office/drawing/2014/main" id="{4475C1D7-C500-231C-313F-A56D45E5C96A}"/>
              </a:ext>
            </a:extLst>
          </p:cNvPr>
          <p:cNvSpPr/>
          <p:nvPr/>
        </p:nvSpPr>
        <p:spPr>
          <a:xfrm rot="10800000">
            <a:off x="11063382" y="2090295"/>
            <a:ext cx="491979" cy="2371373"/>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urved Right Arrow 25">
            <a:extLst>
              <a:ext uri="{FF2B5EF4-FFF2-40B4-BE49-F238E27FC236}">
                <a16:creationId xmlns:a16="http://schemas.microsoft.com/office/drawing/2014/main" id="{BA75E8FD-53CE-CD2C-7F9D-3511B4E0FFD0}"/>
              </a:ext>
            </a:extLst>
          </p:cNvPr>
          <p:cNvSpPr/>
          <p:nvPr/>
        </p:nvSpPr>
        <p:spPr>
          <a:xfrm>
            <a:off x="919397" y="2236969"/>
            <a:ext cx="504669" cy="2224701"/>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urved Right Arrow 27">
            <a:extLst>
              <a:ext uri="{FF2B5EF4-FFF2-40B4-BE49-F238E27FC236}">
                <a16:creationId xmlns:a16="http://schemas.microsoft.com/office/drawing/2014/main" id="{AA1DBAD4-BD64-748B-9161-FF46D713DA46}"/>
              </a:ext>
            </a:extLst>
          </p:cNvPr>
          <p:cNvSpPr/>
          <p:nvPr/>
        </p:nvSpPr>
        <p:spPr>
          <a:xfrm>
            <a:off x="1109272" y="4498413"/>
            <a:ext cx="314794" cy="995776"/>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57EA93C2-E8D3-BAC9-352F-774FCB11A5DC}"/>
              </a:ext>
            </a:extLst>
          </p:cNvPr>
          <p:cNvSpPr/>
          <p:nvPr/>
        </p:nvSpPr>
        <p:spPr>
          <a:xfrm>
            <a:off x="6027213" y="3067777"/>
            <a:ext cx="189114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SENDCO</a:t>
            </a:r>
          </a:p>
        </p:txBody>
      </p:sp>
      <p:sp>
        <p:nvSpPr>
          <p:cNvPr id="30" name="Rectangle 29">
            <a:extLst>
              <a:ext uri="{FF2B5EF4-FFF2-40B4-BE49-F238E27FC236}">
                <a16:creationId xmlns:a16="http://schemas.microsoft.com/office/drawing/2014/main" id="{ED365368-0690-9E1D-5A7E-464C5D52672A}"/>
              </a:ext>
            </a:extLst>
          </p:cNvPr>
          <p:cNvSpPr/>
          <p:nvPr/>
        </p:nvSpPr>
        <p:spPr>
          <a:xfrm>
            <a:off x="9056108" y="3067777"/>
            <a:ext cx="189114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Maths </a:t>
            </a:r>
            <a:r>
              <a:rPr lang="en-GB" dirty="0" err="1">
                <a:latin typeface="Calibri" panose="020F0502020204030204" pitchFamily="34" charset="0"/>
                <a:cs typeface="Calibri" panose="020F0502020204030204" pitchFamily="34" charset="0"/>
              </a:rPr>
              <a:t>HoD</a:t>
            </a:r>
            <a:endParaRPr lang="en-GB" dirty="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C311554C-ED4A-51C1-210B-21AE8DAF9D80}"/>
              </a:ext>
            </a:extLst>
          </p:cNvPr>
          <p:cNvSpPr/>
          <p:nvPr/>
        </p:nvSpPr>
        <p:spPr>
          <a:xfrm>
            <a:off x="6416817" y="2090296"/>
            <a:ext cx="4530436"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Maths teachers</a:t>
            </a:r>
          </a:p>
        </p:txBody>
      </p:sp>
      <p:sp>
        <p:nvSpPr>
          <p:cNvPr id="32" name="Rectangle 31">
            <a:extLst>
              <a:ext uri="{FF2B5EF4-FFF2-40B4-BE49-F238E27FC236}">
                <a16:creationId xmlns:a16="http://schemas.microsoft.com/office/drawing/2014/main" id="{D7548C46-A194-5ABD-7B0F-27C08F1AFE8E}"/>
              </a:ext>
            </a:extLst>
          </p:cNvPr>
          <p:cNvSpPr/>
          <p:nvPr/>
        </p:nvSpPr>
        <p:spPr>
          <a:xfrm>
            <a:off x="9056108" y="4071756"/>
            <a:ext cx="1891145" cy="647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Calibri" panose="020F0502020204030204" pitchFamily="34" charset="0"/>
                <a:cs typeface="Calibri" panose="020F0502020204030204" pitchFamily="34" charset="0"/>
              </a:rPr>
              <a:t>TAs</a:t>
            </a:r>
          </a:p>
        </p:txBody>
      </p:sp>
      <p:sp>
        <p:nvSpPr>
          <p:cNvPr id="37" name="Left-right Arrow 36">
            <a:extLst>
              <a:ext uri="{FF2B5EF4-FFF2-40B4-BE49-F238E27FC236}">
                <a16:creationId xmlns:a16="http://schemas.microsoft.com/office/drawing/2014/main" id="{BE45906C-2EEB-106E-5ECA-80DF55F70D7F}"/>
              </a:ext>
            </a:extLst>
          </p:cNvPr>
          <p:cNvSpPr/>
          <p:nvPr/>
        </p:nvSpPr>
        <p:spPr>
          <a:xfrm>
            <a:off x="7986905" y="3081025"/>
            <a:ext cx="956854" cy="323799"/>
          </a:xfrm>
          <a:prstGeom prst="lef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urved Left Arrow 39">
            <a:extLst>
              <a:ext uri="{FF2B5EF4-FFF2-40B4-BE49-F238E27FC236}">
                <a16:creationId xmlns:a16="http://schemas.microsoft.com/office/drawing/2014/main" id="{3A6C152E-A9BC-39EC-09E4-4FA007AD16FF}"/>
              </a:ext>
            </a:extLst>
          </p:cNvPr>
          <p:cNvSpPr/>
          <p:nvPr/>
        </p:nvSpPr>
        <p:spPr>
          <a:xfrm>
            <a:off x="11059602" y="2474055"/>
            <a:ext cx="294866" cy="1025087"/>
          </a:xfrm>
          <a:prstGeom prst="curved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urved Right Arrow 41">
            <a:extLst>
              <a:ext uri="{FF2B5EF4-FFF2-40B4-BE49-F238E27FC236}">
                <a16:creationId xmlns:a16="http://schemas.microsoft.com/office/drawing/2014/main" id="{4D1A8B17-71BA-B271-F212-2B5F2423F250}"/>
              </a:ext>
            </a:extLst>
          </p:cNvPr>
          <p:cNvSpPr/>
          <p:nvPr/>
        </p:nvSpPr>
        <p:spPr>
          <a:xfrm>
            <a:off x="8628965" y="3465894"/>
            <a:ext cx="314794" cy="995776"/>
          </a:xfrm>
          <a:prstGeom prst="curved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5742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321;p11">
            <a:extLst>
              <a:ext uri="{FF2B5EF4-FFF2-40B4-BE49-F238E27FC236}">
                <a16:creationId xmlns:a16="http://schemas.microsoft.com/office/drawing/2014/main" id="{A23AE03C-4C3C-BC57-9BD7-E29F7FB2D1AC}"/>
              </a:ext>
            </a:extLst>
          </p:cNvPr>
          <p:cNvPicPr preferRelativeResize="0"/>
          <p:nvPr/>
        </p:nvPicPr>
        <p:blipFill rotWithShape="1">
          <a:blip r:embed="rId3">
            <a:alphaModFix/>
          </a:blip>
          <a:srcRect/>
          <a:stretch/>
        </p:blipFill>
        <p:spPr>
          <a:xfrm>
            <a:off x="381668" y="1650221"/>
            <a:ext cx="5635344" cy="3765378"/>
          </a:xfrm>
          <a:prstGeom prst="rect">
            <a:avLst/>
          </a:prstGeom>
          <a:noFill/>
          <a:ln w="9525" cap="flat" cmpd="sng">
            <a:solidFill>
              <a:schemeClr val="dk2"/>
            </a:solidFill>
            <a:prstDash val="solid"/>
            <a:round/>
            <a:headEnd type="none" w="sm" len="sm"/>
            <a:tailEnd type="none" w="sm" len="sm"/>
          </a:ln>
        </p:spPr>
      </p:pic>
      <p:sp>
        <p:nvSpPr>
          <p:cNvPr id="16" name="Title 1">
            <a:extLst>
              <a:ext uri="{FF2B5EF4-FFF2-40B4-BE49-F238E27FC236}">
                <a16:creationId xmlns:a16="http://schemas.microsoft.com/office/drawing/2014/main" id="{B6910202-AF6C-1686-754A-2CF3A6365CE9}"/>
              </a:ext>
            </a:extLst>
          </p:cNvPr>
          <p:cNvSpPr>
            <a:spLocks noGrp="1"/>
          </p:cNvSpPr>
          <p:nvPr>
            <p:ph type="title"/>
          </p:nvPr>
        </p:nvSpPr>
        <p:spPr>
          <a:xfrm>
            <a:off x="49160" y="68824"/>
            <a:ext cx="11305308" cy="647598"/>
          </a:xfrm>
        </p:spPr>
        <p:txBody>
          <a:bodyPr anchor="ctr"/>
          <a:lstStyle/>
          <a:p>
            <a:r>
              <a:rPr lang="en-GB" sz="2800" b="1" dirty="0">
                <a:latin typeface="Calibri" panose="020F0502020204030204" pitchFamily="34" charset="0"/>
                <a:cs typeface="Calibri" panose="020F0502020204030204" pitchFamily="34" charset="0"/>
              </a:rPr>
              <a:t>Key resources</a:t>
            </a:r>
          </a:p>
        </p:txBody>
      </p:sp>
      <p:sp>
        <p:nvSpPr>
          <p:cNvPr id="5" name="Content Placeholder 2">
            <a:extLst>
              <a:ext uri="{FF2B5EF4-FFF2-40B4-BE49-F238E27FC236}">
                <a16:creationId xmlns:a16="http://schemas.microsoft.com/office/drawing/2014/main" id="{93A5664B-5A9D-4631-90E5-48FBAB634606}"/>
              </a:ext>
            </a:extLst>
          </p:cNvPr>
          <p:cNvSpPr>
            <a:spLocks noGrp="1"/>
          </p:cNvSpPr>
          <p:nvPr/>
        </p:nvSpPr>
        <p:spPr>
          <a:xfrm>
            <a:off x="6930248" y="847140"/>
            <a:ext cx="5088570" cy="5496231"/>
          </a:xfrm>
          <a:prstGeom prst="rect">
            <a:avLst/>
          </a:prstGeom>
        </p:spPr>
        <p:txBody>
          <a:bodyPr vert="horz" lIns="91440" tIns="45720" rIns="91440" bIns="45720" rtlCol="0" anchor="ctr" anchorCtr="0">
            <a:norm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GB" dirty="0">
                <a:latin typeface="Calibri" panose="020F0502020204030204" pitchFamily="34" charset="0"/>
                <a:cs typeface="Calibri" panose="020F0502020204030204" pitchFamily="34" charset="0"/>
              </a:rPr>
              <a:t>Understanding your role</a:t>
            </a:r>
          </a:p>
          <a:p>
            <a:pPr marL="457200" indent="-457200">
              <a:buFont typeface="+mj-lt"/>
              <a:buAutoNum type="arabicPeriod"/>
            </a:pPr>
            <a:r>
              <a:rPr lang="en-GB" dirty="0">
                <a:latin typeface="Calibri" panose="020F0502020204030204" pitchFamily="34" charset="0"/>
                <a:cs typeface="Calibri" panose="020F0502020204030204" pitchFamily="34" charset="0"/>
              </a:rPr>
              <a:t>Knowledge of the learner</a:t>
            </a:r>
          </a:p>
          <a:p>
            <a:pPr marL="457200" indent="-457200">
              <a:buFont typeface="+mj-lt"/>
              <a:buAutoNum type="arabicPeriod"/>
            </a:pPr>
            <a:r>
              <a:rPr lang="en-GB" dirty="0">
                <a:latin typeface="Calibri" panose="020F0502020204030204" pitchFamily="34" charset="0"/>
                <a:cs typeface="Calibri" panose="020F0502020204030204" pitchFamily="34" charset="0"/>
              </a:rPr>
              <a:t>Planning inclusive lessons</a:t>
            </a:r>
          </a:p>
          <a:p>
            <a:pPr marL="457200" indent="-457200">
              <a:buFont typeface="+mj-lt"/>
              <a:buAutoNum type="arabicPeriod"/>
            </a:pPr>
            <a:r>
              <a:rPr lang="en-GB" dirty="0">
                <a:latin typeface="Calibri" panose="020F0502020204030204" pitchFamily="34" charset="0"/>
                <a:cs typeface="Calibri" panose="020F0502020204030204" pitchFamily="34" charset="0"/>
              </a:rPr>
              <a:t>Creating an inclusive environment</a:t>
            </a:r>
          </a:p>
          <a:p>
            <a:pPr marL="457200" indent="-457200">
              <a:buFont typeface="+mj-lt"/>
              <a:buAutoNum type="arabicPeriod"/>
            </a:pPr>
            <a:r>
              <a:rPr lang="en-GB" dirty="0">
                <a:latin typeface="Calibri" panose="020F0502020204030204" pitchFamily="34" charset="0"/>
                <a:cs typeface="Calibri" panose="020F0502020204030204" pitchFamily="34" charset="0"/>
              </a:rPr>
              <a:t>Subject-specific guidance</a:t>
            </a:r>
          </a:p>
          <a:p>
            <a:pPr marL="457200" indent="-457200">
              <a:buFont typeface="+mj-lt"/>
              <a:buAutoNum type="arabicPeriod"/>
            </a:pPr>
            <a:r>
              <a:rPr lang="en-GB" dirty="0">
                <a:latin typeface="Calibri" panose="020F0502020204030204" pitchFamily="34" charset="0"/>
                <a:cs typeface="Calibri" panose="020F0502020204030204" pitchFamily="34" charset="0"/>
              </a:rPr>
              <a:t>Graduated approach</a:t>
            </a:r>
          </a:p>
          <a:p>
            <a:pPr marL="457200" indent="-457200">
              <a:buFont typeface="+mj-lt"/>
              <a:buAutoNum type="arabicPeriod"/>
            </a:pPr>
            <a:r>
              <a:rPr lang="en-GB" dirty="0">
                <a:latin typeface="Calibri" panose="020F0502020204030204" pitchFamily="34" charset="0"/>
                <a:cs typeface="Calibri" panose="020F0502020204030204" pitchFamily="34" charset="0"/>
              </a:rPr>
              <a:t>Strategies to scaffold learning                          (condition-specific guidance)</a:t>
            </a:r>
          </a:p>
          <a:p>
            <a:pPr marL="457200" indent="-457200">
              <a:buFont typeface="+mj-lt"/>
              <a:buAutoNum type="arabicPeriod"/>
            </a:pPr>
            <a:r>
              <a:rPr lang="en-GB" dirty="0">
                <a:latin typeface="Calibri" panose="020F0502020204030204" pitchFamily="34" charset="0"/>
                <a:cs typeface="Calibri" panose="020F0502020204030204" pitchFamily="34" charset="0"/>
              </a:rPr>
              <a:t>Teacher wellbeing</a:t>
            </a:r>
          </a:p>
        </p:txBody>
      </p:sp>
      <p:sp>
        <p:nvSpPr>
          <p:cNvPr id="2" name="TextBox 1">
            <a:extLst>
              <a:ext uri="{FF2B5EF4-FFF2-40B4-BE49-F238E27FC236}">
                <a16:creationId xmlns:a16="http://schemas.microsoft.com/office/drawing/2014/main" id="{E08C908C-BDAE-40BB-9593-D603D1E280DE}"/>
              </a:ext>
            </a:extLst>
          </p:cNvPr>
          <p:cNvSpPr txBox="1"/>
          <p:nvPr/>
        </p:nvSpPr>
        <p:spPr>
          <a:xfrm>
            <a:off x="952500" y="5892800"/>
            <a:ext cx="4648200" cy="646331"/>
          </a:xfrm>
          <a:prstGeom prst="rect">
            <a:avLst/>
          </a:prstGeom>
          <a:noFill/>
        </p:spPr>
        <p:txBody>
          <a:bodyPr wrap="square" rtlCol="0">
            <a:spAutoFit/>
          </a:bodyPr>
          <a:lstStyle/>
          <a:p>
            <a:r>
              <a:rPr lang="en-GB" dirty="0">
                <a:hlinkClick r:id="rId4"/>
              </a:rPr>
              <a:t>https://www.wholeschoolsend.org.uk/</a:t>
            </a:r>
            <a:endParaRPr lang="en-GB" dirty="0"/>
          </a:p>
          <a:p>
            <a:endParaRPr lang="en-GB" dirty="0"/>
          </a:p>
        </p:txBody>
      </p:sp>
    </p:spTree>
    <p:extLst>
      <p:ext uri="{BB962C8B-B14F-4D97-AF65-F5344CB8AC3E}">
        <p14:creationId xmlns:p14="http://schemas.microsoft.com/office/powerpoint/2010/main" val="135258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78D1E8C7-23C2-C3F3-D88B-112B20FF95FC}"/>
              </a:ext>
            </a:extLst>
          </p:cNvPr>
          <p:cNvSpPr/>
          <p:nvPr/>
        </p:nvSpPr>
        <p:spPr>
          <a:xfrm>
            <a:off x="2791477" y="709214"/>
            <a:ext cx="6343950" cy="5794174"/>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160">
              <a:latin typeface="Helvetica" pitchFamily="2" charset="0"/>
            </a:endParaRPr>
          </a:p>
        </p:txBody>
      </p:sp>
      <p:graphicFrame>
        <p:nvGraphicFramePr>
          <p:cNvPr id="14" name="Content Placeholder 3">
            <a:extLst>
              <a:ext uri="{FF2B5EF4-FFF2-40B4-BE49-F238E27FC236}">
                <a16:creationId xmlns:a16="http://schemas.microsoft.com/office/drawing/2014/main" id="{AEAE722D-DEC3-CFCD-DD25-96141A8FF8DA}"/>
              </a:ext>
            </a:extLst>
          </p:cNvPr>
          <p:cNvGraphicFramePr>
            <a:graphicFrameLocks/>
          </p:cNvGraphicFramePr>
          <p:nvPr/>
        </p:nvGraphicFramePr>
        <p:xfrm>
          <a:off x="1989093" y="1777644"/>
          <a:ext cx="8161984" cy="3473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854EF1C0-D971-BAAA-78FF-02A4F3EC1008}"/>
              </a:ext>
            </a:extLst>
          </p:cNvPr>
          <p:cNvSpPr txBox="1"/>
          <p:nvPr/>
        </p:nvSpPr>
        <p:spPr>
          <a:xfrm>
            <a:off x="5322586" y="1021829"/>
            <a:ext cx="1242438" cy="424732"/>
          </a:xfrm>
          <a:prstGeom prst="rect">
            <a:avLst/>
          </a:prstGeom>
          <a:noFill/>
        </p:spPr>
        <p:txBody>
          <a:bodyPr wrap="square" rtlCol="0">
            <a:spAutoFit/>
          </a:bodyPr>
          <a:lstStyle/>
          <a:p>
            <a:pPr algn="ctr"/>
            <a:r>
              <a:rPr lang="en-US" sz="2160" dirty="0">
                <a:solidFill>
                  <a:schemeClr val="bg1"/>
                </a:solidFill>
                <a:latin typeface="Geneva" panose="020B0503030404040204" pitchFamily="34" charset="0"/>
                <a:ea typeface="Geneva" panose="020B0503030404040204" pitchFamily="34" charset="0"/>
              </a:rPr>
              <a:t>Culture</a:t>
            </a:r>
          </a:p>
        </p:txBody>
      </p:sp>
      <p:sp>
        <p:nvSpPr>
          <p:cNvPr id="16" name="TextBox 15">
            <a:extLst>
              <a:ext uri="{FF2B5EF4-FFF2-40B4-BE49-F238E27FC236}">
                <a16:creationId xmlns:a16="http://schemas.microsoft.com/office/drawing/2014/main" id="{B56831F3-789A-237E-964C-4477FC1207F2}"/>
              </a:ext>
            </a:extLst>
          </p:cNvPr>
          <p:cNvSpPr txBox="1"/>
          <p:nvPr/>
        </p:nvSpPr>
        <p:spPr>
          <a:xfrm>
            <a:off x="4406259" y="5564243"/>
            <a:ext cx="3114379" cy="424732"/>
          </a:xfrm>
          <a:prstGeom prst="rect">
            <a:avLst/>
          </a:prstGeom>
          <a:noFill/>
        </p:spPr>
        <p:txBody>
          <a:bodyPr wrap="square" rtlCol="0">
            <a:spAutoFit/>
          </a:bodyPr>
          <a:lstStyle/>
          <a:p>
            <a:pPr algn="ctr"/>
            <a:r>
              <a:rPr lang="en-US" sz="2160" dirty="0">
                <a:solidFill>
                  <a:schemeClr val="bg1"/>
                </a:solidFill>
                <a:latin typeface="Geneva" panose="020B0503030404040204" pitchFamily="34" charset="0"/>
                <a:ea typeface="Geneva" panose="020B0503030404040204" pitchFamily="34" charset="0"/>
              </a:rPr>
              <a:t>School improvement</a:t>
            </a:r>
          </a:p>
        </p:txBody>
      </p:sp>
      <p:grpSp>
        <p:nvGrpSpPr>
          <p:cNvPr id="17" name="Group 16">
            <a:extLst>
              <a:ext uri="{FF2B5EF4-FFF2-40B4-BE49-F238E27FC236}">
                <a16:creationId xmlns:a16="http://schemas.microsoft.com/office/drawing/2014/main" id="{16CEA9EE-7056-83FB-661F-F9F6F97DC978}"/>
              </a:ext>
            </a:extLst>
          </p:cNvPr>
          <p:cNvGrpSpPr/>
          <p:nvPr/>
        </p:nvGrpSpPr>
        <p:grpSpPr>
          <a:xfrm>
            <a:off x="977188" y="1676363"/>
            <a:ext cx="1748788" cy="1757311"/>
            <a:chOff x="448212" y="1531262"/>
            <a:chExt cx="1307280" cy="1176458"/>
          </a:xfrm>
        </p:grpSpPr>
        <p:sp>
          <p:nvSpPr>
            <p:cNvPr id="18" name="Oval 17">
              <a:extLst>
                <a:ext uri="{FF2B5EF4-FFF2-40B4-BE49-F238E27FC236}">
                  <a16:creationId xmlns:a16="http://schemas.microsoft.com/office/drawing/2014/main" id="{2DD12F3D-B22B-6331-767B-CB82A9DBF575}"/>
                </a:ext>
              </a:extLst>
            </p:cNvPr>
            <p:cNvSpPr/>
            <p:nvPr/>
          </p:nvSpPr>
          <p:spPr>
            <a:xfrm>
              <a:off x="448212" y="1531262"/>
              <a:ext cx="1307280" cy="117645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solidFill>
                  <a:schemeClr val="tx1">
                    <a:lumMod val="65000"/>
                    <a:lumOff val="35000"/>
                  </a:schemeClr>
                </a:solidFill>
                <a:latin typeface="Geneva" panose="020B0503030404040204" pitchFamily="34" charset="0"/>
                <a:ea typeface="Geneva" panose="020B0503030404040204" pitchFamily="34" charset="0"/>
              </a:endParaRPr>
            </a:p>
          </p:txBody>
        </p:sp>
        <p:sp>
          <p:nvSpPr>
            <p:cNvPr id="19" name="TextBox 18">
              <a:extLst>
                <a:ext uri="{FF2B5EF4-FFF2-40B4-BE49-F238E27FC236}">
                  <a16:creationId xmlns:a16="http://schemas.microsoft.com/office/drawing/2014/main" id="{51443BC4-BE7D-AB48-3CE5-32F0F0A67F4F}"/>
                </a:ext>
              </a:extLst>
            </p:cNvPr>
            <p:cNvSpPr txBox="1"/>
            <p:nvPr/>
          </p:nvSpPr>
          <p:spPr>
            <a:xfrm>
              <a:off x="524317" y="1860513"/>
              <a:ext cx="1187756" cy="506872"/>
            </a:xfrm>
            <a:prstGeom prst="rect">
              <a:avLst/>
            </a:prstGeom>
            <a:noFill/>
          </p:spPr>
          <p:txBody>
            <a:bodyPr wrap="none" rtlCol="0">
              <a:spAutoFit/>
            </a:bodyPr>
            <a:lstStyle/>
            <a:p>
              <a:pPr algn="ctr"/>
              <a:r>
                <a:rPr lang="en-US" sz="2160" dirty="0">
                  <a:solidFill>
                    <a:schemeClr val="tx1">
                      <a:lumMod val="65000"/>
                      <a:lumOff val="35000"/>
                    </a:schemeClr>
                  </a:solidFill>
                  <a:latin typeface="Geneva" panose="020B0503030404040204" pitchFamily="34" charset="0"/>
                  <a:ea typeface="Geneva" panose="020B0503030404040204" pitchFamily="34" charset="0"/>
                </a:rPr>
                <a:t>Vulnerable</a:t>
              </a:r>
            </a:p>
            <a:p>
              <a:pPr algn="ctr"/>
              <a:r>
                <a:rPr lang="en-US" sz="2160" dirty="0">
                  <a:solidFill>
                    <a:schemeClr val="tx1">
                      <a:lumMod val="65000"/>
                      <a:lumOff val="35000"/>
                    </a:schemeClr>
                  </a:solidFill>
                  <a:latin typeface="Geneva" panose="020B0503030404040204" pitchFamily="34" charset="0"/>
                  <a:ea typeface="Geneva" panose="020B0503030404040204" pitchFamily="34" charset="0"/>
                </a:rPr>
                <a:t>learners</a:t>
              </a:r>
            </a:p>
          </p:txBody>
        </p:sp>
      </p:grpSp>
    </p:spTree>
    <p:extLst>
      <p:ext uri="{BB962C8B-B14F-4D97-AF65-F5344CB8AC3E}">
        <p14:creationId xmlns:p14="http://schemas.microsoft.com/office/powerpoint/2010/main" val="155397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11931EA-D380-FAE7-45BA-8546EC8B717D}"/>
              </a:ext>
            </a:extLst>
          </p:cNvPr>
          <p:cNvSpPr/>
          <p:nvPr/>
        </p:nvSpPr>
        <p:spPr>
          <a:xfrm>
            <a:off x="2791477" y="709214"/>
            <a:ext cx="6343950" cy="5794174"/>
          </a:xfrm>
          <a:prstGeom prst="ellipse">
            <a:avLst/>
          </a:prstGeom>
          <a:solidFill>
            <a:srgbClr val="00B0F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160">
              <a:latin typeface="Helvetica" pitchFamily="2" charset="0"/>
            </a:endParaRPr>
          </a:p>
        </p:txBody>
      </p:sp>
      <p:graphicFrame>
        <p:nvGraphicFramePr>
          <p:cNvPr id="6" name="Content Placeholder 3">
            <a:extLst>
              <a:ext uri="{FF2B5EF4-FFF2-40B4-BE49-F238E27FC236}">
                <a16:creationId xmlns:a16="http://schemas.microsoft.com/office/drawing/2014/main" id="{2D451F62-E96B-7CB3-AE59-EAA7065966C1}"/>
              </a:ext>
            </a:extLst>
          </p:cNvPr>
          <p:cNvGraphicFramePr>
            <a:graphicFrameLocks/>
          </p:cNvGraphicFramePr>
          <p:nvPr/>
        </p:nvGraphicFramePr>
        <p:xfrm>
          <a:off x="1989093" y="1777644"/>
          <a:ext cx="8161984" cy="3473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id="{C60A3869-20AB-C84E-158F-40D47FD999F9}"/>
              </a:ext>
            </a:extLst>
          </p:cNvPr>
          <p:cNvGrpSpPr/>
          <p:nvPr/>
        </p:nvGrpSpPr>
        <p:grpSpPr>
          <a:xfrm>
            <a:off x="4958578" y="2502470"/>
            <a:ext cx="1968244" cy="1901596"/>
            <a:chOff x="448212" y="1531262"/>
            <a:chExt cx="1307280" cy="1176458"/>
          </a:xfrm>
        </p:grpSpPr>
        <p:sp>
          <p:nvSpPr>
            <p:cNvPr id="8" name="Oval 7">
              <a:extLst>
                <a:ext uri="{FF2B5EF4-FFF2-40B4-BE49-F238E27FC236}">
                  <a16:creationId xmlns:a16="http://schemas.microsoft.com/office/drawing/2014/main" id="{D85C7B2A-B4EB-A4D5-93A6-2E783A349305}"/>
                </a:ext>
              </a:extLst>
            </p:cNvPr>
            <p:cNvSpPr/>
            <p:nvPr/>
          </p:nvSpPr>
          <p:spPr>
            <a:xfrm>
              <a:off x="448212" y="1531262"/>
              <a:ext cx="1307280" cy="1176458"/>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solidFill>
                  <a:schemeClr val="tx1">
                    <a:lumMod val="65000"/>
                    <a:lumOff val="35000"/>
                  </a:schemeClr>
                </a:solidFill>
                <a:latin typeface="Helvetica" pitchFamily="2" charset="0"/>
              </a:endParaRPr>
            </a:p>
          </p:txBody>
        </p:sp>
        <p:sp>
          <p:nvSpPr>
            <p:cNvPr id="9" name="TextBox 8">
              <a:extLst>
                <a:ext uri="{FF2B5EF4-FFF2-40B4-BE49-F238E27FC236}">
                  <a16:creationId xmlns:a16="http://schemas.microsoft.com/office/drawing/2014/main" id="{AFF49EAD-D352-A868-9B5E-B3556A78E43A}"/>
                </a:ext>
              </a:extLst>
            </p:cNvPr>
            <p:cNvSpPr txBox="1"/>
            <p:nvPr/>
          </p:nvSpPr>
          <p:spPr>
            <a:xfrm>
              <a:off x="621046" y="1874349"/>
              <a:ext cx="994295" cy="468413"/>
            </a:xfrm>
            <a:prstGeom prst="rect">
              <a:avLst/>
            </a:prstGeom>
            <a:noFill/>
          </p:spPr>
          <p:txBody>
            <a:bodyPr wrap="none" rtlCol="0">
              <a:spAutoFit/>
            </a:bodyPr>
            <a:lstStyle/>
            <a:p>
              <a:pPr algn="ctr"/>
              <a:r>
                <a:rPr lang="en-US" sz="2160" dirty="0">
                  <a:solidFill>
                    <a:schemeClr val="tx1">
                      <a:lumMod val="75000"/>
                      <a:lumOff val="25000"/>
                    </a:schemeClr>
                  </a:solidFill>
                  <a:latin typeface="Helvetica" pitchFamily="2" charset="0"/>
                </a:rPr>
                <a:t>Vulnerable</a:t>
              </a:r>
            </a:p>
            <a:p>
              <a:pPr algn="ctr"/>
              <a:r>
                <a:rPr lang="en-US" sz="2160" dirty="0">
                  <a:solidFill>
                    <a:schemeClr val="tx1">
                      <a:lumMod val="75000"/>
                      <a:lumOff val="25000"/>
                    </a:schemeClr>
                  </a:solidFill>
                  <a:latin typeface="Helvetica" pitchFamily="2" charset="0"/>
                </a:rPr>
                <a:t>learners</a:t>
              </a:r>
            </a:p>
          </p:txBody>
        </p:sp>
      </p:grpSp>
      <p:sp>
        <p:nvSpPr>
          <p:cNvPr id="10" name="TextBox 9">
            <a:extLst>
              <a:ext uri="{FF2B5EF4-FFF2-40B4-BE49-F238E27FC236}">
                <a16:creationId xmlns:a16="http://schemas.microsoft.com/office/drawing/2014/main" id="{A0114619-C706-1DC0-DCF4-D9D7B1332A4C}"/>
              </a:ext>
            </a:extLst>
          </p:cNvPr>
          <p:cNvSpPr txBox="1"/>
          <p:nvPr/>
        </p:nvSpPr>
        <p:spPr>
          <a:xfrm>
            <a:off x="5322586" y="1021829"/>
            <a:ext cx="1242438" cy="424732"/>
          </a:xfrm>
          <a:prstGeom prst="rect">
            <a:avLst/>
          </a:prstGeom>
          <a:noFill/>
        </p:spPr>
        <p:txBody>
          <a:bodyPr wrap="square" rtlCol="0">
            <a:spAutoFit/>
          </a:bodyPr>
          <a:lstStyle/>
          <a:p>
            <a:pPr algn="ctr"/>
            <a:r>
              <a:rPr lang="en-US" sz="2160" dirty="0">
                <a:solidFill>
                  <a:schemeClr val="bg1"/>
                </a:solidFill>
                <a:latin typeface="Geneva" panose="020B0503030404040204" pitchFamily="34" charset="0"/>
                <a:ea typeface="Geneva" panose="020B0503030404040204" pitchFamily="34" charset="0"/>
              </a:rPr>
              <a:t>Culture</a:t>
            </a:r>
          </a:p>
        </p:txBody>
      </p:sp>
      <p:sp>
        <p:nvSpPr>
          <p:cNvPr id="11" name="TextBox 10">
            <a:extLst>
              <a:ext uri="{FF2B5EF4-FFF2-40B4-BE49-F238E27FC236}">
                <a16:creationId xmlns:a16="http://schemas.microsoft.com/office/drawing/2014/main" id="{7C9E61A1-1B30-E315-6C2F-CF692A02F5E3}"/>
              </a:ext>
            </a:extLst>
          </p:cNvPr>
          <p:cNvSpPr txBox="1"/>
          <p:nvPr/>
        </p:nvSpPr>
        <p:spPr>
          <a:xfrm>
            <a:off x="4406259" y="5564243"/>
            <a:ext cx="3114379" cy="424732"/>
          </a:xfrm>
          <a:prstGeom prst="rect">
            <a:avLst/>
          </a:prstGeom>
          <a:noFill/>
        </p:spPr>
        <p:txBody>
          <a:bodyPr wrap="square" rtlCol="0">
            <a:spAutoFit/>
          </a:bodyPr>
          <a:lstStyle/>
          <a:p>
            <a:pPr algn="ctr"/>
            <a:r>
              <a:rPr lang="en-US" sz="2160" dirty="0">
                <a:solidFill>
                  <a:schemeClr val="bg1"/>
                </a:solidFill>
                <a:latin typeface="Geneva" panose="020B0503030404040204" pitchFamily="34" charset="0"/>
                <a:ea typeface="Geneva" panose="020B0503030404040204" pitchFamily="34" charset="0"/>
              </a:rPr>
              <a:t>School improvement</a:t>
            </a:r>
          </a:p>
        </p:txBody>
      </p:sp>
    </p:spTree>
    <p:extLst>
      <p:ext uri="{BB962C8B-B14F-4D97-AF65-F5344CB8AC3E}">
        <p14:creationId xmlns:p14="http://schemas.microsoft.com/office/powerpoint/2010/main" val="36303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2279F2-D45A-09C3-ED3F-9116C67220DD}"/>
              </a:ext>
            </a:extLst>
          </p:cNvPr>
          <p:cNvSpPr>
            <a:spLocks noGrp="1"/>
          </p:cNvSpPr>
          <p:nvPr>
            <p:ph type="title"/>
          </p:nvPr>
        </p:nvSpPr>
        <p:spPr>
          <a:xfrm>
            <a:off x="49160" y="68824"/>
            <a:ext cx="11305308" cy="647598"/>
          </a:xfrm>
        </p:spPr>
        <p:txBody>
          <a:bodyPr anchor="ctr"/>
          <a:lstStyle/>
          <a:p>
            <a:r>
              <a:rPr lang="en-US" sz="2800" b="1" dirty="0">
                <a:latin typeface="Calibri" panose="020F0502020204030204" pitchFamily="34" charset="0"/>
                <a:cs typeface="Calibri" panose="020F0502020204030204" pitchFamily="34" charset="0"/>
              </a:rPr>
              <a:t>Any questions?</a:t>
            </a:r>
          </a:p>
        </p:txBody>
      </p:sp>
      <p:pic>
        <p:nvPicPr>
          <p:cNvPr id="6" name="Google Shape;666;p44" descr="Question mark PNG">
            <a:extLst>
              <a:ext uri="{FF2B5EF4-FFF2-40B4-BE49-F238E27FC236}">
                <a16:creationId xmlns:a16="http://schemas.microsoft.com/office/drawing/2014/main" id="{65169B77-E3C9-0B77-E1FB-8A717A6BDD7D}"/>
              </a:ext>
            </a:extLst>
          </p:cNvPr>
          <p:cNvPicPr preferRelativeResize="0"/>
          <p:nvPr/>
        </p:nvPicPr>
        <p:blipFill rotWithShape="1">
          <a:blip r:embed="rId3">
            <a:alphaModFix/>
          </a:blip>
          <a:srcRect/>
          <a:stretch/>
        </p:blipFill>
        <p:spPr>
          <a:xfrm>
            <a:off x="2968472" y="1632188"/>
            <a:ext cx="6197600" cy="3683000"/>
          </a:xfrm>
          <a:prstGeom prst="rect">
            <a:avLst/>
          </a:prstGeom>
          <a:noFill/>
          <a:ln>
            <a:noFill/>
          </a:ln>
        </p:spPr>
      </p:pic>
      <p:sp>
        <p:nvSpPr>
          <p:cNvPr id="10" name="Google Shape;667;p44">
            <a:extLst>
              <a:ext uri="{FF2B5EF4-FFF2-40B4-BE49-F238E27FC236}">
                <a16:creationId xmlns:a16="http://schemas.microsoft.com/office/drawing/2014/main" id="{640BEFA2-E0C6-86AB-1B37-7091D2340A9F}"/>
              </a:ext>
            </a:extLst>
          </p:cNvPr>
          <p:cNvSpPr txBox="1"/>
          <p:nvPr/>
        </p:nvSpPr>
        <p:spPr>
          <a:xfrm>
            <a:off x="8645619" y="6558190"/>
            <a:ext cx="3403847" cy="2538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2"/>
              </a:buClr>
              <a:buSzPts val="900"/>
              <a:buFont typeface="Arial"/>
              <a:buNone/>
            </a:pPr>
            <a:r>
              <a:rPr lang="en-US" sz="1050" b="0" i="0" u="sng" strike="noStrike" cap="none" dirty="0">
                <a:solidFill>
                  <a:schemeClr val="lt2"/>
                </a:solidFill>
                <a:latin typeface="Calibri" panose="020F0502020204030204" pitchFamily="34" charset="0"/>
                <a:ea typeface="Arial"/>
                <a:cs typeface="Calibri" panose="020F0502020204030204" pitchFamily="34" charset="0"/>
                <a:sym typeface="Arial"/>
                <a:hlinkClick r:id="rId4">
                  <a:extLst>
                    <a:ext uri="{A12FA001-AC4F-418D-AE19-62706E023703}">
                      <ahyp:hlinkClr xmlns:ahyp="http://schemas.microsoft.com/office/drawing/2018/hyperlinkcolor" val="tx"/>
                    </a:ext>
                  </a:extLst>
                </a:hlinkClick>
              </a:rPr>
              <a:t>This Photo</a:t>
            </a:r>
            <a:r>
              <a:rPr lang="en-US" sz="1050" b="0" i="0" u="none" strike="noStrike" cap="none" dirty="0">
                <a:solidFill>
                  <a:schemeClr val="lt2"/>
                </a:solidFill>
                <a:latin typeface="Calibri" panose="020F0502020204030204" pitchFamily="34" charset="0"/>
                <a:ea typeface="Arial"/>
                <a:cs typeface="Calibri" panose="020F0502020204030204" pitchFamily="34" charset="0"/>
                <a:sym typeface="Arial"/>
              </a:rPr>
              <a:t> by Unknown Author is licensed under </a:t>
            </a:r>
            <a:r>
              <a:rPr lang="en-US" sz="1050" b="0" i="0" u="sng" strike="noStrike" cap="none" dirty="0">
                <a:solidFill>
                  <a:schemeClr val="lt2"/>
                </a:solidFill>
                <a:latin typeface="Calibri" panose="020F0502020204030204" pitchFamily="34" charset="0"/>
                <a:ea typeface="Arial"/>
                <a:cs typeface="Calibri" panose="020F0502020204030204" pitchFamily="34" charset="0"/>
                <a:sym typeface="Arial"/>
                <a:hlinkClick r:id="rId5">
                  <a:extLst>
                    <a:ext uri="{A12FA001-AC4F-418D-AE19-62706E023703}">
                      <ahyp:hlinkClr xmlns:ahyp="http://schemas.microsoft.com/office/drawing/2018/hyperlinkcolor" val="tx"/>
                    </a:ext>
                  </a:extLst>
                </a:hlinkClick>
              </a:rPr>
              <a:t>CC BY-NC</a:t>
            </a:r>
            <a:endParaRPr sz="1050" b="0" i="0" u="none" strike="noStrike" cap="none" dirty="0">
              <a:solidFill>
                <a:schemeClr val="lt2"/>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324166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0FB798-7540-4EBD-8B4C-09AD526B39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938286" cy="6858000"/>
          </a:xfrm>
          <a:prstGeom prst="rect">
            <a:avLst/>
          </a:prstGeom>
        </p:spPr>
      </p:pic>
      <p:pic>
        <p:nvPicPr>
          <p:cNvPr id="6" name="Picture 5">
            <a:extLst>
              <a:ext uri="{FF2B5EF4-FFF2-40B4-BE49-F238E27FC236}">
                <a16:creationId xmlns:a16="http://schemas.microsoft.com/office/drawing/2014/main" id="{7E66133C-B689-449C-A59E-0FB9940E0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1295" y="5987287"/>
            <a:ext cx="1813836" cy="683906"/>
          </a:xfrm>
          <a:prstGeom prst="rect">
            <a:avLst/>
          </a:prstGeom>
        </p:spPr>
      </p:pic>
    </p:spTree>
    <p:custDataLst>
      <p:tags r:id="rId1"/>
    </p:custDataLst>
    <p:extLst>
      <p:ext uri="{BB962C8B-B14F-4D97-AF65-F5344CB8AC3E}">
        <p14:creationId xmlns:p14="http://schemas.microsoft.com/office/powerpoint/2010/main" val="377094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6C2D-C6FF-2441-AFCF-5D8252DFDEDB}"/>
              </a:ext>
            </a:extLst>
          </p:cNvPr>
          <p:cNvSpPr>
            <a:spLocks noGrp="1"/>
          </p:cNvSpPr>
          <p:nvPr>
            <p:ph type="title"/>
          </p:nvPr>
        </p:nvSpPr>
        <p:spPr/>
        <p:txBody>
          <a:bodyPr anchor="ctr"/>
          <a:lstStyle/>
          <a:p>
            <a:r>
              <a:rPr lang="en-GB" sz="2800" b="1" dirty="0">
                <a:latin typeface="Calibri" panose="020F0502020204030204" pitchFamily="34" charset="0"/>
                <a:cs typeface="Calibri" panose="020F0502020204030204" pitchFamily="34" charset="0"/>
              </a:rPr>
              <a:t>What does inclusion mean?</a:t>
            </a:r>
          </a:p>
        </p:txBody>
      </p:sp>
      <p:pic>
        <p:nvPicPr>
          <p:cNvPr id="5" name="Content Placeholder 4" descr="A picture containing diagram&#10;&#10;Description automatically generated">
            <a:extLst>
              <a:ext uri="{FF2B5EF4-FFF2-40B4-BE49-F238E27FC236}">
                <a16:creationId xmlns:a16="http://schemas.microsoft.com/office/drawing/2014/main" id="{8B935F2C-0659-B94D-BBDE-088C4EDE5C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223" y="1457585"/>
            <a:ext cx="9837554" cy="3942829"/>
          </a:xfrm>
        </p:spPr>
      </p:pic>
      <p:sp>
        <p:nvSpPr>
          <p:cNvPr id="3" name="Right Arrow 2">
            <a:extLst>
              <a:ext uri="{FF2B5EF4-FFF2-40B4-BE49-F238E27FC236}">
                <a16:creationId xmlns:a16="http://schemas.microsoft.com/office/drawing/2014/main" id="{EB3B4AE9-66E1-2A46-B7DD-4E8FC4D04B41}"/>
              </a:ext>
            </a:extLst>
          </p:cNvPr>
          <p:cNvSpPr/>
          <p:nvPr/>
        </p:nvSpPr>
        <p:spPr>
          <a:xfrm>
            <a:off x="3511826" y="5896954"/>
            <a:ext cx="5168348" cy="238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711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6C2D-C6FF-2441-AFCF-5D8252DFDEDB}"/>
              </a:ext>
            </a:extLst>
          </p:cNvPr>
          <p:cNvSpPr>
            <a:spLocks noGrp="1"/>
          </p:cNvSpPr>
          <p:nvPr>
            <p:ph type="title"/>
          </p:nvPr>
        </p:nvSpPr>
        <p:spPr/>
        <p:txBody>
          <a:bodyPr anchor="ctr"/>
          <a:lstStyle/>
          <a:p>
            <a:r>
              <a:rPr lang="en-GB" sz="2800" b="1" dirty="0">
                <a:latin typeface="Calibri" panose="020F0502020204030204" pitchFamily="34" charset="0"/>
                <a:cs typeface="Calibri" panose="020F0502020204030204" pitchFamily="34" charset="0"/>
              </a:rPr>
              <a:t>Are we an inclusive school?</a:t>
            </a:r>
          </a:p>
        </p:txBody>
      </p:sp>
      <p:pic>
        <p:nvPicPr>
          <p:cNvPr id="5" name="Content Placeholder 4" descr="A picture containing diagram&#10;&#10;Description automatically generated">
            <a:extLst>
              <a:ext uri="{FF2B5EF4-FFF2-40B4-BE49-F238E27FC236}">
                <a16:creationId xmlns:a16="http://schemas.microsoft.com/office/drawing/2014/main" id="{8B935F2C-0659-B94D-BBDE-088C4EDE5C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223" y="1457585"/>
            <a:ext cx="9837554" cy="3942829"/>
          </a:xfrm>
        </p:spPr>
      </p:pic>
      <p:sp>
        <p:nvSpPr>
          <p:cNvPr id="3" name="Right Arrow 2">
            <a:extLst>
              <a:ext uri="{FF2B5EF4-FFF2-40B4-BE49-F238E27FC236}">
                <a16:creationId xmlns:a16="http://schemas.microsoft.com/office/drawing/2014/main" id="{EB3B4AE9-66E1-2A46-B7DD-4E8FC4D04B41}"/>
              </a:ext>
            </a:extLst>
          </p:cNvPr>
          <p:cNvSpPr/>
          <p:nvPr/>
        </p:nvSpPr>
        <p:spPr>
          <a:xfrm>
            <a:off x="3511826" y="5896954"/>
            <a:ext cx="5168348" cy="238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663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6C2D-C6FF-2441-AFCF-5D8252DFDEDB}"/>
              </a:ext>
            </a:extLst>
          </p:cNvPr>
          <p:cNvSpPr>
            <a:spLocks noGrp="1"/>
          </p:cNvSpPr>
          <p:nvPr>
            <p:ph type="title"/>
          </p:nvPr>
        </p:nvSpPr>
        <p:spPr/>
        <p:txBody>
          <a:bodyPr anchor="ctr"/>
          <a:lstStyle/>
          <a:p>
            <a:r>
              <a:rPr lang="en-GB" sz="2800" b="1" dirty="0">
                <a:latin typeface="Calibri" panose="020F0502020204030204" pitchFamily="34" charset="0"/>
                <a:cs typeface="Calibri" panose="020F0502020204030204" pitchFamily="34" charset="0"/>
              </a:rPr>
              <a:t>What are the driving forces and what are the restraining forces?</a:t>
            </a:r>
          </a:p>
        </p:txBody>
      </p:sp>
      <p:sp>
        <p:nvSpPr>
          <p:cNvPr id="3" name="Right Arrow 2">
            <a:extLst>
              <a:ext uri="{FF2B5EF4-FFF2-40B4-BE49-F238E27FC236}">
                <a16:creationId xmlns:a16="http://schemas.microsoft.com/office/drawing/2014/main" id="{EB3B4AE9-66E1-2A46-B7DD-4E8FC4D04B41}"/>
              </a:ext>
            </a:extLst>
          </p:cNvPr>
          <p:cNvSpPr/>
          <p:nvPr/>
        </p:nvSpPr>
        <p:spPr>
          <a:xfrm>
            <a:off x="3511826" y="5896954"/>
            <a:ext cx="5168348" cy="2385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a:extLst>
              <a:ext uri="{FF2B5EF4-FFF2-40B4-BE49-F238E27FC236}">
                <a16:creationId xmlns:a16="http://schemas.microsoft.com/office/drawing/2014/main" id="{AB3CDDAF-60BF-824E-7656-91555CE87676}"/>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B0C6D1F8-0B89-0F21-C2CE-E3E0FDA1C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655" y="1094509"/>
            <a:ext cx="6396489" cy="4405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21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itle 1">
            <a:extLst>
              <a:ext uri="{FF2B5EF4-FFF2-40B4-BE49-F238E27FC236}">
                <a16:creationId xmlns:a16="http://schemas.microsoft.com/office/drawing/2014/main" id="{A5C850C8-9797-454A-A168-45D07B268253}"/>
              </a:ext>
            </a:extLst>
          </p:cNvPr>
          <p:cNvSpPr>
            <a:spLocks noGrp="1"/>
          </p:cNvSpPr>
          <p:nvPr>
            <p:ph type="title"/>
          </p:nvPr>
        </p:nvSpPr>
        <p:spPr>
          <a:xfrm>
            <a:off x="49160" y="68824"/>
            <a:ext cx="11305308" cy="647598"/>
          </a:xfrm>
        </p:spPr>
        <p:txBody>
          <a:bodyPr/>
          <a:lstStyle/>
          <a:p>
            <a:r>
              <a:rPr lang="en-US" dirty="0">
                <a:latin typeface="Calibri" panose="020F0502020204030204" pitchFamily="34" charset="0"/>
                <a:cs typeface="Calibri" panose="020F0502020204030204" pitchFamily="34" charset="0"/>
              </a:rPr>
              <a:t>The SEND leadership model </a:t>
            </a:r>
          </a:p>
        </p:txBody>
      </p:sp>
      <p:sp>
        <p:nvSpPr>
          <p:cNvPr id="5" name="TextBox 4">
            <a:extLst>
              <a:ext uri="{FF2B5EF4-FFF2-40B4-BE49-F238E27FC236}">
                <a16:creationId xmlns:a16="http://schemas.microsoft.com/office/drawing/2014/main" id="{C59FA85F-E6D3-8645-9F9F-372BDA01C56B}"/>
              </a:ext>
            </a:extLst>
          </p:cNvPr>
          <p:cNvSpPr txBox="1"/>
          <p:nvPr/>
        </p:nvSpPr>
        <p:spPr>
          <a:xfrm>
            <a:off x="49160" y="6036893"/>
            <a:ext cx="4993106" cy="369332"/>
          </a:xfrm>
          <a:prstGeom prst="rect">
            <a:avLst/>
          </a:prstGeom>
          <a:noFill/>
        </p:spPr>
        <p:txBody>
          <a:bodyPr wrap="square" rtlCol="0">
            <a:spAutoFit/>
          </a:bodyPr>
          <a:lstStyle/>
          <a:p>
            <a:r>
              <a:rPr lang="en-GB" b="1" i="1" dirty="0">
                <a:latin typeface="Calibri" panose="020F0502020204030204" pitchFamily="34" charset="0"/>
                <a:cs typeface="Calibri" panose="020F0502020204030204" pitchFamily="34" charset="0"/>
              </a:rPr>
              <a:t>Who’s in your team?</a:t>
            </a:r>
          </a:p>
        </p:txBody>
      </p:sp>
      <p:pic>
        <p:nvPicPr>
          <p:cNvPr id="3" name="Picture 2" descr="Hamster Wheel Woman Stock Illustrations – 86 Hamster Wheel Woman Stock  Illustrations, Vectors &amp; Clipart - Dreamstime">
            <a:extLst>
              <a:ext uri="{FF2B5EF4-FFF2-40B4-BE49-F238E27FC236}">
                <a16:creationId xmlns:a16="http://schemas.microsoft.com/office/drawing/2014/main" id="{B573D5BC-E03B-FB45-8A77-AC34F8348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0" y="1317458"/>
            <a:ext cx="5745079" cy="45960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he Case for Distributed Leadership in Jazz and Business — Tune Into  Leadership">
            <a:extLst>
              <a:ext uri="{FF2B5EF4-FFF2-40B4-BE49-F238E27FC236}">
                <a16:creationId xmlns:a16="http://schemas.microsoft.com/office/drawing/2014/main" id="{D7A65BC8-4690-5446-8A83-6D51E3566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764" y="1317458"/>
            <a:ext cx="6128083" cy="4596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270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normAutofit/>
          </a:bodyPr>
          <a:lstStyle/>
          <a:p>
            <a:r>
              <a:rPr lang="en-GB" b="1" dirty="0">
                <a:latin typeface="Arial" panose="020B0604020202020204" pitchFamily="34" charset="0"/>
              </a:rPr>
              <a:t>A professional role</a:t>
            </a:r>
          </a:p>
        </p:txBody>
      </p:sp>
      <p:sp>
        <p:nvSpPr>
          <p:cNvPr id="4" name="TextBox 3">
            <a:extLst>
              <a:ext uri="{FF2B5EF4-FFF2-40B4-BE49-F238E27FC236}">
                <a16:creationId xmlns:a16="http://schemas.microsoft.com/office/drawing/2014/main" id="{228718F1-3946-0944-86F2-4649339C3BFB}"/>
              </a:ext>
            </a:extLst>
          </p:cNvPr>
          <p:cNvSpPr txBox="1"/>
          <p:nvPr/>
        </p:nvSpPr>
        <p:spPr>
          <a:xfrm>
            <a:off x="1275932" y="1146346"/>
            <a:ext cx="9640134" cy="584775"/>
          </a:xfrm>
          <a:prstGeom prst="rect">
            <a:avLst/>
          </a:prstGeom>
          <a:noFill/>
        </p:spPr>
        <p:txBody>
          <a:bodyPr wrap="square" anchor="ctr">
            <a:spAutoFit/>
          </a:bodyPr>
          <a:lstStyle/>
          <a:p>
            <a:pPr marL="0" lvl="0" indent="0" algn="ctr">
              <a:buNone/>
            </a:pPr>
            <a:r>
              <a:rPr lang="en-GB" sz="3200" b="1" dirty="0">
                <a:solidFill>
                  <a:schemeClr val="accent6">
                    <a:lumMod val="75000"/>
                  </a:schemeClr>
                </a:solidFill>
                <a:latin typeface="Arial" panose="020B0604020202020204" pitchFamily="34" charset="0"/>
                <a:cs typeface="Arial" panose="020B0604020202020204" pitchFamily="34" charset="0"/>
              </a:rPr>
              <a:t>…starting with you – the SENCO!</a:t>
            </a:r>
            <a:endParaRPr lang="en-GB" sz="3200" i="1" dirty="0">
              <a:solidFill>
                <a:schemeClr val="accent6">
                  <a:lumMod val="75000"/>
                </a:schemeClr>
              </a:solidFill>
              <a:latin typeface="Arial" panose="020B0604020202020204" pitchFamily="34" charset="0"/>
              <a:cs typeface="Arial" panose="020B0604020202020204" pitchFamily="34" charset="0"/>
            </a:endParaRPr>
          </a:p>
        </p:txBody>
      </p:sp>
      <p:pic>
        <p:nvPicPr>
          <p:cNvPr id="5" name="Picture 4" descr="http://tse1.mm.bing.net/th?&amp;id=OIP.Mb0528fbe657156d398bf762cf9758b23H0&amp;w=300&amp;h=300&amp;c=0&amp;pid=1.9&amp;rs=0&amp;p=0">
            <a:extLst>
              <a:ext uri="{FF2B5EF4-FFF2-40B4-BE49-F238E27FC236}">
                <a16:creationId xmlns:a16="http://schemas.microsoft.com/office/drawing/2014/main" id="{1B3F8DEA-12EB-D34D-921D-AC1160B32B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532" y="2100031"/>
            <a:ext cx="3413760" cy="4064000"/>
          </a:xfrm>
          <a:prstGeom prst="rect">
            <a:avLst/>
          </a:prstGeom>
          <a:noFill/>
          <a:ln w="254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3FAE81B-2504-B947-83BE-667C07145C31}"/>
              </a:ext>
            </a:extLst>
          </p:cNvPr>
          <p:cNvSpPr/>
          <p:nvPr/>
        </p:nvSpPr>
        <p:spPr>
          <a:xfrm>
            <a:off x="4637609" y="2100031"/>
            <a:ext cx="7050201" cy="3970318"/>
          </a:xfrm>
          <a:prstGeom prst="rect">
            <a:avLst/>
          </a:prstGeom>
        </p:spPr>
        <p:txBody>
          <a:bodyPr wrap="square">
            <a:spAutoFit/>
          </a:bodyPr>
          <a:lstStyle/>
          <a:p>
            <a:r>
              <a:rPr lang="en-GB" dirty="0">
                <a:solidFill>
                  <a:schemeClr val="tx2"/>
                </a:solidFill>
              </a:rPr>
              <a:t>Take a moment to picture a SENCO – this might be you, a colleague or a ‘fictional SENCO’… </a:t>
            </a:r>
          </a:p>
          <a:p>
            <a:endParaRPr lang="en-GB" dirty="0">
              <a:solidFill>
                <a:schemeClr val="tx2"/>
              </a:solidFill>
            </a:endParaRPr>
          </a:p>
          <a:p>
            <a:r>
              <a:rPr lang="en-GB" dirty="0">
                <a:solidFill>
                  <a:schemeClr val="tx2"/>
                </a:solidFill>
              </a:rPr>
              <a:t>Thinking about them as a SENCO, how would you describe their role in the school? In the wider community? </a:t>
            </a:r>
          </a:p>
          <a:p>
            <a:endParaRPr lang="en-GB" dirty="0">
              <a:solidFill>
                <a:schemeClr val="tx2"/>
              </a:solidFill>
            </a:endParaRPr>
          </a:p>
          <a:p>
            <a:r>
              <a:rPr lang="en-GB" dirty="0">
                <a:solidFill>
                  <a:schemeClr val="tx2"/>
                </a:solidFill>
              </a:rPr>
              <a:t>Consider their role as experts? What would you describe them as being experts in?</a:t>
            </a:r>
          </a:p>
          <a:p>
            <a:endParaRPr lang="en-GB" dirty="0">
              <a:solidFill>
                <a:schemeClr val="tx2"/>
              </a:solidFill>
            </a:endParaRPr>
          </a:p>
          <a:p>
            <a:r>
              <a:rPr lang="en-GB" dirty="0">
                <a:solidFill>
                  <a:schemeClr val="tx2"/>
                </a:solidFill>
              </a:rPr>
              <a:t>Does this resonate with you? Is this how you would view yourself as a SENCO? </a:t>
            </a:r>
          </a:p>
          <a:p>
            <a:endParaRPr lang="en-GB" dirty="0">
              <a:solidFill>
                <a:schemeClr val="tx2"/>
              </a:solidFill>
            </a:endParaRPr>
          </a:p>
          <a:p>
            <a:r>
              <a:rPr lang="en-GB" dirty="0">
                <a:solidFill>
                  <a:schemeClr val="tx2"/>
                </a:solidFill>
              </a:rPr>
              <a:t>How would you describe your role? What do you see as your expertise?</a:t>
            </a:r>
          </a:p>
        </p:txBody>
      </p:sp>
    </p:spTree>
    <p:custDataLst>
      <p:tags r:id="rId1"/>
    </p:custDataLst>
    <p:extLst>
      <p:ext uri="{BB962C8B-B14F-4D97-AF65-F5344CB8AC3E}">
        <p14:creationId xmlns:p14="http://schemas.microsoft.com/office/powerpoint/2010/main" val="3808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SEND" val="mvBf4KO6"/>
  <p:tag name="ARTICULATE_SLIDE_COUNT" val="22"/>
  <p:tag name="ARTICULATE_DESIGN_ID_SEND LIGHTER" val="a4zd99dC"/>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END">
  <a:themeElements>
    <a:clrScheme name="SEND Lighter">
      <a:dk1>
        <a:srgbClr val="3D3D44"/>
      </a:dk1>
      <a:lt1>
        <a:sysClr val="window" lastClr="FFFFFF"/>
      </a:lt1>
      <a:dk2>
        <a:srgbClr val="53545B"/>
      </a:dk2>
      <a:lt2>
        <a:srgbClr val="E7E6E6"/>
      </a:lt2>
      <a:accent1>
        <a:srgbClr val="006F85"/>
      </a:accent1>
      <a:accent2>
        <a:srgbClr val="548B75"/>
      </a:accent2>
      <a:accent3>
        <a:srgbClr val="9C6D86"/>
      </a:accent3>
      <a:accent4>
        <a:srgbClr val="007774"/>
      </a:accent4>
      <a:accent5>
        <a:srgbClr val="5C8EB8"/>
      </a:accent5>
      <a:accent6>
        <a:srgbClr val="943877"/>
      </a:accent6>
      <a:hlink>
        <a:srgbClr val="3D3D44"/>
      </a:hlink>
      <a:folHlink>
        <a:srgbClr val="3D3D44"/>
      </a:folHlink>
    </a:clrScheme>
    <a:fontScheme name="Real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id="{AD12B21D-AB59-4771-9540-5B35245E5E9C}" vid="{F3F6C6B1-C967-4440-9C7D-9C65DBDFA2A4}"/>
    </a:ext>
  </a:extLst>
</a:theme>
</file>

<file path=ppt/theme/theme2.xml><?xml version="1.0" encoding="utf-8"?>
<a:theme xmlns:a="http://schemas.openxmlformats.org/drawingml/2006/main" name="1_SEND">
  <a:themeElements>
    <a:clrScheme name="SEND Lighter">
      <a:dk1>
        <a:srgbClr val="3D3D44"/>
      </a:dk1>
      <a:lt1>
        <a:sysClr val="window" lastClr="FFFFFF"/>
      </a:lt1>
      <a:dk2>
        <a:srgbClr val="53545B"/>
      </a:dk2>
      <a:lt2>
        <a:srgbClr val="E7E6E6"/>
      </a:lt2>
      <a:accent1>
        <a:srgbClr val="006F85"/>
      </a:accent1>
      <a:accent2>
        <a:srgbClr val="548B75"/>
      </a:accent2>
      <a:accent3>
        <a:srgbClr val="9C6D86"/>
      </a:accent3>
      <a:accent4>
        <a:srgbClr val="007774"/>
      </a:accent4>
      <a:accent5>
        <a:srgbClr val="5C8EB8"/>
      </a:accent5>
      <a:accent6>
        <a:srgbClr val="943877"/>
      </a:accent6>
      <a:hlink>
        <a:srgbClr val="3D3D44"/>
      </a:hlink>
      <a:folHlink>
        <a:srgbClr val="3D3D44"/>
      </a:folHlink>
    </a:clrScheme>
    <a:fontScheme name="Real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id="{AD12B21D-AB59-4771-9540-5B35245E5E9C}" vid="{F3F6C6B1-C967-4440-9C7D-9C65DBDFA2A4}"/>
    </a:ext>
  </a:extLst>
</a:theme>
</file>

<file path=ppt/theme/theme3.xml><?xml version="1.0" encoding="utf-8"?>
<a:theme xmlns:a="http://schemas.openxmlformats.org/drawingml/2006/main" name="SEND Lighter">
  <a:themeElements>
    <a:clrScheme name="SEND Lighter">
      <a:dk1>
        <a:srgbClr val="3D3D44"/>
      </a:dk1>
      <a:lt1>
        <a:sysClr val="window" lastClr="FFFFFF"/>
      </a:lt1>
      <a:dk2>
        <a:srgbClr val="53545B"/>
      </a:dk2>
      <a:lt2>
        <a:srgbClr val="E7E6E6"/>
      </a:lt2>
      <a:accent1>
        <a:srgbClr val="006F85"/>
      </a:accent1>
      <a:accent2>
        <a:srgbClr val="548B75"/>
      </a:accent2>
      <a:accent3>
        <a:srgbClr val="9C6D86"/>
      </a:accent3>
      <a:accent4>
        <a:srgbClr val="007774"/>
      </a:accent4>
      <a:accent5>
        <a:srgbClr val="5C8EB8"/>
      </a:accent5>
      <a:accent6>
        <a:srgbClr val="943877"/>
      </a:accent6>
      <a:hlink>
        <a:srgbClr val="3D3D44"/>
      </a:hlink>
      <a:folHlink>
        <a:srgbClr val="3D3D44"/>
      </a:folHlink>
    </a:clrScheme>
    <a:fontScheme name="Real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Lighter" id="{F29DAC9E-FF4C-40FE-83E7-1E01687190DE}" vid="{F132BAC4-EEAD-458C-BE97-7FF0D4A80E6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WSS Colours">
    <a:dk1>
      <a:srgbClr val="01454C"/>
    </a:dk1>
    <a:lt1>
      <a:srgbClr val="F2F2F2"/>
    </a:lt1>
    <a:dk2>
      <a:srgbClr val="575656"/>
    </a:dk2>
    <a:lt2>
      <a:srgbClr val="EBEBEB"/>
    </a:lt2>
    <a:accent1>
      <a:srgbClr val="32A563"/>
    </a:accent1>
    <a:accent2>
      <a:srgbClr val="247A49"/>
    </a:accent2>
    <a:accent3>
      <a:srgbClr val="730D11"/>
    </a:accent3>
    <a:accent4>
      <a:srgbClr val="B21026"/>
    </a:accent4>
    <a:accent5>
      <a:srgbClr val="706F6F"/>
    </a:accent5>
    <a:accent6>
      <a:srgbClr val="016C76"/>
    </a:accent6>
    <a:hlink>
      <a:srgbClr val="82AD29"/>
    </a:hlink>
    <a:folHlink>
      <a:srgbClr val="C1D69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BE04BCB03D7A40A2A22292B4BF8E61" ma:contentTypeVersion="11" ma:contentTypeDescription="Create a new document." ma:contentTypeScope="" ma:versionID="62af31288c72c30b47a7bd20dec98ac6">
  <xsd:schema xmlns:xsd="http://www.w3.org/2001/XMLSchema" xmlns:xs="http://www.w3.org/2001/XMLSchema" xmlns:p="http://schemas.microsoft.com/office/2006/metadata/properties" xmlns:ns2="59dfe2eb-0a44-41f1-a43c-b5f08d8bb338" xmlns:ns3="96183886-d6c9-4889-b072-41f96928e9d2" targetNamespace="http://schemas.microsoft.com/office/2006/metadata/properties" ma:root="true" ma:fieldsID="c6ee4adb1561b54eecd6c398f190ecab" ns2:_="" ns3:_="">
    <xsd:import namespace="59dfe2eb-0a44-41f1-a43c-b5f08d8bb338"/>
    <xsd:import namespace="96183886-d6c9-4889-b072-41f96928e9d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fe2eb-0a44-41f1-a43c-b5f08d8bb3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183886-d6c9-4889-b072-41f96928e9d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A75351-A75A-4C17-997E-F4F968F8F4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dfe2eb-0a44-41f1-a43c-b5f08d8bb338"/>
    <ds:schemaRef ds:uri="96183886-d6c9-4889-b072-41f96928e9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047ECB-5FF5-44BB-9A48-618EFFBA589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581A452-39E0-4A43-BE2C-3D3A99210E0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SEND</Template>
  <TotalTime>4046</TotalTime>
  <Words>1913</Words>
  <Application>Microsoft Office PowerPoint</Application>
  <PresentationFormat>Widescreen</PresentationFormat>
  <Paragraphs>313</Paragraphs>
  <Slides>46</Slides>
  <Notes>40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46</vt:i4>
      </vt:variant>
    </vt:vector>
  </HeadingPairs>
  <TitlesOfParts>
    <vt:vector size="54" baseType="lpstr">
      <vt:lpstr>Arial</vt:lpstr>
      <vt:lpstr>Arial Black</vt:lpstr>
      <vt:lpstr>Calibri</vt:lpstr>
      <vt:lpstr>Geneva</vt:lpstr>
      <vt:lpstr>Helvetica</vt:lpstr>
      <vt:lpstr>SEND</vt:lpstr>
      <vt:lpstr>1_SEND</vt:lpstr>
      <vt:lpstr>SEND Lighter</vt:lpstr>
      <vt:lpstr>PowerPoint Presentation</vt:lpstr>
      <vt:lpstr>Today’s session</vt:lpstr>
      <vt:lpstr>Universal SEND Services contract</vt:lpstr>
      <vt:lpstr>What does inclusion mean?</vt:lpstr>
      <vt:lpstr>What does inclusion mean?</vt:lpstr>
      <vt:lpstr>Are we an inclusive school?</vt:lpstr>
      <vt:lpstr>What are the driving forces and what are the restraining forces?</vt:lpstr>
      <vt:lpstr>The SEND leadership model </vt:lpstr>
      <vt:lpstr>A professional role</vt:lpstr>
      <vt:lpstr>A professional role</vt:lpstr>
      <vt:lpstr>Who is on our team?</vt:lpstr>
      <vt:lpstr>PowerPoint Presentation</vt:lpstr>
      <vt:lpstr>PowerPoint Presentation</vt:lpstr>
      <vt:lpstr>PowerPoint Presentation</vt:lpstr>
      <vt:lpstr>Distributed Leadership</vt:lpstr>
      <vt:lpstr>Distributed Leadership Example</vt:lpstr>
      <vt:lpstr>Distributed leadership in action</vt:lpstr>
      <vt:lpstr>EEF SEND Review Trial: Areas to Develop - Key Themes </vt:lpstr>
      <vt:lpstr>Key Themes </vt:lpstr>
      <vt:lpstr>The role of the SENDCO</vt:lpstr>
      <vt:lpstr>The role of the SENDCO</vt:lpstr>
      <vt:lpstr>The role of the SENDCO</vt:lpstr>
      <vt:lpstr>Areas to Develop - Key Themes </vt:lpstr>
      <vt:lpstr>SEND in England - Secondary</vt:lpstr>
      <vt:lpstr>Identification of SEND – SEND Systems</vt:lpstr>
      <vt:lpstr>Identification of SEND – SEND Systems</vt:lpstr>
      <vt:lpstr>Identification of SEND – SEND Systems</vt:lpstr>
      <vt:lpstr>Identification of SEND – SEND Systems</vt:lpstr>
      <vt:lpstr>Identification of SEND – SEND Systems</vt:lpstr>
      <vt:lpstr>Areas to Develop - Key Themes </vt:lpstr>
      <vt:lpstr>Use of the graduated approach</vt:lpstr>
      <vt:lpstr>Use of the graduated approach</vt:lpstr>
      <vt:lpstr>Use of the graduated approach</vt:lpstr>
      <vt:lpstr>Use of the graduated approach</vt:lpstr>
      <vt:lpstr>Areas to Develop - Key Themes </vt:lpstr>
      <vt:lpstr>Deployment of Teaching Assistants</vt:lpstr>
      <vt:lpstr>Areas to Develop - Key Themes </vt:lpstr>
      <vt:lpstr>SEN Support - Interventions</vt:lpstr>
      <vt:lpstr>SEN Support - Interventions</vt:lpstr>
      <vt:lpstr>SEN Support - Interventions</vt:lpstr>
      <vt:lpstr>SEN Support - Interventions</vt:lpstr>
      <vt:lpstr>Key resources</vt:lpstr>
      <vt:lpstr>PowerPoint Presentation</vt:lpstr>
      <vt:lpstr>PowerPoint Presentation</vt:lpstr>
      <vt:lpstr>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Walsh</dc:creator>
  <cp:lastModifiedBy>Kathryn Kellagher</cp:lastModifiedBy>
  <cp:revision>220</cp:revision>
  <dcterms:created xsi:type="dcterms:W3CDTF">2020-09-18T13:22:07Z</dcterms:created>
  <dcterms:modified xsi:type="dcterms:W3CDTF">2022-06-16T19:43:20Z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727C6E46-9566-445A-B2F1-63F39EB905BF</vt:lpwstr>
  </property>
  <property fmtid="{D5CDD505-2E9C-101B-9397-08002B2CF9AE}" pid="3" name="ArticulatePath">
    <vt:lpwstr>Working with Teaching Assistants</vt:lpwstr>
  </property>
  <property fmtid="{D5CDD505-2E9C-101B-9397-08002B2CF9AE}" pid="4" name="ContentTypeId">
    <vt:lpwstr>0x0101006CBE04BCB03D7A40A2A22292B4BF8E61</vt:lpwstr>
  </property>
</Properties>
</file>