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57" r:id="rId6"/>
    <p:sldId id="258" r:id="rId7"/>
    <p:sldId id="259" r:id="rId8"/>
    <p:sldId id="287" r:id="rId9"/>
    <p:sldId id="281" r:id="rId10"/>
    <p:sldId id="270" r:id="rId11"/>
    <p:sldId id="261" r:id="rId12"/>
    <p:sldId id="282" r:id="rId13"/>
    <p:sldId id="274" r:id="rId14"/>
    <p:sldId id="272" r:id="rId15"/>
    <p:sldId id="265" r:id="rId16"/>
    <p:sldId id="283" r:id="rId17"/>
    <p:sldId id="266" r:id="rId18"/>
    <p:sldId id="288" r:id="rId19"/>
    <p:sldId id="268" r:id="rId20"/>
    <p:sldId id="278" r:id="rId21"/>
    <p:sldId id="279" r:id="rId22"/>
    <p:sldId id="28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e May" initials="JM" lastIdx="1" clrIdx="0">
    <p:extLst>
      <p:ext uri="{19B8F6BF-5375-455C-9EA6-DF929625EA0E}">
        <p15:presenceInfo xmlns:p15="http://schemas.microsoft.com/office/powerpoint/2012/main" userId="S::jennie.may@westsussex.gov.uk::d261e313-8b98-4456-a333-37850231b7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28688A"/>
    <a:srgbClr val="2E37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snapToObjects="1">
      <p:cViewPr varScale="1">
        <p:scale>
          <a:sx n="67" d="100"/>
          <a:sy n="67" d="100"/>
        </p:scale>
        <p:origin x="1284" y="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49" d="100"/>
          <a:sy n="149" d="100"/>
        </p:scale>
        <p:origin x="-352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BC7999-CEC8-4D47-8046-9DA24F42290D}" type="datetimeFigureOut">
              <a:rPr lang="en-US" smtClean="0"/>
              <a:t>5/11/2022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EBF21C-CC14-BB4E-8F0E-DEAC4185D04D}" type="slidenum">
              <a:rPr lang="en-US" smtClean="0"/>
              <a:t>‹#›</a:t>
            </a:fld>
            <a:endParaRPr lang="en-US"/>
          </a:p>
        </p:txBody>
      </p:sp>
    </p:spTree>
    <p:extLst>
      <p:ext uri="{BB962C8B-B14F-4D97-AF65-F5344CB8AC3E}">
        <p14:creationId xmlns:p14="http://schemas.microsoft.com/office/powerpoint/2010/main" val="3470333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0E4AE-BCA4-1849-AAF1-7259AEAFE1E4}" type="datetimeFigureOut">
              <a:rPr lang="en-US" smtClean="0"/>
              <a:t>5/11/2022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B9D48-8D2C-4A4D-B33D-2D6795D0DB60}" type="slidenum">
              <a:rPr lang="en-US" smtClean="0"/>
              <a:t>‹#›</a:t>
            </a:fld>
            <a:endParaRPr lang="en-US"/>
          </a:p>
        </p:txBody>
      </p:sp>
    </p:spTree>
    <p:extLst>
      <p:ext uri="{BB962C8B-B14F-4D97-AF65-F5344CB8AC3E}">
        <p14:creationId xmlns:p14="http://schemas.microsoft.com/office/powerpoint/2010/main" val="39808748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125" y="2130425"/>
            <a:ext cx="869108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24125" y="3886200"/>
            <a:ext cx="869107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AA2D71-2BFA-1F42-AAEF-A930A0C4D92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45810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A2D71-2BFA-1F42-AAEF-A930A0C4D92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33498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2588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425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A2D71-2BFA-1F42-AAEF-A930A0C4D92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6713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A2D71-2BFA-1F42-AAEF-A930A0C4D92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163793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54" y="4251266"/>
            <a:ext cx="8641274"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55254" y="2751079"/>
            <a:ext cx="864127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A2D71-2BFA-1F42-AAEF-A930A0C4D92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77220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205447" y="1600201"/>
            <a:ext cx="4290353" cy="410032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285682" cy="410032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AA2D71-2BFA-1F42-AAEF-A930A0C4D92A}"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80756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5447" y="1535113"/>
            <a:ext cx="42919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5447" y="2174875"/>
            <a:ext cx="4291941"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2888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288857"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AA2D71-2BFA-1F42-AAEF-A930A0C4D92A}"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5200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AA2D71-2BFA-1F42-AAEF-A930A0C4D92A}"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120130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A2D71-2BFA-1F42-AAEF-A930A0C4D92A}"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81177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7900" y="224113"/>
            <a:ext cx="3247613" cy="12109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4113"/>
            <a:ext cx="5371284" cy="54720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7900" y="1435101"/>
            <a:ext cx="3247613" cy="4261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A2D71-2BFA-1F42-AAEF-A930A0C4D92A}"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67178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67418"/>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7959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129688"/>
            <a:ext cx="5486400" cy="5708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A2D71-2BFA-1F42-AAEF-A930A0C4D92A}" type="datetimeFigureOut">
              <a:rPr lang="en-US" smtClean="0"/>
              <a:t>5/11/2022</a:t>
            </a:fld>
            <a:endParaRPr lang="en-US"/>
          </a:p>
        </p:txBody>
      </p:sp>
      <p:sp>
        <p:nvSpPr>
          <p:cNvPr id="6" name="Footer Placeholder 5"/>
          <p:cNvSpPr>
            <a:spLocks noGrp="1"/>
          </p:cNvSpPr>
          <p:nvPr>
            <p:ph type="ftr" sz="quarter" idx="11"/>
          </p:nvPr>
        </p:nvSpPr>
        <p:spPr>
          <a:xfrm>
            <a:off x="3124200" y="5700519"/>
            <a:ext cx="2895600" cy="230338"/>
          </a:xfrm>
        </p:spPr>
        <p:txBody>
          <a:bodyPr/>
          <a:lstStyle/>
          <a:p>
            <a:endParaRPr lang="en-US" dirty="0"/>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250144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447" y="217887"/>
            <a:ext cx="8728435" cy="10832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5447" y="1369578"/>
            <a:ext cx="8728435" cy="43309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786" y="5696194"/>
            <a:ext cx="2133600" cy="234662"/>
          </a:xfrm>
          <a:prstGeom prst="rect">
            <a:avLst/>
          </a:prstGeom>
        </p:spPr>
        <p:txBody>
          <a:bodyPr vert="horz" lIns="91440" tIns="45720" rIns="91440" bIns="45720" rtlCol="0" anchor="ctr"/>
          <a:lstStyle>
            <a:lvl1pPr algn="l">
              <a:defRPr sz="1200">
                <a:solidFill>
                  <a:schemeClr val="tx1">
                    <a:tint val="75000"/>
                  </a:schemeClr>
                </a:solidFill>
              </a:defRPr>
            </a:lvl1pPr>
          </a:lstStyle>
          <a:p>
            <a:fld id="{49AA2D71-2BFA-1F42-AAEF-A930A0C4D92A}" type="datetimeFigureOut">
              <a:rPr lang="en-US" smtClean="0"/>
              <a:t>5/11/2022</a:t>
            </a:fld>
            <a:endParaRPr lang="en-US" dirty="0"/>
          </a:p>
        </p:txBody>
      </p:sp>
      <p:sp>
        <p:nvSpPr>
          <p:cNvPr id="5" name="Footer Placeholder 4"/>
          <p:cNvSpPr>
            <a:spLocks noGrp="1"/>
          </p:cNvSpPr>
          <p:nvPr>
            <p:ph type="ftr" sz="quarter" idx="3"/>
          </p:nvPr>
        </p:nvSpPr>
        <p:spPr>
          <a:xfrm>
            <a:off x="1232693" y="6175546"/>
            <a:ext cx="5662920" cy="552156"/>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895613" y="5700519"/>
            <a:ext cx="2133600" cy="230338"/>
          </a:xfrm>
          <a:prstGeom prst="rect">
            <a:avLst/>
          </a:prstGeom>
        </p:spPr>
        <p:txBody>
          <a:bodyPr vert="horz" lIns="91440" tIns="45720" rIns="91440" bIns="45720" rtlCol="0" anchor="ctr"/>
          <a:lstStyle>
            <a:lvl1pPr algn="r">
              <a:defRPr sz="1200">
                <a:solidFill>
                  <a:schemeClr val="tx1">
                    <a:tint val="75000"/>
                  </a:schemeClr>
                </a:solidFill>
              </a:defRPr>
            </a:lvl1pPr>
          </a:lstStyle>
          <a:p>
            <a:fld id="{85C4D8D5-AA73-EA45-9A37-FE1ED55C905D}" type="slidenum">
              <a:rPr lang="en-US" smtClean="0"/>
              <a:t>‹#›</a:t>
            </a:fld>
            <a:endParaRPr lang="en-US"/>
          </a:p>
        </p:txBody>
      </p:sp>
    </p:spTree>
    <p:extLst>
      <p:ext uri="{BB962C8B-B14F-4D97-AF65-F5344CB8AC3E}">
        <p14:creationId xmlns:p14="http://schemas.microsoft.com/office/powerpoint/2010/main" val="205155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kern="1200">
          <a:solidFill>
            <a:schemeClr val="tx1">
              <a:lumMod val="85000"/>
              <a:lumOff val="15000"/>
            </a:schemeClr>
          </a:solidFill>
          <a:latin typeface="+mj-lt"/>
          <a:ea typeface="+mj-ea"/>
          <a:cs typeface="Verdana"/>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Verdana"/>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Verdana"/>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hyperlink" Target="https://westsussex.local-offer.org/information_pages/228-settings-applying-for-an-education-health-and-care-needs-assessment-ehcna-ehcp-forms-and-paperwork" TargetMode="External"/><Relationship Id="rId2" Type="http://schemas.openxmlformats.org/officeDocument/2006/relationships/hyperlink" Target="https://westsussex.local-offer.org/information_pages/128-person-centred-planning-pcp-path-training-video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bkwBSF0nxiY"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S32280 The West Sussex Way Powerpoint template-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80"/>
            <a:ext cx="9144000" cy="6839712"/>
          </a:xfrm>
          <a:prstGeom prst="rect">
            <a:avLst/>
          </a:prstGeom>
        </p:spPr>
      </p:pic>
      <p:sp>
        <p:nvSpPr>
          <p:cNvPr id="7" name="TextBox 6"/>
          <p:cNvSpPr txBox="1"/>
          <p:nvPr/>
        </p:nvSpPr>
        <p:spPr>
          <a:xfrm>
            <a:off x="-1" y="750987"/>
            <a:ext cx="9142570" cy="707886"/>
          </a:xfrm>
          <a:prstGeom prst="rect">
            <a:avLst/>
          </a:prstGeom>
          <a:noFill/>
        </p:spPr>
        <p:txBody>
          <a:bodyPr wrap="square" rtlCol="0">
            <a:spAutoFit/>
          </a:bodyPr>
          <a:lstStyle/>
          <a:p>
            <a:pPr algn="ctr"/>
            <a:r>
              <a:rPr lang="en-GB" sz="4000">
                <a:solidFill>
                  <a:srgbClr val="28688A"/>
                </a:solidFill>
                <a:cs typeface="Verdana"/>
              </a:rPr>
              <a:t>Person Centred Annual Reviews</a:t>
            </a:r>
            <a:endParaRPr lang="en-US" sz="4000" dirty="0">
              <a:solidFill>
                <a:srgbClr val="28688A"/>
              </a:solidFill>
              <a:cs typeface="Verdana"/>
            </a:endParaRPr>
          </a:p>
        </p:txBody>
      </p:sp>
      <p:sp>
        <p:nvSpPr>
          <p:cNvPr id="4" name="TextBox 3"/>
          <p:cNvSpPr txBox="1"/>
          <p:nvPr/>
        </p:nvSpPr>
        <p:spPr>
          <a:xfrm>
            <a:off x="9384632" y="1343526"/>
            <a:ext cx="184666" cy="369332"/>
          </a:xfrm>
          <a:prstGeom prst="rect">
            <a:avLst/>
          </a:prstGeom>
          <a:noFill/>
        </p:spPr>
        <p:txBody>
          <a:bodyPr wrap="none" rtlCol="0">
            <a:spAutoFit/>
          </a:bodyPr>
          <a:lstStyle/>
          <a:p>
            <a:endParaRPr lang="en-US" dirty="0"/>
          </a:p>
        </p:txBody>
      </p:sp>
      <p:pic>
        <p:nvPicPr>
          <p:cNvPr id="6" name="Picture 2" descr="C:\Users\ATXZ7460\AppData\Local\Microsoft\Windows\Temporary Internet Files\Content.IE5\WD55JA78\speed-date-img-collaboration[1].jpg">
            <a:extLst>
              <a:ext uri="{FF2B5EF4-FFF2-40B4-BE49-F238E27FC236}">
                <a16:creationId xmlns:a16="http://schemas.microsoft.com/office/drawing/2014/main" id="{F7095EFE-0483-4227-9EB9-BA50D790C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845" y="1865484"/>
            <a:ext cx="2468880" cy="16733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BAADE88-D007-409A-86A7-8F4B7B07EE94}"/>
              </a:ext>
            </a:extLst>
          </p:cNvPr>
          <p:cNvSpPr/>
          <p:nvPr/>
        </p:nvSpPr>
        <p:spPr>
          <a:xfrm>
            <a:off x="3336845" y="4506124"/>
            <a:ext cx="2315634" cy="369332"/>
          </a:xfrm>
          <a:prstGeom prst="rect">
            <a:avLst/>
          </a:prstGeom>
        </p:spPr>
        <p:txBody>
          <a:bodyPr wrap="none">
            <a:spAutoFit/>
          </a:bodyPr>
          <a:lstStyle/>
          <a:p>
            <a:pPr algn="ctr"/>
            <a:r>
              <a:rPr lang="en-GB" dirty="0">
                <a:solidFill>
                  <a:srgbClr val="FFFFFF"/>
                </a:solidFill>
                <a:cs typeface="Verdana"/>
              </a:rPr>
              <a:t>Special Needs Officers</a:t>
            </a:r>
          </a:p>
        </p:txBody>
      </p:sp>
    </p:spTree>
    <p:extLst>
      <p:ext uri="{BB962C8B-B14F-4D97-AF65-F5344CB8AC3E}">
        <p14:creationId xmlns:p14="http://schemas.microsoft.com/office/powerpoint/2010/main" val="233866446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0FBF-2FB0-4D54-AAC2-E75B8B59601E}"/>
              </a:ext>
            </a:extLst>
          </p:cNvPr>
          <p:cNvSpPr>
            <a:spLocks noGrp="1"/>
          </p:cNvSpPr>
          <p:nvPr>
            <p:ph type="title"/>
          </p:nvPr>
        </p:nvSpPr>
        <p:spPr/>
        <p:txBody>
          <a:bodyPr/>
          <a:lstStyle/>
          <a:p>
            <a:r>
              <a:rPr lang="en-GB" dirty="0"/>
              <a:t>Things you might have noticed……</a:t>
            </a:r>
          </a:p>
        </p:txBody>
      </p:sp>
      <p:sp>
        <p:nvSpPr>
          <p:cNvPr id="3" name="Content Placeholder 2">
            <a:extLst>
              <a:ext uri="{FF2B5EF4-FFF2-40B4-BE49-F238E27FC236}">
                <a16:creationId xmlns:a16="http://schemas.microsoft.com/office/drawing/2014/main" id="{29429F78-6ECF-47B0-9613-CABD65CEB8A0}"/>
              </a:ext>
            </a:extLst>
          </p:cNvPr>
          <p:cNvSpPr>
            <a:spLocks noGrp="1"/>
          </p:cNvSpPr>
          <p:nvPr>
            <p:ph idx="1"/>
          </p:nvPr>
        </p:nvSpPr>
        <p:spPr>
          <a:xfrm>
            <a:off x="129247" y="1093353"/>
            <a:ext cx="8728435" cy="4330942"/>
          </a:xfrm>
        </p:spPr>
        <p:txBody>
          <a:bodyPr>
            <a:normAutofit fontScale="85000" lnSpcReduction="20000"/>
          </a:bodyPr>
          <a:lstStyle/>
          <a:p>
            <a:r>
              <a:rPr lang="en-GB" dirty="0"/>
              <a:t>Room prepared to be comfortable and inviting, (snacks!)</a:t>
            </a:r>
          </a:p>
          <a:p>
            <a:r>
              <a:rPr lang="en-GB" dirty="0"/>
              <a:t>Chairs in a horseshoe</a:t>
            </a:r>
          </a:p>
          <a:p>
            <a:r>
              <a:rPr lang="en-GB" dirty="0"/>
              <a:t>Everyone was greeted</a:t>
            </a:r>
          </a:p>
          <a:p>
            <a:r>
              <a:rPr lang="en-GB" dirty="0"/>
              <a:t>Child led and encouraged to have a friend with them</a:t>
            </a:r>
          </a:p>
          <a:p>
            <a:r>
              <a:rPr lang="en-GB" dirty="0"/>
              <a:t>Labelled photos</a:t>
            </a:r>
          </a:p>
          <a:p>
            <a:r>
              <a:rPr lang="en-GB" dirty="0"/>
              <a:t>Child and adults all interacting</a:t>
            </a:r>
          </a:p>
          <a:p>
            <a:r>
              <a:rPr lang="en-GB" dirty="0"/>
              <a:t>2 facilitators </a:t>
            </a:r>
          </a:p>
          <a:p>
            <a:r>
              <a:rPr lang="en-GB" dirty="0"/>
              <a:t>Mix of photos, text, scribing</a:t>
            </a:r>
          </a:p>
          <a:p>
            <a:r>
              <a:rPr lang="en-GB" dirty="0"/>
              <a:t>Set and agreed yearly actions, linking to EHCP Outcomes</a:t>
            </a:r>
          </a:p>
          <a:p>
            <a:r>
              <a:rPr lang="en-GB" dirty="0"/>
              <a:t>Parents found it a positive way to review and set actions</a:t>
            </a:r>
          </a:p>
          <a:p>
            <a:r>
              <a:rPr lang="en-GB" dirty="0"/>
              <a:t>Formal EHCP outcomes reviewed afterwards</a:t>
            </a:r>
          </a:p>
          <a:p>
            <a:endParaRPr lang="en-GB" dirty="0"/>
          </a:p>
        </p:txBody>
      </p:sp>
    </p:spTree>
    <p:extLst>
      <p:ext uri="{BB962C8B-B14F-4D97-AF65-F5344CB8AC3E}">
        <p14:creationId xmlns:p14="http://schemas.microsoft.com/office/powerpoint/2010/main" val="261049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C0E7-5FBE-443D-82AA-7EBAD55E0D2D}"/>
              </a:ext>
            </a:extLst>
          </p:cNvPr>
          <p:cNvSpPr>
            <a:spLocks noGrp="1"/>
          </p:cNvSpPr>
          <p:nvPr>
            <p:ph type="title"/>
          </p:nvPr>
        </p:nvSpPr>
        <p:spPr>
          <a:xfrm>
            <a:off x="205447" y="217886"/>
            <a:ext cx="8728435" cy="1306113"/>
          </a:xfrm>
        </p:spPr>
        <p:txBody>
          <a:bodyPr>
            <a:normAutofit/>
          </a:bodyPr>
          <a:lstStyle/>
          <a:p>
            <a:r>
              <a:rPr lang="en-GB" sz="3100" u="sng" dirty="0"/>
              <a:t>Examples of PCP Approaches (1):</a:t>
            </a:r>
            <a:br>
              <a:rPr lang="en-GB" sz="3100" dirty="0"/>
            </a:br>
            <a:r>
              <a:rPr lang="en-GB" dirty="0"/>
              <a:t>Power-point, Mind-Map or Poster</a:t>
            </a:r>
          </a:p>
        </p:txBody>
      </p:sp>
      <p:sp>
        <p:nvSpPr>
          <p:cNvPr id="7" name="Content Placeholder 6">
            <a:extLst>
              <a:ext uri="{FF2B5EF4-FFF2-40B4-BE49-F238E27FC236}">
                <a16:creationId xmlns:a16="http://schemas.microsoft.com/office/drawing/2014/main" id="{CAF303F8-B570-4CB9-88D7-09A786168E14}"/>
              </a:ext>
            </a:extLst>
          </p:cNvPr>
          <p:cNvSpPr>
            <a:spLocks noGrp="1"/>
          </p:cNvSpPr>
          <p:nvPr>
            <p:ph idx="1"/>
          </p:nvPr>
        </p:nvSpPr>
        <p:spPr/>
        <p:txBody>
          <a:bodyPr/>
          <a:lstStyle/>
          <a:p>
            <a:pPr marL="0" indent="0">
              <a:buNone/>
            </a:pPr>
            <a:endParaRPr lang="en-GB" sz="2000" dirty="0"/>
          </a:p>
          <a:p>
            <a:pPr marL="0" indent="0">
              <a:buNone/>
            </a:pPr>
            <a:r>
              <a:rPr lang="en-GB" sz="2000" dirty="0"/>
              <a:t>These work best if the child/young person is given creative freedom, with or without support </a:t>
            </a:r>
          </a:p>
          <a:p>
            <a:pPr marL="0" indent="0">
              <a:buNone/>
            </a:pPr>
            <a:r>
              <a:rPr lang="en-GB" sz="2000" u="sng" dirty="0"/>
              <a:t>They can make the decisions about the: </a:t>
            </a:r>
          </a:p>
          <a:p>
            <a:pPr marL="0" indent="0">
              <a:buNone/>
            </a:pPr>
            <a:endParaRPr lang="en-GB" dirty="0"/>
          </a:p>
        </p:txBody>
      </p:sp>
      <p:sp>
        <p:nvSpPr>
          <p:cNvPr id="12" name="Oval 11">
            <a:extLst>
              <a:ext uri="{FF2B5EF4-FFF2-40B4-BE49-F238E27FC236}">
                <a16:creationId xmlns:a16="http://schemas.microsoft.com/office/drawing/2014/main" id="{52321F15-063E-4AD1-B1A6-C53849090D06}"/>
              </a:ext>
            </a:extLst>
          </p:cNvPr>
          <p:cNvSpPr/>
          <p:nvPr/>
        </p:nvSpPr>
        <p:spPr>
          <a:xfrm>
            <a:off x="437185" y="2966584"/>
            <a:ext cx="1809094" cy="705518"/>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latin typeface="Abadi" panose="020B0604020104020204" pitchFamily="34" charset="0"/>
              </a:rPr>
              <a:t>Format and style</a:t>
            </a:r>
          </a:p>
        </p:txBody>
      </p:sp>
      <p:sp>
        <p:nvSpPr>
          <p:cNvPr id="14" name="Rectangle: Rounded Corners 13">
            <a:extLst>
              <a:ext uri="{FF2B5EF4-FFF2-40B4-BE49-F238E27FC236}">
                <a16:creationId xmlns:a16="http://schemas.microsoft.com/office/drawing/2014/main" id="{5BBE049D-23C8-45E8-B345-A570CC9F2234}"/>
              </a:ext>
            </a:extLst>
          </p:cNvPr>
          <p:cNvSpPr/>
          <p:nvPr/>
        </p:nvSpPr>
        <p:spPr>
          <a:xfrm>
            <a:off x="4747735" y="2966584"/>
            <a:ext cx="1918249" cy="59771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b="1" dirty="0">
                <a:ln w="22225">
                  <a:solidFill>
                    <a:schemeClr val="accent2"/>
                  </a:solidFill>
                  <a:prstDash val="solid"/>
                </a:ln>
                <a:solidFill>
                  <a:schemeClr val="accent2">
                    <a:lumMod val="40000"/>
                    <a:lumOff val="60000"/>
                  </a:schemeClr>
                </a:solidFill>
              </a:rPr>
              <a:t>FONT</a:t>
            </a:r>
          </a:p>
        </p:txBody>
      </p:sp>
      <p:sp>
        <p:nvSpPr>
          <p:cNvPr id="16" name="Flowchart: Punched Tape 15">
            <a:extLst>
              <a:ext uri="{FF2B5EF4-FFF2-40B4-BE49-F238E27FC236}">
                <a16:creationId xmlns:a16="http://schemas.microsoft.com/office/drawing/2014/main" id="{16319A91-0602-4AC8-B59F-292EC1F3B4B1}"/>
              </a:ext>
            </a:extLst>
          </p:cNvPr>
          <p:cNvSpPr/>
          <p:nvPr/>
        </p:nvSpPr>
        <p:spPr>
          <a:xfrm>
            <a:off x="2476936" y="3088363"/>
            <a:ext cx="2040142" cy="517110"/>
          </a:xfrm>
          <a:prstGeom prst="flowChartPunchedTape">
            <a:avLst/>
          </a:prstGeom>
          <a:blipFill>
            <a:blip r:embed="rId2"/>
            <a:tile tx="0" ty="0" sx="100000" sy="100000" flip="none" algn="tl"/>
          </a:blipFill>
        </p:spPr>
        <p:style>
          <a:lnRef idx="1">
            <a:schemeClr val="accent4"/>
          </a:lnRef>
          <a:fillRef idx="3">
            <a:schemeClr val="accent4"/>
          </a:fillRef>
          <a:effectRef idx="2">
            <a:schemeClr val="accent4"/>
          </a:effectRef>
          <a:fontRef idx="minor">
            <a:schemeClr val="lt1"/>
          </a:fontRef>
        </p:style>
        <p:txBody>
          <a:bodyPr rtlCol="0" anchor="ctr"/>
          <a:lstStyle/>
          <a:p>
            <a:pPr algn="ctr"/>
            <a:r>
              <a:rPr lang="en-GB" b="1" dirty="0">
                <a:solidFill>
                  <a:srgbClr val="0070C0"/>
                </a:solidFill>
              </a:rPr>
              <a:t>Backgrounds </a:t>
            </a:r>
          </a:p>
        </p:txBody>
      </p:sp>
      <p:sp>
        <p:nvSpPr>
          <p:cNvPr id="17" name="Thought Bubble: Cloud 16">
            <a:extLst>
              <a:ext uri="{FF2B5EF4-FFF2-40B4-BE49-F238E27FC236}">
                <a16:creationId xmlns:a16="http://schemas.microsoft.com/office/drawing/2014/main" id="{162F9C2C-6380-48EE-B28B-FB741300E0A2}"/>
              </a:ext>
            </a:extLst>
          </p:cNvPr>
          <p:cNvSpPr/>
          <p:nvPr/>
        </p:nvSpPr>
        <p:spPr>
          <a:xfrm>
            <a:off x="6788566" y="2791262"/>
            <a:ext cx="1918249" cy="108335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accent6">
                    <a:lumMod val="75000"/>
                  </a:schemeClr>
                </a:solidFill>
              </a:rPr>
              <a:t>Saying what they think</a:t>
            </a:r>
          </a:p>
        </p:txBody>
      </p:sp>
      <p:sp>
        <p:nvSpPr>
          <p:cNvPr id="18" name="Speech Bubble: Oval 17">
            <a:extLst>
              <a:ext uri="{FF2B5EF4-FFF2-40B4-BE49-F238E27FC236}">
                <a16:creationId xmlns:a16="http://schemas.microsoft.com/office/drawing/2014/main" id="{A20F7C95-60A3-4BB7-823B-8E84FE5DDEE9}"/>
              </a:ext>
            </a:extLst>
          </p:cNvPr>
          <p:cNvSpPr/>
          <p:nvPr/>
        </p:nvSpPr>
        <p:spPr>
          <a:xfrm>
            <a:off x="1395229" y="3898268"/>
            <a:ext cx="2407640" cy="1169426"/>
          </a:xfrm>
          <a:prstGeom prst="wedgeEllipseCallo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7030A0"/>
                </a:solidFill>
              </a:rPr>
              <a:t>Saying what they want to say, their way </a:t>
            </a:r>
          </a:p>
        </p:txBody>
      </p:sp>
      <p:sp>
        <p:nvSpPr>
          <p:cNvPr id="9" name="Frame 8">
            <a:extLst>
              <a:ext uri="{FF2B5EF4-FFF2-40B4-BE49-F238E27FC236}">
                <a16:creationId xmlns:a16="http://schemas.microsoft.com/office/drawing/2014/main" id="{17253F88-128A-4E18-9129-B7601DB0004E}"/>
              </a:ext>
            </a:extLst>
          </p:cNvPr>
          <p:cNvSpPr/>
          <p:nvPr/>
        </p:nvSpPr>
        <p:spPr>
          <a:xfrm>
            <a:off x="4149634" y="3978231"/>
            <a:ext cx="1367245" cy="10095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11" name="Graphic 10" descr="Camera with solid fill">
            <a:extLst>
              <a:ext uri="{FF2B5EF4-FFF2-40B4-BE49-F238E27FC236}">
                <a16:creationId xmlns:a16="http://schemas.microsoft.com/office/drawing/2014/main" id="{4AC19EF8-A924-490E-B452-A73BC52ED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6056" y="4025781"/>
            <a:ext cx="914400" cy="914400"/>
          </a:xfrm>
          <a:prstGeom prst="rect">
            <a:avLst/>
          </a:prstGeom>
        </p:spPr>
      </p:pic>
      <p:sp>
        <p:nvSpPr>
          <p:cNvPr id="13" name="Smiley Face 12">
            <a:extLst>
              <a:ext uri="{FF2B5EF4-FFF2-40B4-BE49-F238E27FC236}">
                <a16:creationId xmlns:a16="http://schemas.microsoft.com/office/drawing/2014/main" id="{A6ADE7E8-1D3D-4093-BF3A-03121142345B}"/>
              </a:ext>
            </a:extLst>
          </p:cNvPr>
          <p:cNvSpPr/>
          <p:nvPr/>
        </p:nvSpPr>
        <p:spPr>
          <a:xfrm>
            <a:off x="5242559" y="3726923"/>
            <a:ext cx="775063" cy="597716"/>
          </a:xfrm>
          <a:prstGeom prst="smileyFac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DFF80D8A-4E1C-4123-91D6-F1A8E79FDFF4}"/>
              </a:ext>
            </a:extLst>
          </p:cNvPr>
          <p:cNvSpPr/>
          <p:nvPr/>
        </p:nvSpPr>
        <p:spPr>
          <a:xfrm>
            <a:off x="5706859" y="4390015"/>
            <a:ext cx="2165690" cy="597716"/>
          </a:xfrm>
          <a:prstGeom prst="roundRect">
            <a:avLst/>
          </a:prstGeom>
          <a:gradFill>
            <a:gsLst>
              <a:gs pos="0">
                <a:schemeClr val="accent4">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Use of photos and graphics</a:t>
            </a:r>
          </a:p>
        </p:txBody>
      </p:sp>
    </p:spTree>
    <p:extLst>
      <p:ext uri="{BB962C8B-B14F-4D97-AF65-F5344CB8AC3E}">
        <p14:creationId xmlns:p14="http://schemas.microsoft.com/office/powerpoint/2010/main" val="257092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1C83-7178-4274-B8CA-17B46FE5FB42}"/>
              </a:ext>
            </a:extLst>
          </p:cNvPr>
          <p:cNvSpPr>
            <a:spLocks noGrp="1"/>
          </p:cNvSpPr>
          <p:nvPr>
            <p:ph type="title"/>
          </p:nvPr>
        </p:nvSpPr>
        <p:spPr/>
        <p:txBody>
          <a:bodyPr>
            <a:normAutofit fontScale="90000"/>
          </a:bodyPr>
          <a:lstStyle/>
          <a:p>
            <a:br>
              <a:rPr lang="en-GB" sz="3100" dirty="0"/>
            </a:br>
            <a:r>
              <a:rPr lang="en-GB" sz="3100" u="sng" dirty="0"/>
              <a:t>Examples of PCP Approaches (2): </a:t>
            </a:r>
            <a:br>
              <a:rPr lang="en-GB" sz="3100" dirty="0"/>
            </a:br>
            <a:r>
              <a:rPr lang="en-GB" sz="5300" dirty="0">
                <a:solidFill>
                  <a:srgbClr val="FF0000"/>
                </a:solidFill>
              </a:rPr>
              <a:t>P</a:t>
            </a:r>
            <a:r>
              <a:rPr lang="en-GB" sz="5300" dirty="0">
                <a:solidFill>
                  <a:srgbClr val="00B050"/>
                </a:solidFill>
              </a:rPr>
              <a:t>A</a:t>
            </a:r>
            <a:r>
              <a:rPr lang="en-GB" sz="5300" dirty="0">
                <a:solidFill>
                  <a:srgbClr val="0070C0"/>
                </a:solidFill>
              </a:rPr>
              <a:t>T</a:t>
            </a:r>
            <a:r>
              <a:rPr lang="en-GB" sz="5300" dirty="0">
                <a:solidFill>
                  <a:srgbClr val="FFC000"/>
                </a:solidFill>
              </a:rPr>
              <a:t>H</a:t>
            </a:r>
            <a:r>
              <a:rPr lang="en-GB" sz="5300" dirty="0"/>
              <a:t>s </a:t>
            </a:r>
            <a:r>
              <a:rPr lang="en-GB" sz="2200" dirty="0"/>
              <a:t>(or….. </a:t>
            </a:r>
            <a:r>
              <a:rPr lang="en-GB" sz="2200" dirty="0">
                <a:solidFill>
                  <a:srgbClr val="FF0000"/>
                </a:solidFill>
              </a:rPr>
              <a:t>P</a:t>
            </a:r>
            <a:r>
              <a:rPr lang="en-GB" sz="2200" dirty="0"/>
              <a:t>lanning </a:t>
            </a:r>
            <a:r>
              <a:rPr lang="en-GB" sz="2200" dirty="0">
                <a:solidFill>
                  <a:srgbClr val="00B050"/>
                </a:solidFill>
              </a:rPr>
              <a:t>A</a:t>
            </a:r>
            <a:r>
              <a:rPr lang="en-GB" sz="2200" dirty="0"/>
              <a:t>lternative </a:t>
            </a:r>
            <a:r>
              <a:rPr lang="en-GB" sz="2200" dirty="0">
                <a:solidFill>
                  <a:srgbClr val="0070C0"/>
                </a:solidFill>
              </a:rPr>
              <a:t>T</a:t>
            </a:r>
            <a:r>
              <a:rPr lang="en-GB" sz="2200" dirty="0"/>
              <a:t>omorrows with </a:t>
            </a:r>
            <a:r>
              <a:rPr lang="en-GB" sz="2200" dirty="0">
                <a:solidFill>
                  <a:srgbClr val="FFC000"/>
                </a:solidFill>
              </a:rPr>
              <a:t>H</a:t>
            </a:r>
            <a:r>
              <a:rPr lang="en-GB" sz="2200" dirty="0"/>
              <a:t>ope)</a:t>
            </a:r>
            <a:br>
              <a:rPr lang="en-GB" sz="2200" dirty="0"/>
            </a:br>
            <a:endParaRPr lang="en-GB" sz="2200" dirty="0"/>
          </a:p>
        </p:txBody>
      </p:sp>
      <p:pic>
        <p:nvPicPr>
          <p:cNvPr id="5" name="Content Placeholder 4" descr="A picture of Bill Murray">
            <a:extLst>
              <a:ext uri="{FF2B5EF4-FFF2-40B4-BE49-F238E27FC236}">
                <a16:creationId xmlns:a16="http://schemas.microsoft.com/office/drawing/2014/main" id="{7768975D-E7BE-45A3-87F0-14BE3D703760}"/>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777" t="8142" r="4215" b="20841"/>
          <a:stretch/>
        </p:blipFill>
        <p:spPr bwMode="auto">
          <a:xfrm>
            <a:off x="748937" y="2142309"/>
            <a:ext cx="7598109" cy="2792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AA07A618-F8FA-4522-BF86-0B876441CEFA}"/>
              </a:ext>
            </a:extLst>
          </p:cNvPr>
          <p:cNvSpPr/>
          <p:nvPr/>
        </p:nvSpPr>
        <p:spPr>
          <a:xfrm>
            <a:off x="1002176" y="1488736"/>
            <a:ext cx="4237057" cy="369332"/>
          </a:xfrm>
          <a:prstGeom prst="rect">
            <a:avLst/>
          </a:prstGeom>
        </p:spPr>
        <p:txBody>
          <a:bodyPr wrap="none">
            <a:spAutoFit/>
          </a:bodyPr>
          <a:lstStyle/>
          <a:p>
            <a:r>
              <a:rPr lang="en-GB" b="1" dirty="0">
                <a:latin typeface="Comic Sans MS" panose="030F0702030302020204" pitchFamily="66" charset="0"/>
              </a:rPr>
              <a:t>An Example of a completed PATH….</a:t>
            </a:r>
          </a:p>
        </p:txBody>
      </p:sp>
    </p:spTree>
    <p:extLst>
      <p:ext uri="{BB962C8B-B14F-4D97-AF65-F5344CB8AC3E}">
        <p14:creationId xmlns:p14="http://schemas.microsoft.com/office/powerpoint/2010/main" val="174983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F85D-CA07-4030-B79E-9FB7BBB67783}"/>
              </a:ext>
            </a:extLst>
          </p:cNvPr>
          <p:cNvSpPr>
            <a:spLocks noGrp="1"/>
          </p:cNvSpPr>
          <p:nvPr>
            <p:ph type="title"/>
          </p:nvPr>
        </p:nvSpPr>
        <p:spPr/>
        <p:txBody>
          <a:bodyPr>
            <a:normAutofit fontScale="90000"/>
          </a:bodyPr>
          <a:lstStyle/>
          <a:p>
            <a:r>
              <a:rPr lang="en-GB" b="0" dirty="0">
                <a:solidFill>
                  <a:schemeClr val="tx1"/>
                </a:solidFill>
              </a:rPr>
              <a:t>When to collect the Child or  Young Person’s Views:</a:t>
            </a:r>
            <a:endParaRPr lang="en-GB" dirty="0"/>
          </a:p>
        </p:txBody>
      </p:sp>
      <p:sp>
        <p:nvSpPr>
          <p:cNvPr id="4" name="TextBox 3">
            <a:extLst>
              <a:ext uri="{FF2B5EF4-FFF2-40B4-BE49-F238E27FC236}">
                <a16:creationId xmlns:a16="http://schemas.microsoft.com/office/drawing/2014/main" id="{890ACD3A-F70C-4D51-ABA1-855802D05870}"/>
              </a:ext>
            </a:extLst>
          </p:cNvPr>
          <p:cNvSpPr txBox="1"/>
          <p:nvPr/>
        </p:nvSpPr>
        <p:spPr>
          <a:xfrm>
            <a:off x="839973" y="1720840"/>
            <a:ext cx="7442790" cy="3447098"/>
          </a:xfrm>
          <a:prstGeom prst="rect">
            <a:avLst/>
          </a:prstGeom>
          <a:noFill/>
        </p:spPr>
        <p:txBody>
          <a:bodyPr wrap="square">
            <a:spAutoFit/>
          </a:bodyPr>
          <a:lstStyle/>
          <a:p>
            <a:pPr marL="285750" indent="-285750">
              <a:buFont typeface="Arial" panose="020B0604020202020204" pitchFamily="34" charset="0"/>
              <a:buChar char="•"/>
            </a:pPr>
            <a:endParaRPr lang="en-GB" sz="1800" b="0" dirty="0"/>
          </a:p>
          <a:p>
            <a:pPr marL="285750" indent="-285750">
              <a:buFont typeface="Arial" panose="020B0604020202020204" pitchFamily="34" charset="0"/>
              <a:buChar char="•"/>
            </a:pPr>
            <a:r>
              <a:rPr lang="en-GB" sz="2000" b="0" dirty="0"/>
              <a:t>This should be competed 2 weeks before  the review – leaving time to complete in chunks if needed.</a:t>
            </a:r>
          </a:p>
          <a:p>
            <a:pPr marL="285750" indent="-285750">
              <a:buFont typeface="Arial" panose="020B0604020202020204" pitchFamily="34" charset="0"/>
              <a:buChar char="•"/>
            </a:pPr>
            <a:endParaRPr lang="en-GB" sz="2000" b="0" dirty="0"/>
          </a:p>
          <a:p>
            <a:pPr marL="285750" indent="-285750">
              <a:buFont typeface="Arial" panose="020B0604020202020204" pitchFamily="34" charset="0"/>
              <a:buChar char="•"/>
            </a:pPr>
            <a:r>
              <a:rPr lang="en-GB" sz="2000" b="0" dirty="0"/>
              <a:t>Where possible  the child/young person should have choice over how they record their views</a:t>
            </a:r>
            <a:endParaRPr lang="en-GB" sz="2000" dirty="0"/>
          </a:p>
          <a:p>
            <a:endParaRPr lang="en-GB" sz="2000" b="0" dirty="0"/>
          </a:p>
          <a:p>
            <a:pPr marL="285750" indent="-285750">
              <a:buFont typeface="Arial" panose="020B0604020202020204" pitchFamily="34" charset="0"/>
              <a:buChar char="•"/>
            </a:pPr>
            <a:r>
              <a:rPr lang="en-GB" sz="2000" b="0" dirty="0"/>
              <a:t>Where possible the child/young person should have choice over if they want to and how they present on the day.  </a:t>
            </a:r>
            <a:br>
              <a:rPr lang="en-GB" sz="2000" b="0" dirty="0"/>
            </a:br>
            <a:br>
              <a:rPr lang="en-GB" sz="2000" dirty="0"/>
            </a:br>
            <a:endParaRPr lang="en-GB" sz="2000" dirty="0"/>
          </a:p>
        </p:txBody>
      </p:sp>
    </p:spTree>
    <p:extLst>
      <p:ext uri="{BB962C8B-B14F-4D97-AF65-F5344CB8AC3E}">
        <p14:creationId xmlns:p14="http://schemas.microsoft.com/office/powerpoint/2010/main" val="316563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7915-26D7-49F9-BCF1-C63274A4DE4E}"/>
              </a:ext>
            </a:extLst>
          </p:cNvPr>
          <p:cNvSpPr>
            <a:spLocks noGrp="1"/>
          </p:cNvSpPr>
          <p:nvPr>
            <p:ph type="title"/>
          </p:nvPr>
        </p:nvSpPr>
        <p:spPr/>
        <p:txBody>
          <a:bodyPr>
            <a:normAutofit fontScale="90000"/>
          </a:bodyPr>
          <a:lstStyle/>
          <a:p>
            <a:r>
              <a:rPr lang="en-GB" dirty="0"/>
              <a:t>How can you use the child/young persons’ views in the Annual Review paperwork?</a:t>
            </a:r>
          </a:p>
        </p:txBody>
      </p:sp>
      <p:pic>
        <p:nvPicPr>
          <p:cNvPr id="4" name="Content Placeholder 3">
            <a:extLst>
              <a:ext uri="{FF2B5EF4-FFF2-40B4-BE49-F238E27FC236}">
                <a16:creationId xmlns:a16="http://schemas.microsoft.com/office/drawing/2014/main" id="{3A4D0AA2-86E9-4F44-9657-B17CD8389EF3}"/>
              </a:ext>
            </a:extLst>
          </p:cNvPr>
          <p:cNvPicPr>
            <a:picLocks noGrp="1" noChangeAspect="1"/>
          </p:cNvPicPr>
          <p:nvPr>
            <p:ph idx="1"/>
          </p:nvPr>
        </p:nvPicPr>
        <p:blipFill>
          <a:blip r:embed="rId2"/>
          <a:stretch>
            <a:fillRect/>
          </a:stretch>
        </p:blipFill>
        <p:spPr>
          <a:xfrm>
            <a:off x="2771776" y="1301098"/>
            <a:ext cx="3493338" cy="4005200"/>
          </a:xfrm>
          <a:prstGeom prst="rect">
            <a:avLst/>
          </a:prstGeom>
        </p:spPr>
      </p:pic>
    </p:spTree>
    <p:extLst>
      <p:ext uri="{BB962C8B-B14F-4D97-AF65-F5344CB8AC3E}">
        <p14:creationId xmlns:p14="http://schemas.microsoft.com/office/powerpoint/2010/main" val="235596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0B7B-4624-4D77-81CE-1F4D3948A870}"/>
              </a:ext>
            </a:extLst>
          </p:cNvPr>
          <p:cNvSpPr>
            <a:spLocks noGrp="1"/>
          </p:cNvSpPr>
          <p:nvPr>
            <p:ph type="title"/>
          </p:nvPr>
        </p:nvSpPr>
        <p:spPr/>
        <p:txBody>
          <a:bodyPr>
            <a:normAutofit fontScale="90000"/>
          </a:bodyPr>
          <a:lstStyle/>
          <a:p>
            <a:r>
              <a:rPr lang="en-GB" dirty="0"/>
              <a:t>How can you use the child/young persons’ views in the Annual Review paperwork?</a:t>
            </a:r>
          </a:p>
        </p:txBody>
      </p:sp>
      <p:pic>
        <p:nvPicPr>
          <p:cNvPr id="6" name="Content Placeholder 5">
            <a:extLst>
              <a:ext uri="{FF2B5EF4-FFF2-40B4-BE49-F238E27FC236}">
                <a16:creationId xmlns:a16="http://schemas.microsoft.com/office/drawing/2014/main" id="{455903B4-0BFF-49DD-9C2E-67855FFD7321}"/>
              </a:ext>
            </a:extLst>
          </p:cNvPr>
          <p:cNvPicPr>
            <a:picLocks noGrp="1" noChangeAspect="1"/>
          </p:cNvPicPr>
          <p:nvPr>
            <p:ph idx="1"/>
          </p:nvPr>
        </p:nvPicPr>
        <p:blipFill rotWithShape="1">
          <a:blip r:embed="rId2"/>
          <a:srcRect t="7148"/>
          <a:stretch/>
        </p:blipFill>
        <p:spPr>
          <a:xfrm>
            <a:off x="774600" y="1301098"/>
            <a:ext cx="6893025" cy="3919139"/>
          </a:xfrm>
          <a:prstGeom prst="rect">
            <a:avLst/>
          </a:prstGeom>
        </p:spPr>
      </p:pic>
    </p:spTree>
    <p:extLst>
      <p:ext uri="{BB962C8B-B14F-4D97-AF65-F5344CB8AC3E}">
        <p14:creationId xmlns:p14="http://schemas.microsoft.com/office/powerpoint/2010/main" val="363409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5703-D598-47C2-8B59-C4EC8A4D03EF}"/>
              </a:ext>
            </a:extLst>
          </p:cNvPr>
          <p:cNvSpPr>
            <a:spLocks noGrp="1"/>
          </p:cNvSpPr>
          <p:nvPr>
            <p:ph type="title"/>
          </p:nvPr>
        </p:nvSpPr>
        <p:spPr>
          <a:xfrm>
            <a:off x="205447" y="217887"/>
            <a:ext cx="8728435" cy="1334688"/>
          </a:xfrm>
        </p:spPr>
        <p:txBody>
          <a:bodyPr>
            <a:normAutofit/>
          </a:bodyPr>
          <a:lstStyle/>
          <a:p>
            <a:r>
              <a:rPr lang="en-GB" dirty="0"/>
              <a:t>Top Tips (1) –</a:t>
            </a:r>
            <a:br>
              <a:rPr lang="en-GB" dirty="0"/>
            </a:br>
            <a:r>
              <a:rPr lang="en-GB" dirty="0"/>
              <a:t>Before the Annual Review </a:t>
            </a:r>
          </a:p>
        </p:txBody>
      </p:sp>
      <p:sp>
        <p:nvSpPr>
          <p:cNvPr id="3" name="Content Placeholder 2">
            <a:extLst>
              <a:ext uri="{FF2B5EF4-FFF2-40B4-BE49-F238E27FC236}">
                <a16:creationId xmlns:a16="http://schemas.microsoft.com/office/drawing/2014/main" id="{47B48E07-AFA1-4186-80E6-1A8F92DC967B}"/>
              </a:ext>
            </a:extLst>
          </p:cNvPr>
          <p:cNvSpPr>
            <a:spLocks noGrp="1"/>
          </p:cNvSpPr>
          <p:nvPr>
            <p:ph idx="1"/>
          </p:nvPr>
        </p:nvSpPr>
        <p:spPr>
          <a:xfrm>
            <a:off x="552894" y="1065223"/>
            <a:ext cx="8006316" cy="3995875"/>
          </a:xfrm>
        </p:spPr>
        <p:txBody>
          <a:bodyPr>
            <a:normAutofit/>
          </a:bodyPr>
          <a:lstStyle/>
          <a:p>
            <a:pPr>
              <a:buFont typeface="Wingdings" panose="05000000000000000000" pitchFamily="2" charset="2"/>
              <a:buChar char="q"/>
            </a:pPr>
            <a:endParaRPr lang="en-GB" dirty="0"/>
          </a:p>
          <a:p>
            <a:pPr algn="ctr">
              <a:buFont typeface="Wingdings" panose="05000000000000000000" pitchFamily="2" charset="2"/>
              <a:buChar char="q"/>
            </a:pPr>
            <a:r>
              <a:rPr lang="en-GB" dirty="0"/>
              <a:t>Get the views from the child/young person, 3 weeks before the Annual Review </a:t>
            </a:r>
          </a:p>
          <a:p>
            <a:pPr algn="ctr">
              <a:buFont typeface="Wingdings" panose="05000000000000000000" pitchFamily="2" charset="2"/>
              <a:buChar char="q"/>
            </a:pPr>
            <a:r>
              <a:rPr lang="en-GB" dirty="0"/>
              <a:t>Ask them how they want to give their views and be as child/young-person focused as possible</a:t>
            </a:r>
          </a:p>
          <a:p>
            <a:pPr algn="ctr">
              <a:buFont typeface="Wingdings" panose="05000000000000000000" pitchFamily="2" charset="2"/>
              <a:buChar char="q"/>
            </a:pPr>
            <a:r>
              <a:rPr lang="en-GB" dirty="0"/>
              <a:t>Circulate the child/young person’s views to all parties, with all the other Annual Review documents, 2 weeks before the Annual Review</a:t>
            </a:r>
          </a:p>
          <a:p>
            <a:pPr>
              <a:buFont typeface="Wingdings" panose="05000000000000000000" pitchFamily="2" charset="2"/>
              <a:buChar char="q"/>
            </a:pPr>
            <a:endParaRPr lang="en-GB" dirty="0"/>
          </a:p>
          <a:p>
            <a:pPr>
              <a:buFont typeface="Wingdings" panose="05000000000000000000" pitchFamily="2" charset="2"/>
              <a:buChar char="q"/>
            </a:pPr>
            <a:endParaRPr lang="en-GB" dirty="0"/>
          </a:p>
          <a:p>
            <a:pPr>
              <a:buFont typeface="Wingdings" panose="05000000000000000000" pitchFamily="2" charset="2"/>
              <a:buChar char="q"/>
            </a:pPr>
            <a:endParaRPr lang="en-GB" dirty="0"/>
          </a:p>
          <a:p>
            <a:pPr>
              <a:buFont typeface="Wingdings" panose="05000000000000000000" pitchFamily="2" charset="2"/>
              <a:buChar char="q"/>
            </a:pPr>
            <a:endParaRPr lang="en-GB" dirty="0"/>
          </a:p>
          <a:p>
            <a:pPr>
              <a:buFont typeface="Wingdings" panose="05000000000000000000" pitchFamily="2" charset="2"/>
              <a:buChar char="q"/>
            </a:pPr>
            <a:endParaRPr lang="en-GB" dirty="0"/>
          </a:p>
          <a:p>
            <a:pPr>
              <a:buFont typeface="Wingdings" panose="05000000000000000000" pitchFamily="2" charset="2"/>
              <a:buChar char="q"/>
            </a:pPr>
            <a:endParaRPr lang="en-GB" dirty="0"/>
          </a:p>
          <a:p>
            <a:endParaRPr lang="en-GB" dirty="0"/>
          </a:p>
        </p:txBody>
      </p:sp>
    </p:spTree>
    <p:extLst>
      <p:ext uri="{BB962C8B-B14F-4D97-AF65-F5344CB8AC3E}">
        <p14:creationId xmlns:p14="http://schemas.microsoft.com/office/powerpoint/2010/main" val="239734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C115-F929-4E84-8773-EF2E6D60A077}"/>
              </a:ext>
            </a:extLst>
          </p:cNvPr>
          <p:cNvSpPr>
            <a:spLocks noGrp="1"/>
          </p:cNvSpPr>
          <p:nvPr>
            <p:ph type="title"/>
          </p:nvPr>
        </p:nvSpPr>
        <p:spPr>
          <a:xfrm>
            <a:off x="349184" y="234184"/>
            <a:ext cx="8379251" cy="1413641"/>
          </a:xfrm>
        </p:spPr>
        <p:txBody>
          <a:bodyPr>
            <a:normAutofit fontScale="90000"/>
          </a:bodyPr>
          <a:lstStyle/>
          <a:p>
            <a:br>
              <a:rPr lang="en-GB" dirty="0"/>
            </a:br>
            <a:r>
              <a:rPr lang="en-GB" dirty="0"/>
              <a:t>Top Tips (2)  - </a:t>
            </a:r>
            <a:br>
              <a:rPr lang="en-GB" dirty="0"/>
            </a:br>
            <a:r>
              <a:rPr lang="en-GB" dirty="0"/>
              <a:t>Scene-setting </a:t>
            </a:r>
            <a:br>
              <a:rPr lang="en-GB" dirty="0"/>
            </a:br>
            <a:endParaRPr lang="en-GB" dirty="0"/>
          </a:p>
        </p:txBody>
      </p:sp>
      <p:sp>
        <p:nvSpPr>
          <p:cNvPr id="3" name="Content Placeholder 2">
            <a:extLst>
              <a:ext uri="{FF2B5EF4-FFF2-40B4-BE49-F238E27FC236}">
                <a16:creationId xmlns:a16="http://schemas.microsoft.com/office/drawing/2014/main" id="{3E0612A8-7524-405B-9EAC-7764E25ED633}"/>
              </a:ext>
            </a:extLst>
          </p:cNvPr>
          <p:cNvSpPr>
            <a:spLocks noGrp="1"/>
          </p:cNvSpPr>
          <p:nvPr>
            <p:ph idx="1"/>
          </p:nvPr>
        </p:nvSpPr>
        <p:spPr>
          <a:xfrm>
            <a:off x="415565" y="1086774"/>
            <a:ext cx="8047951" cy="4133812"/>
          </a:xfrm>
        </p:spPr>
        <p:txBody>
          <a:bodyPr/>
          <a:lstStyle/>
          <a:p>
            <a:pPr marL="0" indent="0">
              <a:buNone/>
            </a:pPr>
            <a:endParaRPr lang="en-GB" dirty="0"/>
          </a:p>
          <a:p>
            <a:pPr algn="ctr">
              <a:buFont typeface="Wingdings" panose="05000000000000000000" pitchFamily="2" charset="2"/>
              <a:buChar char="q"/>
            </a:pPr>
            <a:r>
              <a:rPr lang="en-GB" dirty="0"/>
              <a:t>Ask the child/young person if they feel able to attend their Annual Review and what part they would like to play within it and also at what point they want to join</a:t>
            </a:r>
          </a:p>
          <a:p>
            <a:pPr algn="ctr">
              <a:buFont typeface="Wingdings" panose="05000000000000000000" pitchFamily="2" charset="2"/>
              <a:buChar char="q"/>
            </a:pPr>
            <a:r>
              <a:rPr lang="en-GB" dirty="0"/>
              <a:t>If the child/young person is only coming into the Annual Review for part of the meeting, bring them in the second part of the meeting, so everyone leaves at the same time</a:t>
            </a:r>
          </a:p>
          <a:p>
            <a:pPr>
              <a:buFont typeface="Wingdings" panose="05000000000000000000" pitchFamily="2" charset="2"/>
              <a:buChar char="q"/>
            </a:pPr>
            <a:endParaRPr lang="en-GB" dirty="0"/>
          </a:p>
          <a:p>
            <a:endParaRPr lang="en-GB" dirty="0"/>
          </a:p>
        </p:txBody>
      </p:sp>
    </p:spTree>
    <p:extLst>
      <p:ext uri="{BB962C8B-B14F-4D97-AF65-F5344CB8AC3E}">
        <p14:creationId xmlns:p14="http://schemas.microsoft.com/office/powerpoint/2010/main" val="165112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6079-3D00-4F67-B555-028FB9C7D331}"/>
              </a:ext>
            </a:extLst>
          </p:cNvPr>
          <p:cNvSpPr>
            <a:spLocks noGrp="1"/>
          </p:cNvSpPr>
          <p:nvPr>
            <p:ph type="title"/>
          </p:nvPr>
        </p:nvSpPr>
        <p:spPr>
          <a:xfrm>
            <a:off x="205447" y="217887"/>
            <a:ext cx="8728435" cy="1363263"/>
          </a:xfrm>
        </p:spPr>
        <p:txBody>
          <a:bodyPr>
            <a:normAutofit/>
          </a:bodyPr>
          <a:lstStyle/>
          <a:p>
            <a:r>
              <a:rPr lang="en-GB" dirty="0"/>
              <a:t>Top Tips (3) – </a:t>
            </a:r>
            <a:br>
              <a:rPr lang="en-GB" dirty="0"/>
            </a:br>
            <a:r>
              <a:rPr lang="en-GB" dirty="0"/>
              <a:t>The child/young person’s experience</a:t>
            </a:r>
          </a:p>
        </p:txBody>
      </p:sp>
      <p:sp>
        <p:nvSpPr>
          <p:cNvPr id="3" name="Content Placeholder 2">
            <a:extLst>
              <a:ext uri="{FF2B5EF4-FFF2-40B4-BE49-F238E27FC236}">
                <a16:creationId xmlns:a16="http://schemas.microsoft.com/office/drawing/2014/main" id="{13EE657E-5965-46A4-8F9F-85F8052D2631}"/>
              </a:ext>
            </a:extLst>
          </p:cNvPr>
          <p:cNvSpPr>
            <a:spLocks noGrp="1"/>
          </p:cNvSpPr>
          <p:nvPr>
            <p:ph idx="1"/>
          </p:nvPr>
        </p:nvSpPr>
        <p:spPr>
          <a:xfrm>
            <a:off x="616688" y="1369578"/>
            <a:ext cx="7921256" cy="3244952"/>
          </a:xfrm>
        </p:spPr>
        <p:txBody>
          <a:bodyPr/>
          <a:lstStyle/>
          <a:p>
            <a:pPr>
              <a:buFont typeface="Wingdings" panose="05000000000000000000" pitchFamily="2" charset="2"/>
              <a:buChar char="q"/>
            </a:pPr>
            <a:endParaRPr lang="en-GB" dirty="0"/>
          </a:p>
          <a:p>
            <a:pPr algn="ctr">
              <a:buFont typeface="Wingdings" panose="05000000000000000000" pitchFamily="2" charset="2"/>
              <a:buChar char="q"/>
            </a:pPr>
            <a:r>
              <a:rPr lang="en-GB" dirty="0"/>
              <a:t>If the child/young person presents in the Annual Review, thank them and praise them for their contribution  </a:t>
            </a:r>
          </a:p>
          <a:p>
            <a:pPr algn="ctr">
              <a:buFont typeface="Wingdings" panose="05000000000000000000" pitchFamily="2" charset="2"/>
              <a:buChar char="q"/>
            </a:pPr>
            <a:r>
              <a:rPr lang="en-GB" dirty="0"/>
              <a:t>Remember that the Annual Review should be positive and encouraging, even if there are issues  </a:t>
            </a:r>
          </a:p>
          <a:p>
            <a:pPr algn="ctr">
              <a:buFont typeface="Wingdings" panose="05000000000000000000" pitchFamily="2" charset="2"/>
              <a:buChar char="q"/>
            </a:pPr>
            <a:endParaRPr lang="en-GB" dirty="0"/>
          </a:p>
          <a:p>
            <a:pPr>
              <a:buFont typeface="Wingdings" panose="05000000000000000000" pitchFamily="2" charset="2"/>
              <a:buChar char="q"/>
            </a:pPr>
            <a:endParaRPr lang="en-GB" dirty="0"/>
          </a:p>
        </p:txBody>
      </p:sp>
    </p:spTree>
    <p:extLst>
      <p:ext uri="{BB962C8B-B14F-4D97-AF65-F5344CB8AC3E}">
        <p14:creationId xmlns:p14="http://schemas.microsoft.com/office/powerpoint/2010/main" val="375233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05EA-584A-41F7-8FF1-2A2544655F20}"/>
              </a:ext>
            </a:extLst>
          </p:cNvPr>
          <p:cNvSpPr>
            <a:spLocks noGrp="1"/>
          </p:cNvSpPr>
          <p:nvPr>
            <p:ph type="title"/>
          </p:nvPr>
        </p:nvSpPr>
        <p:spPr/>
        <p:txBody>
          <a:bodyPr>
            <a:normAutofit fontScale="90000"/>
          </a:bodyPr>
          <a:lstStyle/>
          <a:p>
            <a:r>
              <a:rPr lang="en-GB" dirty="0"/>
              <a:t>Thank you for working through this presentation</a:t>
            </a:r>
          </a:p>
        </p:txBody>
      </p:sp>
      <p:sp>
        <p:nvSpPr>
          <p:cNvPr id="3" name="Rectangle 2">
            <a:extLst>
              <a:ext uri="{FF2B5EF4-FFF2-40B4-BE49-F238E27FC236}">
                <a16:creationId xmlns:a16="http://schemas.microsoft.com/office/drawing/2014/main" id="{863A435C-9C48-4993-803A-A9140EAB2CF9}"/>
              </a:ext>
            </a:extLst>
          </p:cNvPr>
          <p:cNvSpPr/>
          <p:nvPr/>
        </p:nvSpPr>
        <p:spPr>
          <a:xfrm>
            <a:off x="1559310" y="1910754"/>
            <a:ext cx="641628"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4" name="Rectangle 3">
            <a:extLst>
              <a:ext uri="{FF2B5EF4-FFF2-40B4-BE49-F238E27FC236}">
                <a16:creationId xmlns:a16="http://schemas.microsoft.com/office/drawing/2014/main" id="{BC6865E6-4651-48DE-B482-71F73C2D0312}"/>
              </a:ext>
            </a:extLst>
          </p:cNvPr>
          <p:cNvSpPr/>
          <p:nvPr/>
        </p:nvSpPr>
        <p:spPr>
          <a:xfrm>
            <a:off x="2105247" y="2345789"/>
            <a:ext cx="800719"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a:extLst>
              <a:ext uri="{FF2B5EF4-FFF2-40B4-BE49-F238E27FC236}">
                <a16:creationId xmlns:a16="http://schemas.microsoft.com/office/drawing/2014/main" id="{AF08A5B5-528B-412E-8B4B-9BB6F6C81568}"/>
              </a:ext>
            </a:extLst>
          </p:cNvPr>
          <p:cNvSpPr/>
          <p:nvPr/>
        </p:nvSpPr>
        <p:spPr>
          <a:xfrm>
            <a:off x="2743200" y="2161814"/>
            <a:ext cx="800718"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10" name="Thought Bubble: Cloud 9">
            <a:extLst>
              <a:ext uri="{FF2B5EF4-FFF2-40B4-BE49-F238E27FC236}">
                <a16:creationId xmlns:a16="http://schemas.microsoft.com/office/drawing/2014/main" id="{FA7CA6DC-90A8-4E4A-A7D7-CBD46C9F5083}"/>
              </a:ext>
            </a:extLst>
          </p:cNvPr>
          <p:cNvSpPr/>
          <p:nvPr/>
        </p:nvSpPr>
        <p:spPr>
          <a:xfrm>
            <a:off x="6400799" y="2058594"/>
            <a:ext cx="1275907" cy="117128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14D42DE-2058-496F-BBC9-E51C83B9D48A}"/>
              </a:ext>
            </a:extLst>
          </p:cNvPr>
          <p:cNvSpPr txBox="1"/>
          <p:nvPr/>
        </p:nvSpPr>
        <p:spPr>
          <a:xfrm>
            <a:off x="3604438" y="2185162"/>
            <a:ext cx="1956390" cy="1384995"/>
          </a:xfrm>
          <a:prstGeom prst="rect">
            <a:avLst/>
          </a:prstGeom>
          <a:noFill/>
        </p:spPr>
        <p:txBody>
          <a:bodyPr wrap="square" rtlCol="0">
            <a:spAutoFit/>
          </a:bodyPr>
          <a:lstStyle/>
          <a:p>
            <a:pPr algn="ctr"/>
            <a:r>
              <a:rPr lang="en-GB" sz="2800" b="1" dirty="0">
                <a:solidFill>
                  <a:srgbClr val="92D050"/>
                </a:solidFill>
              </a:rPr>
              <a:t>Questions and thoughts? </a:t>
            </a:r>
          </a:p>
        </p:txBody>
      </p:sp>
      <p:sp>
        <p:nvSpPr>
          <p:cNvPr id="14" name="TextBox 13">
            <a:extLst>
              <a:ext uri="{FF2B5EF4-FFF2-40B4-BE49-F238E27FC236}">
                <a16:creationId xmlns:a16="http://schemas.microsoft.com/office/drawing/2014/main" id="{6318B239-49EB-4A9B-B5EF-01B85F1CE226}"/>
              </a:ext>
            </a:extLst>
          </p:cNvPr>
          <p:cNvSpPr txBox="1"/>
          <p:nvPr/>
        </p:nvSpPr>
        <p:spPr>
          <a:xfrm>
            <a:off x="1488558" y="3628123"/>
            <a:ext cx="6121917" cy="1672477"/>
          </a:xfrm>
          <a:prstGeom prst="rect">
            <a:avLst/>
          </a:prstGeom>
          <a:noFill/>
        </p:spPr>
        <p:txBody>
          <a:bodyPr wrap="square" rtlCol="0">
            <a:spAutoFit/>
          </a:bodyPr>
          <a:lstStyle/>
          <a:p>
            <a:pPr algn="ctr"/>
            <a:endParaRPr lang="en-GB" dirty="0"/>
          </a:p>
          <a:p>
            <a:pPr algn="ctr"/>
            <a:r>
              <a:rPr lang="en-GB" sz="2800" dirty="0"/>
              <a:t>Please contact your Special Needs Officer - SNO, who will be happy to help you</a:t>
            </a:r>
          </a:p>
        </p:txBody>
      </p:sp>
    </p:spTree>
    <p:extLst>
      <p:ext uri="{BB962C8B-B14F-4D97-AF65-F5344CB8AC3E}">
        <p14:creationId xmlns:p14="http://schemas.microsoft.com/office/powerpoint/2010/main" val="382103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This presentation will cover:</a:t>
            </a:r>
          </a:p>
        </p:txBody>
      </p:sp>
      <p:sp>
        <p:nvSpPr>
          <p:cNvPr id="3" name="Content Placeholder 2"/>
          <p:cNvSpPr>
            <a:spLocks noGrp="1"/>
          </p:cNvSpPr>
          <p:nvPr>
            <p:ph idx="1"/>
          </p:nvPr>
        </p:nvSpPr>
        <p:spPr/>
        <p:txBody>
          <a:bodyPr/>
          <a:lstStyle/>
          <a:p>
            <a:r>
              <a:rPr lang="en-US" sz="2600" dirty="0"/>
              <a:t>The features of a  person </a:t>
            </a:r>
            <a:r>
              <a:rPr lang="en-US" sz="2600" dirty="0" err="1"/>
              <a:t>centred</a:t>
            </a:r>
            <a:r>
              <a:rPr lang="en-US" sz="2600" dirty="0"/>
              <a:t>  approach to annual reviews</a:t>
            </a:r>
          </a:p>
          <a:p>
            <a:r>
              <a:rPr lang="en-US" sz="2600" dirty="0"/>
              <a:t>Why we use a person </a:t>
            </a:r>
            <a:r>
              <a:rPr lang="en-US" sz="2600" dirty="0" err="1"/>
              <a:t>centred</a:t>
            </a:r>
            <a:r>
              <a:rPr lang="en-US" sz="2600" dirty="0"/>
              <a:t> approach</a:t>
            </a:r>
          </a:p>
          <a:p>
            <a:r>
              <a:rPr lang="en-US" sz="2600" dirty="0"/>
              <a:t>When and how to collect views</a:t>
            </a:r>
          </a:p>
          <a:p>
            <a:r>
              <a:rPr lang="en-US" sz="2600" dirty="0"/>
              <a:t>Good examples of person </a:t>
            </a:r>
            <a:r>
              <a:rPr lang="en-US" sz="2600" dirty="0" err="1"/>
              <a:t>centred</a:t>
            </a:r>
            <a:r>
              <a:rPr lang="en-US" sz="2600" dirty="0"/>
              <a:t> approaches and when it is appropriate to use them</a:t>
            </a:r>
          </a:p>
          <a:p>
            <a:r>
              <a:rPr lang="en-US" sz="2600" dirty="0"/>
              <a:t>How to incorporate this in an Annual Review</a:t>
            </a:r>
          </a:p>
          <a:p>
            <a:endParaRPr lang="en-US" dirty="0"/>
          </a:p>
        </p:txBody>
      </p:sp>
      <p:pic>
        <p:nvPicPr>
          <p:cNvPr id="4" name="Picture 2" descr="C:\Users\ATXZ7460\AppData\Local\Microsoft\Windows\Temporary Internet Files\Content.IE5\WD55JA78\logo-1000x250[1].png">
            <a:extLst>
              <a:ext uri="{FF2B5EF4-FFF2-40B4-BE49-F238E27FC236}">
                <a16:creationId xmlns:a16="http://schemas.microsoft.com/office/drawing/2014/main" id="{ADB8E7F7-EC74-47D8-914C-D132DE389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788" y="4593575"/>
            <a:ext cx="2553212" cy="63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7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What is Person Centred Planning?</a:t>
            </a:r>
            <a:endParaRPr lang="en-US" sz="3600" dirty="0"/>
          </a:p>
        </p:txBody>
      </p:sp>
      <p:sp>
        <p:nvSpPr>
          <p:cNvPr id="3" name="Content Placeholder 2"/>
          <p:cNvSpPr>
            <a:spLocks noGrp="1"/>
          </p:cNvSpPr>
          <p:nvPr>
            <p:ph idx="1"/>
          </p:nvPr>
        </p:nvSpPr>
        <p:spPr>
          <a:xfrm>
            <a:off x="4396447" y="1293929"/>
            <a:ext cx="4366553" cy="4330942"/>
          </a:xfrm>
        </p:spPr>
        <p:txBody>
          <a:bodyPr/>
          <a:lstStyle/>
          <a:p>
            <a:pPr marL="0" indent="0">
              <a:buNone/>
            </a:pPr>
            <a:r>
              <a:rPr lang="en-GB" dirty="0"/>
              <a:t>Person centred planning (PCP) provides a way of helping a person plan all aspects of their life, thus ensuring that the individual remains central to the creation of any plan which will affect them.</a:t>
            </a:r>
          </a:p>
          <a:p>
            <a:endParaRPr lang="en-US" dirty="0"/>
          </a:p>
        </p:txBody>
      </p:sp>
      <p:pic>
        <p:nvPicPr>
          <p:cNvPr id="4" name="Picture 2" descr="C:\Users\ATXZ7460\AppData\Local\Microsoft\Windows\Temporary Internet Files\Content.IE5\083B4UVY\people-tree-rf[1].jpg">
            <a:extLst>
              <a:ext uri="{FF2B5EF4-FFF2-40B4-BE49-F238E27FC236}">
                <a16:creationId xmlns:a16="http://schemas.microsoft.com/office/drawing/2014/main" id="{DE08AEEC-2198-45F8-B88E-380C10DA5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23950"/>
            <a:ext cx="4055268" cy="405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4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FC9D8-0CA4-4BE8-8E48-BEB8B28A9DAC}"/>
              </a:ext>
            </a:extLst>
          </p:cNvPr>
          <p:cNvSpPr>
            <a:spLocks noGrp="1"/>
          </p:cNvSpPr>
          <p:nvPr>
            <p:ph type="ctrTitle"/>
          </p:nvPr>
        </p:nvSpPr>
        <p:spPr>
          <a:xfrm>
            <a:off x="941295" y="5649451"/>
            <a:ext cx="7261411" cy="739880"/>
          </a:xfrm>
        </p:spPr>
        <p:txBody>
          <a:bodyPr anchor="b">
            <a:normAutofit/>
          </a:bodyPr>
          <a:lstStyle/>
          <a:p>
            <a:r>
              <a:rPr lang="en-GB" sz="3600" dirty="0"/>
              <a:t>Nothing about me without me!</a:t>
            </a:r>
          </a:p>
        </p:txBody>
      </p:sp>
      <p:pic>
        <p:nvPicPr>
          <p:cNvPr id="4" name="Content Placeholder 4" descr="A picture containing map&#10;&#10;Description automatically generated">
            <a:extLst>
              <a:ext uri="{FF2B5EF4-FFF2-40B4-BE49-F238E27FC236}">
                <a16:creationId xmlns:a16="http://schemas.microsoft.com/office/drawing/2014/main" id="{4160A2F1-9930-465C-880E-875AEF796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0"/>
          <a:stretch/>
        </p:blipFill>
        <p:spPr bwMode="auto">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409635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31DFCD-E94B-48E6-98FF-327124156633}"/>
              </a:ext>
            </a:extLst>
          </p:cNvPr>
          <p:cNvSpPr txBox="1"/>
          <p:nvPr/>
        </p:nvSpPr>
        <p:spPr>
          <a:xfrm>
            <a:off x="476250" y="336115"/>
            <a:ext cx="4095750" cy="2339102"/>
          </a:xfrm>
          <a:prstGeom prst="rect">
            <a:avLst/>
          </a:prstGeom>
          <a:noFill/>
        </p:spPr>
        <p:txBody>
          <a:bodyPr wrap="square">
            <a:spAutoFit/>
          </a:bodyPr>
          <a:lstStyle/>
          <a:p>
            <a:r>
              <a:rPr lang="en-GB" sz="1600" u="sng" dirty="0"/>
              <a:t>Code of Practice </a:t>
            </a:r>
            <a:br>
              <a:rPr lang="en-GB" sz="1600" b="0" dirty="0"/>
            </a:br>
            <a:r>
              <a:rPr lang="en-GB" sz="1600" b="0" dirty="0"/>
              <a:t>9.176 (</a:t>
            </a:r>
            <a:r>
              <a:rPr lang="en-GB" sz="1600" b="0" dirty="0" err="1"/>
              <a:t>Cof</a:t>
            </a:r>
            <a:r>
              <a:rPr lang="en-GB" sz="1600" b="0" dirty="0"/>
              <a:t> P 2015) - The meeting must focus on the child or Young person’s progress to achieving the outcomes, specified in the EHC Plan and on what changes might need to be made to the support that, is provided to help them achieve those outcomes or whether changes are needed to the outcome themselves</a:t>
            </a:r>
            <a:r>
              <a:rPr lang="en-GB" sz="1800" b="0" dirty="0"/>
              <a:t>. </a:t>
            </a:r>
            <a:endParaRPr lang="en-GB" dirty="0"/>
          </a:p>
        </p:txBody>
      </p:sp>
      <p:sp>
        <p:nvSpPr>
          <p:cNvPr id="5" name="TextBox 4">
            <a:extLst>
              <a:ext uri="{FF2B5EF4-FFF2-40B4-BE49-F238E27FC236}">
                <a16:creationId xmlns:a16="http://schemas.microsoft.com/office/drawing/2014/main" id="{164211DD-8445-44CA-8BF8-AB12CF815014}"/>
              </a:ext>
            </a:extLst>
          </p:cNvPr>
          <p:cNvSpPr txBox="1"/>
          <p:nvPr/>
        </p:nvSpPr>
        <p:spPr>
          <a:xfrm>
            <a:off x="476250" y="3120330"/>
            <a:ext cx="4572000" cy="830997"/>
          </a:xfrm>
          <a:prstGeom prst="rect">
            <a:avLst/>
          </a:prstGeom>
          <a:noFill/>
        </p:spPr>
        <p:txBody>
          <a:bodyPr wrap="square">
            <a:spAutoFit/>
          </a:bodyPr>
          <a:lstStyle/>
          <a:p>
            <a:r>
              <a:rPr lang="en-GB" sz="1600" b="0" dirty="0"/>
              <a:t>Children, parents and YP </a:t>
            </a:r>
            <a:br>
              <a:rPr lang="en-GB" sz="1600" b="0" dirty="0"/>
            </a:br>
            <a:r>
              <a:rPr lang="en-GB" sz="1600" b="0" dirty="0"/>
              <a:t>should be supported to engage</a:t>
            </a:r>
            <a:br>
              <a:rPr lang="en-GB" sz="1600" b="0" dirty="0"/>
            </a:br>
            <a:r>
              <a:rPr lang="en-GB" sz="1600" b="0" dirty="0"/>
              <a:t>fully in the review meeting</a:t>
            </a:r>
            <a:endParaRPr lang="en-GB" sz="1600" dirty="0"/>
          </a:p>
        </p:txBody>
      </p:sp>
      <p:sp>
        <p:nvSpPr>
          <p:cNvPr id="7" name="TextBox 6">
            <a:extLst>
              <a:ext uri="{FF2B5EF4-FFF2-40B4-BE49-F238E27FC236}">
                <a16:creationId xmlns:a16="http://schemas.microsoft.com/office/drawing/2014/main" id="{AF15915D-0739-4B14-B6F8-A1893116B862}"/>
              </a:ext>
            </a:extLst>
          </p:cNvPr>
          <p:cNvSpPr txBox="1"/>
          <p:nvPr/>
        </p:nvSpPr>
        <p:spPr>
          <a:xfrm>
            <a:off x="476250" y="4043660"/>
            <a:ext cx="3905250" cy="830997"/>
          </a:xfrm>
          <a:prstGeom prst="rect">
            <a:avLst/>
          </a:prstGeom>
          <a:noFill/>
        </p:spPr>
        <p:txBody>
          <a:bodyPr wrap="square">
            <a:spAutoFit/>
          </a:bodyPr>
          <a:lstStyle/>
          <a:p>
            <a:r>
              <a:rPr lang="en-GB" sz="1600" dirty="0"/>
              <a:t>Children and Young people are actively involved in making decisions about their future. Their voice is at the centre.</a:t>
            </a:r>
          </a:p>
        </p:txBody>
      </p:sp>
      <p:sp>
        <p:nvSpPr>
          <p:cNvPr id="9" name="TextBox 8">
            <a:extLst>
              <a:ext uri="{FF2B5EF4-FFF2-40B4-BE49-F238E27FC236}">
                <a16:creationId xmlns:a16="http://schemas.microsoft.com/office/drawing/2014/main" id="{F3B7FF81-5B90-4B00-8454-068D5D594B14}"/>
              </a:ext>
            </a:extLst>
          </p:cNvPr>
          <p:cNvSpPr txBox="1"/>
          <p:nvPr/>
        </p:nvSpPr>
        <p:spPr>
          <a:xfrm>
            <a:off x="4572000" y="524479"/>
            <a:ext cx="4572000" cy="830997"/>
          </a:xfrm>
          <a:prstGeom prst="rect">
            <a:avLst/>
          </a:prstGeom>
          <a:noFill/>
        </p:spPr>
        <p:txBody>
          <a:bodyPr wrap="square">
            <a:spAutoFit/>
          </a:bodyPr>
          <a:lstStyle/>
          <a:p>
            <a:r>
              <a:rPr lang="en-GB" sz="1600" u="sng" dirty="0"/>
              <a:t>Chapter 1 of the Code of Practice says:</a:t>
            </a:r>
          </a:p>
          <a:p>
            <a:r>
              <a:rPr lang="en-GB" sz="1600" dirty="0"/>
              <a:t>You must have regard to the views, wishes and feelings of the child or young person . </a:t>
            </a:r>
          </a:p>
        </p:txBody>
      </p:sp>
      <p:sp>
        <p:nvSpPr>
          <p:cNvPr id="11" name="TextBox 10">
            <a:extLst>
              <a:ext uri="{FF2B5EF4-FFF2-40B4-BE49-F238E27FC236}">
                <a16:creationId xmlns:a16="http://schemas.microsoft.com/office/drawing/2014/main" id="{4528A052-8365-46A4-BDE5-2FDD46398335}"/>
              </a:ext>
            </a:extLst>
          </p:cNvPr>
          <p:cNvSpPr txBox="1"/>
          <p:nvPr/>
        </p:nvSpPr>
        <p:spPr>
          <a:xfrm>
            <a:off x="4524376" y="1670365"/>
            <a:ext cx="4619624" cy="1077218"/>
          </a:xfrm>
          <a:prstGeom prst="rect">
            <a:avLst/>
          </a:prstGeom>
          <a:noFill/>
        </p:spPr>
        <p:txBody>
          <a:bodyPr wrap="square">
            <a:spAutoFit/>
          </a:bodyPr>
          <a:lstStyle/>
          <a:p>
            <a:r>
              <a:rPr lang="en-GB" sz="1600" dirty="0"/>
              <a:t>The child or young person must participate as fully as possible in decisions and be provided with the support and information necessary to make those decisions.</a:t>
            </a:r>
          </a:p>
        </p:txBody>
      </p:sp>
      <p:sp>
        <p:nvSpPr>
          <p:cNvPr id="13" name="TextBox 12">
            <a:extLst>
              <a:ext uri="{FF2B5EF4-FFF2-40B4-BE49-F238E27FC236}">
                <a16:creationId xmlns:a16="http://schemas.microsoft.com/office/drawing/2014/main" id="{4FAEF52D-2D7E-43C5-9B36-E7750CB4ADD7}"/>
              </a:ext>
            </a:extLst>
          </p:cNvPr>
          <p:cNvSpPr txBox="1"/>
          <p:nvPr/>
        </p:nvSpPr>
        <p:spPr>
          <a:xfrm>
            <a:off x="4524376" y="2994408"/>
            <a:ext cx="4619624" cy="584775"/>
          </a:xfrm>
          <a:prstGeom prst="rect">
            <a:avLst/>
          </a:prstGeom>
          <a:noFill/>
        </p:spPr>
        <p:txBody>
          <a:bodyPr wrap="square">
            <a:spAutoFit/>
          </a:bodyPr>
          <a:lstStyle/>
          <a:p>
            <a:r>
              <a:rPr lang="en-GB" sz="1600" dirty="0"/>
              <a:t>Greater Choice and control for Children and Young People </a:t>
            </a:r>
          </a:p>
        </p:txBody>
      </p:sp>
      <p:sp>
        <p:nvSpPr>
          <p:cNvPr id="15" name="TextBox 14">
            <a:extLst>
              <a:ext uri="{FF2B5EF4-FFF2-40B4-BE49-F238E27FC236}">
                <a16:creationId xmlns:a16="http://schemas.microsoft.com/office/drawing/2014/main" id="{A50AED21-E957-474C-B33E-FDC07720AD9D}"/>
              </a:ext>
            </a:extLst>
          </p:cNvPr>
          <p:cNvSpPr txBox="1"/>
          <p:nvPr/>
        </p:nvSpPr>
        <p:spPr>
          <a:xfrm>
            <a:off x="4524376" y="3961088"/>
            <a:ext cx="4619624" cy="830997"/>
          </a:xfrm>
          <a:prstGeom prst="rect">
            <a:avLst/>
          </a:prstGeom>
          <a:noFill/>
        </p:spPr>
        <p:txBody>
          <a:bodyPr wrap="square">
            <a:spAutoFit/>
          </a:bodyPr>
          <a:lstStyle/>
          <a:p>
            <a:pPr algn="l"/>
            <a:r>
              <a:rPr lang="en-GB" sz="1600" dirty="0">
                <a:solidFill>
                  <a:schemeClr val="tx1"/>
                </a:solidFill>
              </a:rPr>
              <a:t>It ensures the meeting and plan is focused on what is positive and possible and uses solution focused thinking</a:t>
            </a:r>
          </a:p>
        </p:txBody>
      </p:sp>
      <p:pic>
        <p:nvPicPr>
          <p:cNvPr id="16" name="Picture 3" descr="C:\Users\ATXZ7460\AppData\Local\Microsoft\Windows\Temporary Internet Files\Content.IE5\Q43XIWLL\desarrollo_de_carrera[1].jpg">
            <a:extLst>
              <a:ext uri="{FF2B5EF4-FFF2-40B4-BE49-F238E27FC236}">
                <a16:creationId xmlns:a16="http://schemas.microsoft.com/office/drawing/2014/main" id="{EB0C7219-B369-4CA1-979E-5A9F1FC7F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401" y="2390769"/>
            <a:ext cx="1375975" cy="107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1C23-CE99-4DC0-B8B7-9D26B46F13ED}"/>
              </a:ext>
            </a:extLst>
          </p:cNvPr>
          <p:cNvSpPr>
            <a:spLocks noGrp="1"/>
          </p:cNvSpPr>
          <p:nvPr>
            <p:ph type="title"/>
          </p:nvPr>
        </p:nvSpPr>
        <p:spPr/>
        <p:txBody>
          <a:bodyPr>
            <a:normAutofit fontScale="90000"/>
          </a:bodyPr>
          <a:lstStyle/>
          <a:p>
            <a:r>
              <a:rPr lang="en-GB" sz="4000" dirty="0"/>
              <a:t>Using Child and Young Person Centred Approaches will make them feel:</a:t>
            </a:r>
            <a:endParaRPr lang="en-GB" dirty="0"/>
          </a:p>
        </p:txBody>
      </p:sp>
      <p:sp>
        <p:nvSpPr>
          <p:cNvPr id="4" name="Smiley Face 3">
            <a:extLst>
              <a:ext uri="{FF2B5EF4-FFF2-40B4-BE49-F238E27FC236}">
                <a16:creationId xmlns:a16="http://schemas.microsoft.com/office/drawing/2014/main" id="{17E97377-C0D8-4616-B794-985925D689B8}"/>
              </a:ext>
            </a:extLst>
          </p:cNvPr>
          <p:cNvSpPr/>
          <p:nvPr/>
        </p:nvSpPr>
        <p:spPr>
          <a:xfrm>
            <a:off x="4032949" y="2537512"/>
            <a:ext cx="1108893" cy="1083211"/>
          </a:xfrm>
          <a:prstGeom prst="smileyFace">
            <a:avLst/>
          </a:prstGeom>
          <a:solidFill>
            <a:srgbClr val="CC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peech Bubble: Rectangle with Corners Rounded 4">
            <a:extLst>
              <a:ext uri="{FF2B5EF4-FFF2-40B4-BE49-F238E27FC236}">
                <a16:creationId xmlns:a16="http://schemas.microsoft.com/office/drawing/2014/main" id="{BA9C323E-7E7C-4C5B-B6FE-911A1C30BC03}"/>
              </a:ext>
            </a:extLst>
          </p:cNvPr>
          <p:cNvSpPr/>
          <p:nvPr/>
        </p:nvSpPr>
        <p:spPr>
          <a:xfrm>
            <a:off x="3748028" y="3998223"/>
            <a:ext cx="1643271" cy="76225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More likely to engage in any  plans made</a:t>
            </a:r>
          </a:p>
        </p:txBody>
      </p:sp>
      <p:sp>
        <p:nvSpPr>
          <p:cNvPr id="6" name="Speech Bubble: Rectangle with Corners Rounded 5">
            <a:extLst>
              <a:ext uri="{FF2B5EF4-FFF2-40B4-BE49-F238E27FC236}">
                <a16:creationId xmlns:a16="http://schemas.microsoft.com/office/drawing/2014/main" id="{DACD6699-B62C-423F-8823-868B5752F8E4}"/>
              </a:ext>
            </a:extLst>
          </p:cNvPr>
          <p:cNvSpPr/>
          <p:nvPr/>
        </p:nvSpPr>
        <p:spPr>
          <a:xfrm>
            <a:off x="6639338" y="2641142"/>
            <a:ext cx="1643271" cy="61264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Listened to and heard</a:t>
            </a:r>
          </a:p>
        </p:txBody>
      </p:sp>
      <p:sp>
        <p:nvSpPr>
          <p:cNvPr id="7" name="Speech Bubble: Rectangle with Corners Rounded 6">
            <a:extLst>
              <a:ext uri="{FF2B5EF4-FFF2-40B4-BE49-F238E27FC236}">
                <a16:creationId xmlns:a16="http://schemas.microsoft.com/office/drawing/2014/main" id="{F0628773-35D1-47D8-8848-9BE5FA48CE5C}"/>
              </a:ext>
            </a:extLst>
          </p:cNvPr>
          <p:cNvSpPr/>
          <p:nvPr/>
        </p:nvSpPr>
        <p:spPr>
          <a:xfrm>
            <a:off x="1713817" y="1729788"/>
            <a:ext cx="1643271" cy="61264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Valued </a:t>
            </a:r>
          </a:p>
        </p:txBody>
      </p:sp>
      <p:sp>
        <p:nvSpPr>
          <p:cNvPr id="8" name="Speech Bubble: Rectangle with Corners Rounded 7">
            <a:extLst>
              <a:ext uri="{FF2B5EF4-FFF2-40B4-BE49-F238E27FC236}">
                <a16:creationId xmlns:a16="http://schemas.microsoft.com/office/drawing/2014/main" id="{8B1B46BC-9953-4024-A53B-6C129FD3D477}"/>
              </a:ext>
            </a:extLst>
          </p:cNvPr>
          <p:cNvSpPr/>
          <p:nvPr/>
        </p:nvSpPr>
        <p:spPr>
          <a:xfrm>
            <a:off x="5992124" y="3691899"/>
            <a:ext cx="1643271" cy="61264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They have some control </a:t>
            </a:r>
          </a:p>
        </p:txBody>
      </p:sp>
      <p:sp>
        <p:nvSpPr>
          <p:cNvPr id="9" name="Speech Bubble: Rectangle with Corners Rounded 8">
            <a:extLst>
              <a:ext uri="{FF2B5EF4-FFF2-40B4-BE49-F238E27FC236}">
                <a16:creationId xmlns:a16="http://schemas.microsoft.com/office/drawing/2014/main" id="{6AFEDAD3-C7F7-4375-B34C-2E67B303EDD7}"/>
              </a:ext>
            </a:extLst>
          </p:cNvPr>
          <p:cNvSpPr/>
          <p:nvPr/>
        </p:nvSpPr>
        <p:spPr>
          <a:xfrm>
            <a:off x="1772377" y="3603728"/>
            <a:ext cx="1643271" cy="69307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Empowered </a:t>
            </a:r>
          </a:p>
        </p:txBody>
      </p:sp>
      <p:sp>
        <p:nvSpPr>
          <p:cNvPr id="10" name="Speech Bubble: Rectangle with Corners Rounded 9">
            <a:extLst>
              <a:ext uri="{FF2B5EF4-FFF2-40B4-BE49-F238E27FC236}">
                <a16:creationId xmlns:a16="http://schemas.microsoft.com/office/drawing/2014/main" id="{C99C992C-8867-4F8D-933C-72DC14F47536}"/>
              </a:ext>
            </a:extLst>
          </p:cNvPr>
          <p:cNvSpPr/>
          <p:nvPr/>
        </p:nvSpPr>
        <p:spPr>
          <a:xfrm>
            <a:off x="892182" y="2666758"/>
            <a:ext cx="1643271" cy="61264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Included </a:t>
            </a:r>
          </a:p>
        </p:txBody>
      </p:sp>
      <p:sp>
        <p:nvSpPr>
          <p:cNvPr id="13" name="Speech Bubble: Rectangle with Corners Rounded 12">
            <a:extLst>
              <a:ext uri="{FF2B5EF4-FFF2-40B4-BE49-F238E27FC236}">
                <a16:creationId xmlns:a16="http://schemas.microsoft.com/office/drawing/2014/main" id="{C7BC9E2C-3131-4F5F-A2EB-C9F888791507}"/>
              </a:ext>
            </a:extLst>
          </p:cNvPr>
          <p:cNvSpPr/>
          <p:nvPr/>
        </p:nvSpPr>
        <p:spPr>
          <a:xfrm>
            <a:off x="3748028" y="1457948"/>
            <a:ext cx="1643271" cy="76225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Involved in decision-making</a:t>
            </a:r>
          </a:p>
        </p:txBody>
      </p:sp>
      <p:sp>
        <p:nvSpPr>
          <p:cNvPr id="14" name="Speech Bubble: Rectangle with Corners Rounded 13">
            <a:extLst>
              <a:ext uri="{FF2B5EF4-FFF2-40B4-BE49-F238E27FC236}">
                <a16:creationId xmlns:a16="http://schemas.microsoft.com/office/drawing/2014/main" id="{D620A925-E05B-402B-87B9-D8F47B25D159}"/>
              </a:ext>
            </a:extLst>
          </p:cNvPr>
          <p:cNvSpPr/>
          <p:nvPr/>
        </p:nvSpPr>
        <p:spPr>
          <a:xfrm>
            <a:off x="5901502" y="1677604"/>
            <a:ext cx="1643271" cy="61264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They matter… </a:t>
            </a:r>
          </a:p>
        </p:txBody>
      </p:sp>
    </p:spTree>
    <p:extLst>
      <p:ext uri="{BB962C8B-B14F-4D97-AF65-F5344CB8AC3E}">
        <p14:creationId xmlns:p14="http://schemas.microsoft.com/office/powerpoint/2010/main" val="72077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0686-EA6F-466D-BA7C-36C36E20AC60}"/>
              </a:ext>
            </a:extLst>
          </p:cNvPr>
          <p:cNvSpPr>
            <a:spLocks noGrp="1"/>
          </p:cNvSpPr>
          <p:nvPr>
            <p:ph type="title"/>
          </p:nvPr>
        </p:nvSpPr>
        <p:spPr>
          <a:xfrm>
            <a:off x="1585232" y="149558"/>
            <a:ext cx="5985803" cy="901301"/>
          </a:xfrm>
        </p:spPr>
        <p:txBody>
          <a:bodyPr>
            <a:normAutofit fontScale="90000"/>
          </a:bodyPr>
          <a:lstStyle/>
          <a:p>
            <a:r>
              <a:rPr lang="en-GB" dirty="0">
                <a:solidFill>
                  <a:schemeClr val="tx1"/>
                </a:solidFill>
              </a:rPr>
              <a:t>What do we want to know?</a:t>
            </a:r>
          </a:p>
        </p:txBody>
      </p:sp>
      <p:sp>
        <p:nvSpPr>
          <p:cNvPr id="4" name="Speech Bubble: Rectangle with Corners Rounded 3">
            <a:extLst>
              <a:ext uri="{FF2B5EF4-FFF2-40B4-BE49-F238E27FC236}">
                <a16:creationId xmlns:a16="http://schemas.microsoft.com/office/drawing/2014/main" id="{5DF42063-AE76-4B6F-A95F-3607CBF9E9FA}"/>
              </a:ext>
            </a:extLst>
          </p:cNvPr>
          <p:cNvSpPr/>
          <p:nvPr/>
        </p:nvSpPr>
        <p:spPr>
          <a:xfrm>
            <a:off x="907556" y="1050859"/>
            <a:ext cx="1596231" cy="1463675"/>
          </a:xfrm>
          <a:prstGeom prst="wedgeRoundRectCallou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GB" dirty="0"/>
              <a:t>What’s going well?</a:t>
            </a:r>
          </a:p>
        </p:txBody>
      </p:sp>
      <p:sp>
        <p:nvSpPr>
          <p:cNvPr id="5" name="Thought Bubble: Cloud 4">
            <a:extLst>
              <a:ext uri="{FF2B5EF4-FFF2-40B4-BE49-F238E27FC236}">
                <a16:creationId xmlns:a16="http://schemas.microsoft.com/office/drawing/2014/main" id="{5CD71DB0-3CE9-4331-854E-B37722C8A051}"/>
              </a:ext>
            </a:extLst>
          </p:cNvPr>
          <p:cNvSpPr/>
          <p:nvPr/>
        </p:nvSpPr>
        <p:spPr>
          <a:xfrm>
            <a:off x="6089860" y="938744"/>
            <a:ext cx="2315143" cy="2077900"/>
          </a:xfrm>
          <a:prstGeom prst="cloudCallou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The child / young person’s</a:t>
            </a:r>
          </a:p>
          <a:p>
            <a:pPr algn="ctr" eaLnBrk="1" fontAlgn="auto" hangingPunct="1">
              <a:spcBef>
                <a:spcPts val="0"/>
              </a:spcBef>
              <a:spcAft>
                <a:spcPts val="0"/>
              </a:spcAft>
              <a:defRPr/>
            </a:pPr>
            <a:r>
              <a:rPr lang="en-GB" dirty="0">
                <a:solidFill>
                  <a:schemeClr val="accent3">
                    <a:lumMod val="75000"/>
                  </a:schemeClr>
                </a:solidFill>
                <a:effectLst>
                  <a:outerShdw blurRad="69850" dist="43180" dir="5400000" sx="0" sy="0">
                    <a:srgbClr val="000000">
                      <a:alpha val="65000"/>
                    </a:srgbClr>
                  </a:outerShdw>
                </a:effectLst>
                <a:latin typeface="Calibri" panose="020F0502020204030204" pitchFamily="34" charset="0"/>
                <a:ea typeface="Calibri" panose="020F0502020204030204" pitchFamily="34" charset="0"/>
                <a:cs typeface="Times New Roman" panose="02020603050405020304" pitchFamily="18" charset="0"/>
              </a:rPr>
              <a:t>Hopes &amp; Dreams</a:t>
            </a:r>
            <a:endParaRPr lang="en-GB" dirty="0">
              <a:solidFill>
                <a:schemeClr val="accent3">
                  <a:lumMod val="75000"/>
                </a:schemeClr>
              </a:solidFill>
            </a:endParaRPr>
          </a:p>
        </p:txBody>
      </p:sp>
      <p:sp>
        <p:nvSpPr>
          <p:cNvPr id="6" name="Speech Bubble: Oval 5">
            <a:extLst>
              <a:ext uri="{FF2B5EF4-FFF2-40B4-BE49-F238E27FC236}">
                <a16:creationId xmlns:a16="http://schemas.microsoft.com/office/drawing/2014/main" id="{651FB82B-55A8-4BAC-A944-3FCD59828A9E}"/>
              </a:ext>
            </a:extLst>
          </p:cNvPr>
          <p:cNvSpPr/>
          <p:nvPr/>
        </p:nvSpPr>
        <p:spPr>
          <a:xfrm>
            <a:off x="624495" y="3016644"/>
            <a:ext cx="2170184" cy="1357313"/>
          </a:xfrm>
          <a:prstGeom prst="wedgeEllipseCallout">
            <a:avLst>
              <a:gd name="adj1" fmla="val -51391"/>
              <a:gd name="adj2" fmla="val 99713"/>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GB" dirty="0"/>
              <a:t>Things  would be better if…</a:t>
            </a:r>
          </a:p>
        </p:txBody>
      </p:sp>
      <p:sp>
        <p:nvSpPr>
          <p:cNvPr id="7" name="Speech Bubble: Oval 6">
            <a:extLst>
              <a:ext uri="{FF2B5EF4-FFF2-40B4-BE49-F238E27FC236}">
                <a16:creationId xmlns:a16="http://schemas.microsoft.com/office/drawing/2014/main" id="{21BD918E-0975-470B-8869-C08286401DA7}"/>
              </a:ext>
            </a:extLst>
          </p:cNvPr>
          <p:cNvSpPr/>
          <p:nvPr/>
        </p:nvSpPr>
        <p:spPr>
          <a:xfrm>
            <a:off x="6089860" y="3397875"/>
            <a:ext cx="2572027" cy="1227137"/>
          </a:xfrm>
          <a:prstGeom prst="wedgeEllipseCallou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en-GB" dirty="0"/>
              <a:t>Which people will support them?</a:t>
            </a:r>
          </a:p>
        </p:txBody>
      </p:sp>
      <p:sp>
        <p:nvSpPr>
          <p:cNvPr id="9" name="Speech Bubble: Rectangle with Corners Rounded 8">
            <a:extLst>
              <a:ext uri="{FF2B5EF4-FFF2-40B4-BE49-F238E27FC236}">
                <a16:creationId xmlns:a16="http://schemas.microsoft.com/office/drawing/2014/main" id="{CCDA1106-03AB-440B-8803-255DF2C76584}"/>
              </a:ext>
            </a:extLst>
          </p:cNvPr>
          <p:cNvSpPr/>
          <p:nvPr/>
        </p:nvSpPr>
        <p:spPr>
          <a:xfrm>
            <a:off x="3189747" y="1149288"/>
            <a:ext cx="2315143" cy="1498163"/>
          </a:xfrm>
          <a:prstGeom prst="wedgeRoundRectCallout">
            <a:avLst>
              <a:gd name="adj1" fmla="val -25851"/>
              <a:gd name="adj2" fmla="val 84108"/>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GB" dirty="0"/>
              <a:t>Things the child/young person finds difficult and how to help them</a:t>
            </a:r>
          </a:p>
        </p:txBody>
      </p:sp>
      <p:sp>
        <p:nvSpPr>
          <p:cNvPr id="8" name="Rectangle 7">
            <a:extLst>
              <a:ext uri="{FF2B5EF4-FFF2-40B4-BE49-F238E27FC236}">
                <a16:creationId xmlns:a16="http://schemas.microsoft.com/office/drawing/2014/main" id="{D62A043F-0AF6-47C9-8FA8-7F0A027C2B27}"/>
              </a:ext>
            </a:extLst>
          </p:cNvPr>
          <p:cNvSpPr/>
          <p:nvPr/>
        </p:nvSpPr>
        <p:spPr>
          <a:xfrm>
            <a:off x="2609551" y="4876067"/>
            <a:ext cx="4572000" cy="400110"/>
          </a:xfrm>
          <a:prstGeom prst="rect">
            <a:avLst/>
          </a:prstGeom>
        </p:spPr>
        <p:txBody>
          <a:bodyPr>
            <a:spAutoFit/>
          </a:bodyPr>
          <a:lstStyle/>
          <a:p>
            <a:endParaRPr lang="en-GB" sz="1000" dirty="0"/>
          </a:p>
          <a:p>
            <a:endParaRPr lang="en-GB" sz="1000" dirty="0"/>
          </a:p>
        </p:txBody>
      </p:sp>
      <p:sp>
        <p:nvSpPr>
          <p:cNvPr id="3" name="Flowchart: Punched Tape 2">
            <a:extLst>
              <a:ext uri="{FF2B5EF4-FFF2-40B4-BE49-F238E27FC236}">
                <a16:creationId xmlns:a16="http://schemas.microsoft.com/office/drawing/2014/main" id="{B5AB3A3E-2359-4E31-ADFF-983086559178}"/>
              </a:ext>
            </a:extLst>
          </p:cNvPr>
          <p:cNvSpPr/>
          <p:nvPr/>
        </p:nvSpPr>
        <p:spPr>
          <a:xfrm>
            <a:off x="3284698" y="3300548"/>
            <a:ext cx="2315143" cy="1141499"/>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What are their next steps? </a:t>
            </a:r>
          </a:p>
        </p:txBody>
      </p:sp>
    </p:spTree>
    <p:custDataLst>
      <p:tags r:id="rId1"/>
    </p:custDataLst>
    <p:extLst>
      <p:ext uri="{BB962C8B-B14F-4D97-AF65-F5344CB8AC3E}">
        <p14:creationId xmlns:p14="http://schemas.microsoft.com/office/powerpoint/2010/main" val="3826855073"/>
      </p:ext>
    </p:extLst>
  </p:cSld>
  <p:clrMapOvr>
    <a:masterClrMapping/>
  </p:clrMapOvr>
  <mc:AlternateContent xmlns:mc="http://schemas.openxmlformats.org/markup-compatibility/2006" xmlns:p14="http://schemas.microsoft.com/office/powerpoint/2010/main">
    <mc:Choice Requires="p14">
      <p:transition spd="slow" p14:dur="2000" advTm="85024"/>
    </mc:Choice>
    <mc:Fallback xmlns="">
      <p:transition spd="slow" advTm="850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975B-4A09-4CC9-9573-92353B6584BA}"/>
              </a:ext>
            </a:extLst>
          </p:cNvPr>
          <p:cNvSpPr>
            <a:spLocks noGrp="1"/>
          </p:cNvSpPr>
          <p:nvPr>
            <p:ph type="title"/>
          </p:nvPr>
        </p:nvSpPr>
        <p:spPr/>
        <p:txBody>
          <a:bodyPr>
            <a:normAutofit fontScale="90000"/>
          </a:bodyPr>
          <a:lstStyle/>
          <a:p>
            <a:br>
              <a:rPr lang="en-GB" dirty="0"/>
            </a:br>
            <a:r>
              <a:rPr lang="en-GB" sz="4400" dirty="0"/>
              <a:t>How could you get the child/young person to share their views?</a:t>
            </a:r>
            <a:br>
              <a:rPr lang="en-GB" sz="4400" dirty="0"/>
            </a:br>
            <a:endParaRPr lang="en-GB" sz="4400" dirty="0"/>
          </a:p>
        </p:txBody>
      </p:sp>
      <p:sp>
        <p:nvSpPr>
          <p:cNvPr id="4" name="Oval 3">
            <a:extLst>
              <a:ext uri="{FF2B5EF4-FFF2-40B4-BE49-F238E27FC236}">
                <a16:creationId xmlns:a16="http://schemas.microsoft.com/office/drawing/2014/main" id="{FD89C42A-8C2D-4BAF-B510-C2F0CC1BDA2C}"/>
              </a:ext>
            </a:extLst>
          </p:cNvPr>
          <p:cNvSpPr/>
          <p:nvPr/>
        </p:nvSpPr>
        <p:spPr>
          <a:xfrm>
            <a:off x="2625478" y="3290324"/>
            <a:ext cx="2226555" cy="1639485"/>
          </a:xfrm>
          <a:prstGeom prst="ellips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Mind-Map or poster</a:t>
            </a:r>
          </a:p>
        </p:txBody>
      </p:sp>
      <p:sp>
        <p:nvSpPr>
          <p:cNvPr id="5" name="Content Placeholder 4">
            <a:extLst>
              <a:ext uri="{FF2B5EF4-FFF2-40B4-BE49-F238E27FC236}">
                <a16:creationId xmlns:a16="http://schemas.microsoft.com/office/drawing/2014/main" id="{3382104D-2871-46F5-B3CB-007A91CF150E}"/>
              </a:ext>
            </a:extLst>
          </p:cNvPr>
          <p:cNvSpPr>
            <a:spLocks noGrp="1"/>
          </p:cNvSpPr>
          <p:nvPr>
            <p:ph idx="1"/>
          </p:nvPr>
        </p:nvSpPr>
        <p:spPr>
          <a:xfrm>
            <a:off x="5428173" y="1704842"/>
            <a:ext cx="2673641" cy="13987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buNone/>
            </a:pPr>
            <a:r>
              <a:rPr lang="en-GB" sz="1800" b="1" dirty="0"/>
              <a:t>Sound-byte</a:t>
            </a:r>
          </a:p>
        </p:txBody>
      </p:sp>
      <p:sp>
        <p:nvSpPr>
          <p:cNvPr id="11" name="Content Placeholder 4">
            <a:extLst>
              <a:ext uri="{FF2B5EF4-FFF2-40B4-BE49-F238E27FC236}">
                <a16:creationId xmlns:a16="http://schemas.microsoft.com/office/drawing/2014/main" id="{498E6962-11B8-4865-9D73-3662D26A5E52}"/>
              </a:ext>
            </a:extLst>
          </p:cNvPr>
          <p:cNvSpPr txBox="1">
            <a:spLocks/>
          </p:cNvSpPr>
          <p:nvPr/>
        </p:nvSpPr>
        <p:spPr>
          <a:xfrm>
            <a:off x="4552716" y="2983817"/>
            <a:ext cx="2673641" cy="1885320"/>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70000" lnSpcReduction="20000"/>
          </a:bodyPr>
          <a:lstStyle>
            <a:lvl1pPr marL="342900" indent="-342900" algn="l" defTabSz="457200" rtl="0" eaLnBrk="1" latinLnBrk="0" hangingPunct="1">
              <a:spcBef>
                <a:spcPct val="20000"/>
              </a:spcBef>
              <a:buFont typeface="Arial"/>
              <a:buChar char="•"/>
              <a:defRPr sz="28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pPr>
            <a:r>
              <a:rPr lang="en-GB" sz="2900" b="1" dirty="0"/>
              <a:t>PATH</a:t>
            </a:r>
          </a:p>
          <a:p>
            <a:pPr marL="0" indent="0" algn="ctr">
              <a:buNone/>
            </a:pPr>
            <a:r>
              <a:rPr lang="en-GB" sz="1800" dirty="0">
                <a:solidFill>
                  <a:srgbClr val="28688A"/>
                </a:solidFill>
                <a:hlinkClick r:id="rId2">
                  <a:extLst>
                    <a:ext uri="{A12FA001-AC4F-418D-AE19-62706E023703}">
                      <ahyp:hlinkClr xmlns:ahyp="http://schemas.microsoft.com/office/drawing/2018/hyperlinkcolor" val="tx"/>
                    </a:ext>
                  </a:extLst>
                </a:hlinkClick>
              </a:rPr>
              <a:t>https://westsussex.local-offer.org/information_pages/128-person-centred-planning-pcp-path-training-videos</a:t>
            </a:r>
            <a:endParaRPr lang="en-GB" sz="1800" dirty="0">
              <a:solidFill>
                <a:srgbClr val="28688A"/>
              </a:solidFill>
            </a:endParaRPr>
          </a:p>
          <a:p>
            <a:pPr marL="0" indent="0" algn="ctr">
              <a:buNone/>
            </a:pPr>
            <a:endParaRPr lang="en-GB" sz="1800" dirty="0"/>
          </a:p>
        </p:txBody>
      </p:sp>
      <p:sp>
        <p:nvSpPr>
          <p:cNvPr id="12" name="Content Placeholder 4">
            <a:extLst>
              <a:ext uri="{FF2B5EF4-FFF2-40B4-BE49-F238E27FC236}">
                <a16:creationId xmlns:a16="http://schemas.microsoft.com/office/drawing/2014/main" id="{B9EE86F5-FA6E-40BA-AEA5-503381B26AEB}"/>
              </a:ext>
            </a:extLst>
          </p:cNvPr>
          <p:cNvSpPr txBox="1">
            <a:spLocks/>
          </p:cNvSpPr>
          <p:nvPr/>
        </p:nvSpPr>
        <p:spPr>
          <a:xfrm>
            <a:off x="824877" y="1480327"/>
            <a:ext cx="2319999" cy="1335087"/>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8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Arial"/>
              <a:buNone/>
            </a:pPr>
            <a:r>
              <a:rPr lang="en-GB" sz="1800" b="1" dirty="0"/>
              <a:t>Power point</a:t>
            </a:r>
          </a:p>
        </p:txBody>
      </p:sp>
      <p:sp>
        <p:nvSpPr>
          <p:cNvPr id="13" name="Content Placeholder 4">
            <a:extLst>
              <a:ext uri="{FF2B5EF4-FFF2-40B4-BE49-F238E27FC236}">
                <a16:creationId xmlns:a16="http://schemas.microsoft.com/office/drawing/2014/main" id="{E2C5EF5F-6D48-424E-9C03-EE34774C5739}"/>
              </a:ext>
            </a:extLst>
          </p:cNvPr>
          <p:cNvSpPr txBox="1">
            <a:spLocks/>
          </p:cNvSpPr>
          <p:nvPr/>
        </p:nvSpPr>
        <p:spPr>
          <a:xfrm>
            <a:off x="1299210" y="2536870"/>
            <a:ext cx="2226555" cy="1392185"/>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8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GB" sz="1800" b="1" dirty="0"/>
              <a:t>You Tube or video</a:t>
            </a:r>
          </a:p>
        </p:txBody>
      </p:sp>
      <p:sp>
        <p:nvSpPr>
          <p:cNvPr id="14" name="Content Placeholder 4">
            <a:extLst>
              <a:ext uri="{FF2B5EF4-FFF2-40B4-BE49-F238E27FC236}">
                <a16:creationId xmlns:a16="http://schemas.microsoft.com/office/drawing/2014/main" id="{295A0119-CC63-48F4-8303-74E3D22CF3C6}"/>
              </a:ext>
            </a:extLst>
          </p:cNvPr>
          <p:cNvSpPr txBox="1">
            <a:spLocks/>
          </p:cNvSpPr>
          <p:nvPr/>
        </p:nvSpPr>
        <p:spPr>
          <a:xfrm>
            <a:off x="2733692" y="1379462"/>
            <a:ext cx="3145293" cy="2049538"/>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25000" lnSpcReduction="20000"/>
          </a:bodyPr>
          <a:lstStyle>
            <a:lvl1pPr marL="342900" indent="-342900" algn="l" defTabSz="457200" rtl="0" eaLnBrk="1" latinLnBrk="0" hangingPunct="1">
              <a:spcBef>
                <a:spcPct val="20000"/>
              </a:spcBef>
              <a:buFont typeface="Arial"/>
              <a:buChar char="•"/>
              <a:defRPr sz="28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pPr>
            <a:r>
              <a:rPr lang="en-GB" sz="5600" b="1" dirty="0"/>
              <a:t>Annual Review young person/child voice booklet. </a:t>
            </a:r>
            <a:endParaRPr lang="en-GB" sz="5600" b="1" dirty="0">
              <a:hlinkClick r:id="rId3">
                <a:extLst>
                  <a:ext uri="{A12FA001-AC4F-418D-AE19-62706E023703}">
                    <ahyp:hlinkClr xmlns:ahyp="http://schemas.microsoft.com/office/drawing/2018/hyperlinkcolor" val="tx"/>
                  </a:ext>
                </a:extLst>
              </a:hlinkClick>
            </a:endParaRPr>
          </a:p>
          <a:p>
            <a:pPr marL="0" indent="0" algn="ctr">
              <a:buNone/>
            </a:pPr>
            <a:r>
              <a:rPr lang="en-GB" sz="3600" dirty="0">
                <a:solidFill>
                  <a:srgbClr val="28688A"/>
                </a:solidFill>
                <a:hlinkClick r:id="rId3">
                  <a:extLst>
                    <a:ext uri="{A12FA001-AC4F-418D-AE19-62706E023703}">
                      <ahyp:hlinkClr xmlns:ahyp="http://schemas.microsoft.com/office/drawing/2018/hyperlinkcolor" val="tx"/>
                    </a:ext>
                  </a:extLst>
                </a:hlinkClick>
              </a:rPr>
              <a:t>https://westsussex.local-offer.org/information_pages/228-settings-applying-for-an-education-health-and-care-needs-assessment-ehcna-ehcp-forms-and-paperwork</a:t>
            </a:r>
            <a:endParaRPr lang="en-GB" sz="3600" dirty="0">
              <a:solidFill>
                <a:srgbClr val="28688A"/>
              </a:solidFill>
            </a:endParaRPr>
          </a:p>
        </p:txBody>
      </p:sp>
      <p:sp>
        <p:nvSpPr>
          <p:cNvPr id="9" name="Content Placeholder 4">
            <a:extLst>
              <a:ext uri="{FF2B5EF4-FFF2-40B4-BE49-F238E27FC236}">
                <a16:creationId xmlns:a16="http://schemas.microsoft.com/office/drawing/2014/main" id="{5F1AC226-55A5-45AA-AC35-CE5DAA48D69C}"/>
              </a:ext>
            </a:extLst>
          </p:cNvPr>
          <p:cNvSpPr txBox="1">
            <a:spLocks/>
          </p:cNvSpPr>
          <p:nvPr/>
        </p:nvSpPr>
        <p:spPr>
          <a:xfrm>
            <a:off x="6764994" y="2890861"/>
            <a:ext cx="2159592" cy="1277989"/>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5000" lnSpcReduction="20000"/>
          </a:bodyPr>
          <a:lstStyle>
            <a:lvl1pPr marL="342900" indent="-342900" algn="l" defTabSz="457200" rtl="0" eaLnBrk="1" latinLnBrk="0" hangingPunct="1">
              <a:spcBef>
                <a:spcPct val="20000"/>
              </a:spcBef>
              <a:buFont typeface="Arial"/>
              <a:buChar char="•"/>
              <a:defRPr sz="28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GB" sz="1800" b="1" dirty="0"/>
              <a:t>Any other creative  ways the C/YP can think of …..</a:t>
            </a:r>
          </a:p>
        </p:txBody>
      </p:sp>
    </p:spTree>
    <p:extLst>
      <p:ext uri="{BB962C8B-B14F-4D97-AF65-F5344CB8AC3E}">
        <p14:creationId xmlns:p14="http://schemas.microsoft.com/office/powerpoint/2010/main" val="17172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11" grpId="0" animBg="1"/>
      <p:bldP spid="12" grpId="0" animBg="1"/>
      <p:bldP spid="13" grpId="0" animBg="1"/>
      <p:bldP spid="1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1B8F-42B7-4B36-93C4-34BDE832EC8E}"/>
              </a:ext>
            </a:extLst>
          </p:cNvPr>
          <p:cNvSpPr>
            <a:spLocks noGrp="1"/>
          </p:cNvSpPr>
          <p:nvPr>
            <p:ph type="title"/>
          </p:nvPr>
        </p:nvSpPr>
        <p:spPr>
          <a:xfrm>
            <a:off x="205448" y="217887"/>
            <a:ext cx="8615830" cy="1387629"/>
          </a:xfrm>
        </p:spPr>
        <p:txBody>
          <a:bodyPr>
            <a:normAutofit/>
          </a:bodyPr>
          <a:lstStyle/>
          <a:p>
            <a:r>
              <a:rPr lang="en-GB" sz="3600" dirty="0"/>
              <a:t>Child/Young Person-Centred </a:t>
            </a:r>
            <a:br>
              <a:rPr lang="en-GB" sz="3600" dirty="0"/>
            </a:br>
            <a:r>
              <a:rPr lang="en-GB" sz="3600" dirty="0"/>
              <a:t>Processes in Action</a:t>
            </a:r>
          </a:p>
        </p:txBody>
      </p:sp>
      <p:sp>
        <p:nvSpPr>
          <p:cNvPr id="3" name="Content Placeholder 2">
            <a:extLst>
              <a:ext uri="{FF2B5EF4-FFF2-40B4-BE49-F238E27FC236}">
                <a16:creationId xmlns:a16="http://schemas.microsoft.com/office/drawing/2014/main" id="{DDA40BC9-13D5-4E37-BB32-287727FD413A}"/>
              </a:ext>
            </a:extLst>
          </p:cNvPr>
          <p:cNvSpPr>
            <a:spLocks noGrp="1"/>
          </p:cNvSpPr>
          <p:nvPr>
            <p:ph idx="1"/>
          </p:nvPr>
        </p:nvSpPr>
        <p:spPr>
          <a:xfrm>
            <a:off x="318052" y="954157"/>
            <a:ext cx="8615830" cy="4746363"/>
          </a:xfrm>
        </p:spPr>
        <p:txBody>
          <a:bodyPr/>
          <a:lstStyle/>
          <a:p>
            <a:pPr marL="0" indent="0">
              <a:buNone/>
            </a:pPr>
            <a:br>
              <a:rPr lang="en-GB" dirty="0"/>
            </a:br>
            <a:r>
              <a:rPr lang="en-GB" dirty="0"/>
              <a:t>             </a:t>
            </a:r>
            <a:r>
              <a:rPr lang="en-GB" sz="2400" dirty="0">
                <a:hlinkClick r:id="rId2"/>
              </a:rPr>
              <a:t>https://www.youtube.com/watch?v=bkwBSF0nxiY</a:t>
            </a:r>
            <a:endParaRPr lang="en-GB" sz="2400" dirty="0"/>
          </a:p>
          <a:p>
            <a:pPr marL="0" indent="0" algn="ctr">
              <a:buNone/>
            </a:pPr>
            <a:r>
              <a:rPr lang="en-GB" sz="1400" dirty="0"/>
              <a:t>(watch in Google Chrome)</a:t>
            </a:r>
            <a:br>
              <a:rPr lang="en-GB" sz="2400" dirty="0"/>
            </a:br>
            <a:endParaRPr lang="en-GB" sz="2400" dirty="0"/>
          </a:p>
        </p:txBody>
      </p:sp>
      <p:sp>
        <p:nvSpPr>
          <p:cNvPr id="5" name="TextBox 4">
            <a:extLst>
              <a:ext uri="{FF2B5EF4-FFF2-40B4-BE49-F238E27FC236}">
                <a16:creationId xmlns:a16="http://schemas.microsoft.com/office/drawing/2014/main" id="{6630EA2F-E7A3-4057-83AF-0AD8C509E94A}"/>
              </a:ext>
            </a:extLst>
          </p:cNvPr>
          <p:cNvSpPr txBox="1"/>
          <p:nvPr/>
        </p:nvSpPr>
        <p:spPr>
          <a:xfrm>
            <a:off x="696737" y="2210524"/>
            <a:ext cx="7633252" cy="3693319"/>
          </a:xfrm>
          <a:prstGeom prst="rect">
            <a:avLst/>
          </a:prstGeom>
          <a:noFill/>
        </p:spPr>
        <p:txBody>
          <a:bodyPr wrap="square">
            <a:spAutoFit/>
          </a:bodyPr>
          <a:lstStyle/>
          <a:p>
            <a:pPr marL="0" indent="0">
              <a:buNone/>
            </a:pPr>
            <a:endParaRPr lang="en-GB" sz="1100" b="1" u="sng" dirty="0"/>
          </a:p>
          <a:p>
            <a:pPr marL="0" indent="0" algn="ctr">
              <a:buNone/>
            </a:pPr>
            <a:r>
              <a:rPr lang="en-GB" sz="1800" b="1" u="sng" dirty="0"/>
              <a:t>While you are watching, you could think about: </a:t>
            </a:r>
          </a:p>
          <a:p>
            <a:pPr marL="0" indent="0" algn="ctr">
              <a:buNone/>
            </a:pPr>
            <a:endParaRPr lang="en-GB" sz="1800" b="1" dirty="0"/>
          </a:p>
          <a:p>
            <a:pPr marL="285750" indent="-285750" algn="ctr">
              <a:buFont typeface="Arial" panose="020B0604020202020204" pitchFamily="34" charset="0"/>
              <a:buChar char="•"/>
            </a:pPr>
            <a:r>
              <a:rPr lang="en-GB" b="1" dirty="0"/>
              <a:t>What is done to ensure that the child/young person feels comfortable and at the centre of the process?</a:t>
            </a:r>
          </a:p>
          <a:p>
            <a:pPr marL="285750" indent="-285750" algn="ctr">
              <a:buFont typeface="Arial" panose="020B0604020202020204" pitchFamily="34" charset="0"/>
              <a:buChar char="•"/>
            </a:pPr>
            <a:endParaRPr lang="en-GB" b="1" dirty="0"/>
          </a:p>
          <a:p>
            <a:pPr marL="285750" indent="-285750" algn="ctr">
              <a:buFont typeface="Arial" panose="020B0604020202020204" pitchFamily="34" charset="0"/>
              <a:buChar char="•"/>
            </a:pPr>
            <a:r>
              <a:rPr lang="en-GB" b="1" dirty="0"/>
              <a:t>What strategies are used for gathering everyone’s views?</a:t>
            </a:r>
          </a:p>
          <a:p>
            <a:pPr marL="285750" indent="-285750" algn="ctr">
              <a:buFont typeface="Arial" panose="020B0604020202020204" pitchFamily="34" charset="0"/>
              <a:buChar char="•"/>
            </a:pPr>
            <a:endParaRPr lang="en-GB" b="1" dirty="0"/>
          </a:p>
          <a:p>
            <a:pPr marL="285750" indent="-285750" algn="ctr">
              <a:buFont typeface="Arial" panose="020B0604020202020204" pitchFamily="34" charset="0"/>
              <a:buChar char="•"/>
            </a:pPr>
            <a:r>
              <a:rPr lang="en-GB" b="1" dirty="0"/>
              <a:t>How is the meeting structured?</a:t>
            </a:r>
          </a:p>
          <a:p>
            <a:pPr marL="285750" indent="-285750" algn="ctr">
              <a:buFont typeface="Arial" panose="020B0604020202020204" pitchFamily="34" charset="0"/>
              <a:buChar char="•"/>
            </a:pPr>
            <a:endParaRPr lang="en-GB" b="1" dirty="0"/>
          </a:p>
          <a:p>
            <a:pPr marL="285750" indent="-285750" algn="ctr">
              <a:buFont typeface="Arial" panose="020B0604020202020204" pitchFamily="34" charset="0"/>
              <a:buChar char="•"/>
            </a:pPr>
            <a:r>
              <a:rPr lang="en-GB" b="1" dirty="0"/>
              <a:t>Are you using any of these things in your practice?</a:t>
            </a:r>
            <a:br>
              <a:rPr lang="en-GB" b="1" dirty="0"/>
            </a:br>
            <a:br>
              <a:rPr lang="en-GB" dirty="0"/>
            </a:br>
            <a:endParaRPr lang="en-GB" dirty="0"/>
          </a:p>
        </p:txBody>
      </p:sp>
      <p:pic>
        <p:nvPicPr>
          <p:cNvPr id="7" name="Graphic 6" descr="Video camera with solid fill">
            <a:extLst>
              <a:ext uri="{FF2B5EF4-FFF2-40B4-BE49-F238E27FC236}">
                <a16:creationId xmlns:a16="http://schemas.microsoft.com/office/drawing/2014/main" id="{5EC1C3CD-C711-475F-ABA4-FFA56FDB17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730" y="1250262"/>
            <a:ext cx="710508" cy="710508"/>
          </a:xfrm>
          <a:prstGeom prst="rect">
            <a:avLst/>
          </a:prstGeom>
        </p:spPr>
      </p:pic>
    </p:spTree>
    <p:extLst>
      <p:ext uri="{BB962C8B-B14F-4D97-AF65-F5344CB8AC3E}">
        <p14:creationId xmlns:p14="http://schemas.microsoft.com/office/powerpoint/2010/main" val="265140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12.6|8.2|6.2|7.6|7.9|8.7|1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_powerpoint_template (002)  -  Read-Only" id="{DA43DEE9-8FC7-41EB-9753-7E59BA249A5D}" vid="{8474E6A9-4F1D-4154-88F9-8D9AAA0120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D06099C789F141988B1F31000D3B63" ma:contentTypeVersion="8" ma:contentTypeDescription="Create a new document." ma:contentTypeScope="" ma:versionID="cb2d1d423ec510a0462ae31f9e68053b">
  <xsd:schema xmlns:xsd="http://www.w3.org/2001/XMLSchema" xmlns:xs="http://www.w3.org/2001/XMLSchema" xmlns:p="http://schemas.microsoft.com/office/2006/metadata/properties" xmlns:ns3="16e8e866-a2d9-4474-8976-36cf5c60854f" targetNamespace="http://schemas.microsoft.com/office/2006/metadata/properties" ma:root="true" ma:fieldsID="d852b9bbd8d14653ad62b0e8b8fe594f" ns3:_="">
    <xsd:import namespace="16e8e866-a2d9-4474-8976-36cf5c6085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e8e866-a2d9-4474-8976-36cf5c608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7688F-43CD-4B1A-A9FB-02C1AA0BBCB3}">
  <ds:schemaRefs>
    <ds:schemaRef ds:uri="http://purl.org/dc/elements/1.1/"/>
    <ds:schemaRef ds:uri="16e8e866-a2d9-4474-8976-36cf5c60854f"/>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CF0E709-A276-4829-BBEB-6D7DBA800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e8e866-a2d9-4474-8976-36cf5c6085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46FFF2-B116-4796-9202-6C5925ECEF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corporate_powerpoint_template (002)</Template>
  <TotalTime>2078</TotalTime>
  <Words>1039</Words>
  <Application>Microsoft Office PowerPoint</Application>
  <PresentationFormat>On-screen Show (4:3)</PresentationFormat>
  <Paragraphs>117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Abadi</vt:lpstr>
      <vt:lpstr>Arial</vt:lpstr>
      <vt:lpstr>Calibri</vt:lpstr>
      <vt:lpstr>Comic Sans MS</vt:lpstr>
      <vt:lpstr>Corbel</vt:lpstr>
      <vt:lpstr>Wingdings</vt:lpstr>
      <vt:lpstr>Office Theme</vt:lpstr>
      <vt:lpstr>PowerPoint Presentation</vt:lpstr>
      <vt:lpstr>This presentation will cover:</vt:lpstr>
      <vt:lpstr>What is Person Centred Planning?</vt:lpstr>
      <vt:lpstr>Nothing about me without me!</vt:lpstr>
      <vt:lpstr>PowerPoint Presentation</vt:lpstr>
      <vt:lpstr>Using Child and Young Person Centred Approaches will make them feel:</vt:lpstr>
      <vt:lpstr>What do we want to know?</vt:lpstr>
      <vt:lpstr> How could you get the child/young person to share their views? </vt:lpstr>
      <vt:lpstr>Child/Young Person-Centred  Processes in Action</vt:lpstr>
      <vt:lpstr>Things you might have noticed……</vt:lpstr>
      <vt:lpstr>Examples of PCP Approaches (1): Power-point, Mind-Map or Poster</vt:lpstr>
      <vt:lpstr> Examples of PCP Approaches (2):  PATHs (or….. Planning Alternative Tomorrows with Hope) </vt:lpstr>
      <vt:lpstr>When to collect the Child or  Young Person’s Views:</vt:lpstr>
      <vt:lpstr>How can you use the child/young persons’ views in the Annual Review paperwork?</vt:lpstr>
      <vt:lpstr>How can you use the child/young persons’ views in the Annual Review paperwork?</vt:lpstr>
      <vt:lpstr>Top Tips (1) – Before the Annual Review </vt:lpstr>
      <vt:lpstr> Top Tips (2)  -  Scene-setting  </vt:lpstr>
      <vt:lpstr>Top Tips (3) –  The child/young person’s experience</vt:lpstr>
      <vt:lpstr>Thank you for working through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Fowler</dc:creator>
  <cp:lastModifiedBy>Kathryn Kellagher</cp:lastModifiedBy>
  <cp:revision>66</cp:revision>
  <dcterms:created xsi:type="dcterms:W3CDTF">2021-05-18T18:33:00Z</dcterms:created>
  <dcterms:modified xsi:type="dcterms:W3CDTF">2022-05-11T15:23:05Z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SCC Category">
    <vt:lpwstr/>
  </property>
  <property fmtid="{D5CDD505-2E9C-101B-9397-08002B2CF9AE}" pid="3" name="ContentTypeId">
    <vt:lpwstr>0x010100D7D06099C789F141988B1F31000D3B63</vt:lpwstr>
  </property>
  <property fmtid="{D5CDD505-2E9C-101B-9397-08002B2CF9AE}" pid="4" name="TaxKeyword">
    <vt:lpwstr/>
  </property>
  <property fmtid="{D5CDD505-2E9C-101B-9397-08002B2CF9AE}" pid="5" name="WSCC Categories">
    <vt:lpwstr/>
  </property>
  <property fmtid="{D5CDD505-2E9C-101B-9397-08002B2CF9AE}" pid="6" name="TaxKeywordTaxHTField">
    <vt:lpwstr/>
  </property>
  <property fmtid="{D5CDD505-2E9C-101B-9397-08002B2CF9AE}" pid="7" name="HeaderStyleDefinitions">
    <vt:lpwstr/>
  </property>
</Properties>
</file>