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329" r:id="rId6"/>
    <p:sldId id="330" r:id="rId7"/>
    <p:sldId id="331" r:id="rId8"/>
    <p:sldId id="33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Mainwaring" initials="SM" lastIdx="1" clrIdx="0">
    <p:extLst>
      <p:ext uri="{19B8F6BF-5375-455C-9EA6-DF929625EA0E}">
        <p15:presenceInfo xmlns:p15="http://schemas.microsoft.com/office/powerpoint/2012/main" userId="S::sam.mainwaring@westsussex.gov.uk::fa06000b-3261-4de3-96bc-58a78ee5d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73E"/>
    <a:srgbClr val="2868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BC488-8221-48BE-8B67-4A5A728D020E}" v="329" dt="2022-02-28T11:49:41.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napToObjects="1">
      <p:cViewPr varScale="1">
        <p:scale>
          <a:sx n="62" d="100"/>
          <a:sy n="62" d="100"/>
        </p:scale>
        <p:origin x="1424" y="5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49" d="100"/>
          <a:sy n="149" d="100"/>
        </p:scale>
        <p:origin x="-352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BC7999-CEC8-4D47-8046-9DA24F42290D}" type="datetimeFigureOut">
              <a:rPr lang="en-US" smtClean="0"/>
              <a:t>4/7/2022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EBF21C-CC14-BB4E-8F0E-DEAC4185D04D}" type="slidenum">
              <a:rPr lang="en-US" smtClean="0"/>
              <a:t>‹#›</a:t>
            </a:fld>
            <a:endParaRPr lang="en-US"/>
          </a:p>
        </p:txBody>
      </p:sp>
    </p:spTree>
    <p:extLst>
      <p:ext uri="{BB962C8B-B14F-4D97-AF65-F5344CB8AC3E}">
        <p14:creationId xmlns:p14="http://schemas.microsoft.com/office/powerpoint/2010/main" val="3470333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0E4AE-BCA4-1849-AAF1-7259AEAFE1E4}" type="datetimeFigureOut">
              <a:rPr lang="en-US" smtClean="0"/>
              <a:t>4/7/2022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B9D48-8D2C-4A4D-B33D-2D6795D0DB60}" type="slidenum">
              <a:rPr lang="en-US" smtClean="0"/>
              <a:t>‹#›</a:t>
            </a:fld>
            <a:endParaRPr lang="en-US"/>
          </a:p>
        </p:txBody>
      </p:sp>
    </p:spTree>
    <p:extLst>
      <p:ext uri="{BB962C8B-B14F-4D97-AF65-F5344CB8AC3E}">
        <p14:creationId xmlns:p14="http://schemas.microsoft.com/office/powerpoint/2010/main" val="39808748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4A8FC1E-0F40-4D38-ACBF-833FDC8B3C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4A4B282-2316-4BC6-BCB2-4F50DD32A9E0}"/>
              </a:ext>
            </a:extLst>
          </p:cNvPr>
          <p:cNvSpPr>
            <a:spLocks noGrp="1"/>
          </p:cNvSpPr>
          <p:nvPr>
            <p:ph type="body" idx="1"/>
          </p:nvPr>
        </p:nvSpPr>
        <p:spPr/>
        <p:txBody>
          <a:bodyPr/>
          <a:lstStyle/>
          <a:p>
            <a:pPr>
              <a:defRPr/>
            </a:pPr>
            <a:endParaRPr lang="en-GB" dirty="0"/>
          </a:p>
        </p:txBody>
      </p:sp>
      <p:sp>
        <p:nvSpPr>
          <p:cNvPr id="71684" name="Slide Number Placeholder 3">
            <a:extLst>
              <a:ext uri="{FF2B5EF4-FFF2-40B4-BE49-F238E27FC236}">
                <a16:creationId xmlns:a16="http://schemas.microsoft.com/office/drawing/2014/main" id="{2335C8BD-E534-4B94-9F5D-F573C5F208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0988B9D-7A8F-45E0-85EF-5A6C7558949F}" type="slidenum">
              <a:rPr lang="en-GB" altLang="en-US"/>
              <a:pPr/>
              <a:t>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E8C5380-3E12-460A-ABD8-72C5765F03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58540101-B879-430D-B572-ADAABF6099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endParaRPr lang="en-GB" altLang="en-US" dirty="0"/>
          </a:p>
        </p:txBody>
      </p:sp>
      <p:sp>
        <p:nvSpPr>
          <p:cNvPr id="73732" name="Slide Number Placeholder 3">
            <a:extLst>
              <a:ext uri="{FF2B5EF4-FFF2-40B4-BE49-F238E27FC236}">
                <a16:creationId xmlns:a16="http://schemas.microsoft.com/office/drawing/2014/main" id="{83F40DF0-146C-4609-9F5B-5A4D772FC3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A220F0-C47D-4B6B-AFD1-3DFB0485C334}" type="slidenum">
              <a:rPr lang="en-GB" altLang="en-US">
                <a:latin typeface="Comic Sans MS" panose="030F0702030302020204" pitchFamily="66" charset="0"/>
              </a:rPr>
              <a:pPr>
                <a:spcBef>
                  <a:spcPct val="0"/>
                </a:spcBef>
              </a:pPr>
              <a:t>4</a:t>
            </a:fld>
            <a:endParaRPr lang="en-GB" altLang="en-US">
              <a:latin typeface="Comic Sans MS" panose="030F0702030302020204"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125" y="2130425"/>
            <a:ext cx="869108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24125" y="3886200"/>
            <a:ext cx="869107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AA2D71-2BFA-1F42-AAEF-A930A0C4D92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45810499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A2D71-2BFA-1F42-AAEF-A930A0C4D92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33498386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2588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425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A2D71-2BFA-1F42-AAEF-A930A0C4D92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6713605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A2D71-2BFA-1F42-AAEF-A930A0C4D92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163793195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54" y="4251266"/>
            <a:ext cx="8641274"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55254" y="2751079"/>
            <a:ext cx="864127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A2D71-2BFA-1F42-AAEF-A930A0C4D92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77220335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205447" y="1600201"/>
            <a:ext cx="4290353" cy="410032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285682" cy="410032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AA2D71-2BFA-1F42-AAEF-A930A0C4D92A}"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80756901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5447" y="1535113"/>
            <a:ext cx="42919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5447" y="2174875"/>
            <a:ext cx="4291941"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2888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288857"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AA2D71-2BFA-1F42-AAEF-A930A0C4D92A}"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5200138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AA2D71-2BFA-1F42-AAEF-A930A0C4D92A}"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120130176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A2D71-2BFA-1F42-AAEF-A930A0C4D92A}"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81177990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7900" y="224113"/>
            <a:ext cx="3247613" cy="12109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4113"/>
            <a:ext cx="5371284" cy="54720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7900" y="1435101"/>
            <a:ext cx="3247613" cy="4261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A2D71-2BFA-1F42-AAEF-A930A0C4D92A}"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67178615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67418"/>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7959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129688"/>
            <a:ext cx="5486400" cy="5708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A2D71-2BFA-1F42-AAEF-A930A0C4D92A}" type="datetimeFigureOut">
              <a:rPr lang="en-US" smtClean="0"/>
              <a:t>4/7/2022</a:t>
            </a:fld>
            <a:endParaRPr lang="en-US"/>
          </a:p>
        </p:txBody>
      </p:sp>
      <p:sp>
        <p:nvSpPr>
          <p:cNvPr id="6" name="Footer Placeholder 5"/>
          <p:cNvSpPr>
            <a:spLocks noGrp="1"/>
          </p:cNvSpPr>
          <p:nvPr>
            <p:ph type="ftr" sz="quarter" idx="11"/>
          </p:nvPr>
        </p:nvSpPr>
        <p:spPr>
          <a:xfrm>
            <a:off x="3124200" y="5700519"/>
            <a:ext cx="2895600" cy="230338"/>
          </a:xfrm>
        </p:spPr>
        <p:txBody>
          <a:bodyPr/>
          <a:lstStyle/>
          <a:p>
            <a:endParaRPr lang="en-US" dirty="0"/>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250144621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447" y="217887"/>
            <a:ext cx="8728435" cy="10832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5447" y="1369578"/>
            <a:ext cx="8728435" cy="43309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786" y="5696194"/>
            <a:ext cx="2133600" cy="234662"/>
          </a:xfrm>
          <a:prstGeom prst="rect">
            <a:avLst/>
          </a:prstGeom>
        </p:spPr>
        <p:txBody>
          <a:bodyPr vert="horz" lIns="91440" tIns="45720" rIns="91440" bIns="45720" rtlCol="0" anchor="ctr"/>
          <a:lstStyle>
            <a:lvl1pPr algn="l">
              <a:defRPr sz="1200">
                <a:solidFill>
                  <a:schemeClr val="tx1">
                    <a:tint val="75000"/>
                  </a:schemeClr>
                </a:solidFill>
              </a:defRPr>
            </a:lvl1pPr>
          </a:lstStyle>
          <a:p>
            <a:fld id="{49AA2D71-2BFA-1F42-AAEF-A930A0C4D92A}" type="datetimeFigureOut">
              <a:rPr lang="en-US" smtClean="0"/>
              <a:t>4/7/2022</a:t>
            </a:fld>
            <a:endParaRPr lang="en-US" dirty="0"/>
          </a:p>
        </p:txBody>
      </p:sp>
      <p:sp>
        <p:nvSpPr>
          <p:cNvPr id="5" name="Footer Placeholder 4"/>
          <p:cNvSpPr>
            <a:spLocks noGrp="1"/>
          </p:cNvSpPr>
          <p:nvPr>
            <p:ph type="ftr" sz="quarter" idx="3"/>
          </p:nvPr>
        </p:nvSpPr>
        <p:spPr>
          <a:xfrm>
            <a:off x="1232693" y="6175546"/>
            <a:ext cx="5662920" cy="552156"/>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895613" y="5700519"/>
            <a:ext cx="2133600" cy="230338"/>
          </a:xfrm>
          <a:prstGeom prst="rect">
            <a:avLst/>
          </a:prstGeom>
        </p:spPr>
        <p:txBody>
          <a:bodyPr vert="horz" lIns="91440" tIns="45720" rIns="91440" bIns="45720" rtlCol="0" anchor="ctr"/>
          <a:lstStyle>
            <a:lvl1pPr algn="r">
              <a:defRPr sz="1200">
                <a:solidFill>
                  <a:schemeClr val="tx1">
                    <a:tint val="75000"/>
                  </a:schemeClr>
                </a:solidFill>
              </a:defRPr>
            </a:lvl1pPr>
          </a:lstStyle>
          <a:p>
            <a:fld id="{85C4D8D5-AA73-EA45-9A37-FE1ED55C905D}" type="slidenum">
              <a:rPr lang="en-US" smtClean="0"/>
              <a:t>‹#›</a:t>
            </a:fld>
            <a:endParaRPr lang="en-US"/>
          </a:p>
        </p:txBody>
      </p:sp>
    </p:spTree>
    <p:extLst>
      <p:ext uri="{BB962C8B-B14F-4D97-AF65-F5344CB8AC3E}">
        <p14:creationId xmlns:p14="http://schemas.microsoft.com/office/powerpoint/2010/main" val="205155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defTabSz="457200" rtl="0" eaLnBrk="1" latinLnBrk="0" hangingPunct="1">
        <a:spcBef>
          <a:spcPct val="0"/>
        </a:spcBef>
        <a:buNone/>
        <a:defRPr sz="4000" b="1" kern="1200">
          <a:solidFill>
            <a:schemeClr val="tx1">
              <a:lumMod val="85000"/>
              <a:lumOff val="15000"/>
            </a:schemeClr>
          </a:solidFill>
          <a:latin typeface="+mj-lt"/>
          <a:ea typeface="+mj-ea"/>
          <a:cs typeface="Verdana"/>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Verdana"/>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Verdana"/>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hyperlink" Target="https://schools.local-offer.org/team-around-the-school/training-and-development/"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hyperlink" Target="https://westsussex.local-offer.org/information_pages/472-strengthening-our-west-sussex-inclusive-practice-through-school-send-partnershi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S32280 The West Sussex Way Powerpoint template-tit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480"/>
            <a:ext cx="9144000" cy="6839712"/>
          </a:xfrm>
          <a:prstGeom prst="rect">
            <a:avLst/>
          </a:prstGeom>
        </p:spPr>
      </p:pic>
      <p:sp>
        <p:nvSpPr>
          <p:cNvPr id="7" name="TextBox 6"/>
          <p:cNvSpPr txBox="1"/>
          <p:nvPr/>
        </p:nvSpPr>
        <p:spPr>
          <a:xfrm>
            <a:off x="0" y="542904"/>
            <a:ext cx="9142570" cy="769441"/>
          </a:xfrm>
          <a:prstGeom prst="rect">
            <a:avLst/>
          </a:prstGeom>
          <a:noFill/>
        </p:spPr>
        <p:txBody>
          <a:bodyPr wrap="square" rtlCol="0">
            <a:spAutoFit/>
          </a:bodyPr>
          <a:lstStyle/>
          <a:p>
            <a:pPr algn="ctr"/>
            <a:r>
              <a:rPr lang="en-GB" sz="4400" b="1" dirty="0">
                <a:solidFill>
                  <a:schemeClr val="tx1">
                    <a:lumMod val="85000"/>
                    <a:lumOff val="15000"/>
                  </a:schemeClr>
                </a:solidFill>
                <a:latin typeface="+mj-lt"/>
                <a:cs typeface="Verdana"/>
              </a:rPr>
              <a:t>SEND FUNDING</a:t>
            </a:r>
            <a:endParaRPr lang="en-US" sz="4400" b="1" dirty="0">
              <a:solidFill>
                <a:schemeClr val="tx1">
                  <a:lumMod val="85000"/>
                  <a:lumOff val="15000"/>
                </a:schemeClr>
              </a:solidFill>
              <a:latin typeface="+mj-lt"/>
              <a:cs typeface="Verdana"/>
            </a:endParaRPr>
          </a:p>
        </p:txBody>
      </p:sp>
      <p:sp>
        <p:nvSpPr>
          <p:cNvPr id="11" name="TextBox 10"/>
          <p:cNvSpPr txBox="1"/>
          <p:nvPr/>
        </p:nvSpPr>
        <p:spPr>
          <a:xfrm>
            <a:off x="0" y="2180254"/>
            <a:ext cx="9142570" cy="1600438"/>
          </a:xfrm>
          <a:prstGeom prst="rect">
            <a:avLst/>
          </a:prstGeom>
          <a:noFill/>
        </p:spPr>
        <p:txBody>
          <a:bodyPr wrap="square" rtlCol="0">
            <a:spAutoFit/>
          </a:bodyPr>
          <a:lstStyle/>
          <a:p>
            <a:pPr algn="ctr"/>
            <a:endParaRPr lang="en-GB" sz="2800" b="1" dirty="0">
              <a:solidFill>
                <a:schemeClr val="tx1">
                  <a:lumMod val="65000"/>
                  <a:lumOff val="35000"/>
                </a:schemeClr>
              </a:solidFill>
              <a:cs typeface="Verdana"/>
            </a:endParaRPr>
          </a:p>
          <a:p>
            <a:pPr algn="ctr"/>
            <a:r>
              <a:rPr lang="en-GB" sz="2800" dirty="0">
                <a:solidFill>
                  <a:schemeClr val="tx1">
                    <a:lumMod val="65000"/>
                    <a:lumOff val="35000"/>
                  </a:schemeClr>
                </a:solidFill>
                <a:cs typeface="Verdana"/>
              </a:rPr>
              <a:t>Special Needs Officers</a:t>
            </a:r>
          </a:p>
          <a:p>
            <a:pPr algn="ctr"/>
            <a:r>
              <a:rPr lang="en-GB" sz="2400" dirty="0">
                <a:solidFill>
                  <a:schemeClr val="tx1">
                    <a:lumMod val="65000"/>
                    <a:lumOff val="35000"/>
                  </a:schemeClr>
                </a:solidFill>
                <a:cs typeface="Verdana"/>
              </a:rPr>
              <a:t>Spring 2022</a:t>
            </a:r>
          </a:p>
          <a:p>
            <a:pPr algn="ctr"/>
            <a:r>
              <a:rPr lang="en-GB" dirty="0">
                <a:solidFill>
                  <a:schemeClr val="accent4"/>
                </a:solidFill>
                <a:hlinkClick r:id="rId5">
                  <a:extLst>
                    <a:ext uri="{A12FA001-AC4F-418D-AE19-62706E023703}">
                      <ahyp:hlinkClr xmlns:ahyp="http://schemas.microsoft.com/office/drawing/2018/hyperlinkcolor" val="tx"/>
                    </a:ext>
                  </a:extLst>
                </a:hlinkClick>
              </a:rPr>
              <a:t>https://schools.local-offer.org/team-around-the-school/training-and-development/</a:t>
            </a:r>
            <a:endParaRPr lang="en-US" dirty="0">
              <a:solidFill>
                <a:schemeClr val="tx1">
                  <a:lumMod val="65000"/>
                  <a:lumOff val="35000"/>
                </a:schemeClr>
              </a:solidFill>
              <a:cs typeface="Verdana"/>
            </a:endParaRPr>
          </a:p>
        </p:txBody>
      </p:sp>
      <p:sp>
        <p:nvSpPr>
          <p:cNvPr id="4" name="TextBox 3"/>
          <p:cNvSpPr txBox="1"/>
          <p:nvPr/>
        </p:nvSpPr>
        <p:spPr>
          <a:xfrm>
            <a:off x="9384632" y="1343526"/>
            <a:ext cx="184666" cy="369332"/>
          </a:xfrm>
          <a:prstGeom prst="rect">
            <a:avLst/>
          </a:prstGeom>
          <a:noFill/>
        </p:spPr>
        <p:txBody>
          <a:bodyPr wrap="none" rtlCol="0">
            <a:spAutoFit/>
          </a:bodyPr>
          <a:lstStyle/>
          <a:p>
            <a:endParaRPr lang="en-US" dirty="0"/>
          </a:p>
        </p:txBody>
      </p:sp>
      <p:pic>
        <p:nvPicPr>
          <p:cNvPr id="13" name="Picture 12">
            <a:extLst>
              <a:ext uri="{FF2B5EF4-FFF2-40B4-BE49-F238E27FC236}">
                <a16:creationId xmlns:a16="http://schemas.microsoft.com/office/drawing/2014/main" id="{07316B07-F027-4651-B460-966E5541BBF6}"/>
              </a:ext>
            </a:extLst>
          </p:cNvPr>
          <p:cNvPicPr>
            <a:picLocks noChangeAspect="1"/>
          </p:cNvPicPr>
          <p:nvPr/>
        </p:nvPicPr>
        <p:blipFill>
          <a:blip r:embed="rId6"/>
          <a:stretch>
            <a:fillRect/>
          </a:stretch>
        </p:blipFill>
        <p:spPr>
          <a:xfrm>
            <a:off x="2868922" y="1358769"/>
            <a:ext cx="3404726" cy="1129074"/>
          </a:xfrm>
          <a:prstGeom prst="rect">
            <a:avLst/>
          </a:prstGeom>
        </p:spPr>
      </p:pic>
      <p:pic>
        <p:nvPicPr>
          <p:cNvPr id="3" name="Audio 2">
            <a:hlinkClick r:id="" action="ppaction://media"/>
            <a:extLst>
              <a:ext uri="{FF2B5EF4-FFF2-40B4-BE49-F238E27FC236}">
                <a16:creationId xmlns:a16="http://schemas.microsoft.com/office/drawing/2014/main" id="{98184FCA-AF95-45BE-AA86-748C9A90128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33866446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 presetClass="entr" presetSubtype="0" fill="hold" nodeType="afterEffect">
                                  <p:stCondLst>
                                    <p:cond delay="7500"/>
                                  </p:stCondLst>
                                  <p:childTnLst>
                                    <p:set>
                                      <p:cBhvr>
                                        <p:cTn id="9" dur="1" fill="hold">
                                          <p:stCondLst>
                                            <p:cond delay="9"/>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BAE5932B-3F9D-4C7D-942A-1EA11BB1F1F2}"/>
              </a:ext>
            </a:extLst>
          </p:cNvPr>
          <p:cNvSpPr>
            <a:spLocks noGrp="1"/>
          </p:cNvSpPr>
          <p:nvPr>
            <p:ph type="title"/>
          </p:nvPr>
        </p:nvSpPr>
        <p:spPr>
          <a:xfrm>
            <a:off x="1485900" y="531615"/>
            <a:ext cx="6172200" cy="939403"/>
          </a:xfrm>
        </p:spPr>
        <p:txBody>
          <a:bodyPr/>
          <a:lstStyle/>
          <a:p>
            <a:r>
              <a:rPr lang="en-GB" altLang="en-US" sz="4050" dirty="0"/>
              <a:t>Notional SEN Budget</a:t>
            </a:r>
          </a:p>
        </p:txBody>
      </p:sp>
      <p:sp>
        <p:nvSpPr>
          <p:cNvPr id="3" name="Rectangle 2">
            <a:extLst>
              <a:ext uri="{FF2B5EF4-FFF2-40B4-BE49-F238E27FC236}">
                <a16:creationId xmlns:a16="http://schemas.microsoft.com/office/drawing/2014/main" id="{3DD50066-BF1E-422D-A84C-4C2FAAABA4D7}"/>
              </a:ext>
            </a:extLst>
          </p:cNvPr>
          <p:cNvSpPr/>
          <p:nvPr/>
        </p:nvSpPr>
        <p:spPr>
          <a:xfrm>
            <a:off x="1122760" y="1186867"/>
            <a:ext cx="6535340" cy="4893647"/>
          </a:xfrm>
          <a:prstGeom prst="rect">
            <a:avLst/>
          </a:prstGeom>
        </p:spPr>
        <p:txBody>
          <a:bodyPr>
            <a:spAutoFit/>
          </a:bodyPr>
          <a:lstStyle/>
          <a:p>
            <a:pPr>
              <a:defRPr/>
            </a:pPr>
            <a:endParaRPr lang="en-GB" dirty="0">
              <a:solidFill>
                <a:schemeClr val="bg2">
                  <a:lumMod val="25000"/>
                </a:schemeClr>
              </a:solidFill>
            </a:endParaRPr>
          </a:p>
          <a:p>
            <a:pPr>
              <a:defRPr/>
            </a:pPr>
            <a:r>
              <a:rPr lang="en-GB" sz="1600" b="1" dirty="0">
                <a:solidFill>
                  <a:schemeClr val="bg2">
                    <a:lumMod val="25000"/>
                  </a:schemeClr>
                </a:solidFill>
              </a:rPr>
              <a:t>For pupils with and without an EHCP:</a:t>
            </a:r>
            <a:r>
              <a:rPr lang="en-GB" sz="1600" dirty="0">
                <a:solidFill>
                  <a:schemeClr val="bg2">
                    <a:lumMod val="25000"/>
                  </a:schemeClr>
                </a:solidFill>
              </a:rPr>
              <a:t> </a:t>
            </a:r>
          </a:p>
          <a:p>
            <a:pPr marL="285750" indent="-285750">
              <a:buFont typeface="Arial" panose="020B0604020202020204" pitchFamily="34" charset="0"/>
              <a:buChar char="•"/>
              <a:defRPr/>
            </a:pPr>
            <a:r>
              <a:rPr lang="en-GB" sz="1600" dirty="0">
                <a:solidFill>
                  <a:schemeClr val="bg2">
                    <a:lumMod val="25000"/>
                  </a:schemeClr>
                </a:solidFill>
              </a:rPr>
              <a:t>It is expected that the </a:t>
            </a:r>
            <a:r>
              <a:rPr lang="en-GB" sz="1600" b="1" dirty="0">
                <a:solidFill>
                  <a:schemeClr val="bg2">
                    <a:lumMod val="25000"/>
                  </a:schemeClr>
                </a:solidFill>
              </a:rPr>
              <a:t>school provides the pupil-led factor plus the first £6,000</a:t>
            </a:r>
            <a:r>
              <a:rPr lang="en-GB" sz="1600" dirty="0">
                <a:solidFill>
                  <a:schemeClr val="bg2">
                    <a:lumMod val="25000"/>
                  </a:schemeClr>
                </a:solidFill>
              </a:rPr>
              <a:t> of support from within the Notional SEN Budget</a:t>
            </a:r>
          </a:p>
          <a:p>
            <a:pPr marL="257175" indent="-257175">
              <a:buFont typeface="Wingdings" panose="05000000000000000000" pitchFamily="2" charset="2"/>
              <a:buChar char="v"/>
              <a:defRPr/>
            </a:pPr>
            <a:endParaRPr lang="en-GB" sz="1600" dirty="0">
              <a:solidFill>
                <a:schemeClr val="bg2">
                  <a:lumMod val="25000"/>
                </a:schemeClr>
              </a:solidFill>
            </a:endParaRPr>
          </a:p>
          <a:p>
            <a:pPr>
              <a:defRPr/>
            </a:pPr>
            <a:r>
              <a:rPr lang="en-GB" sz="1600" b="1" dirty="0">
                <a:solidFill>
                  <a:schemeClr val="bg2">
                    <a:lumMod val="25000"/>
                  </a:schemeClr>
                </a:solidFill>
              </a:rPr>
              <a:t>Notional SEN Budget:  </a:t>
            </a:r>
          </a:p>
          <a:p>
            <a:pPr marL="257175" indent="-257175">
              <a:buFont typeface="Arial" panose="020B0604020202020204" pitchFamily="34" charset="0"/>
              <a:buChar char="•"/>
              <a:defRPr/>
            </a:pPr>
            <a:r>
              <a:rPr lang="en-GB" sz="1600" dirty="0">
                <a:solidFill>
                  <a:schemeClr val="bg2">
                    <a:lumMod val="25000"/>
                  </a:schemeClr>
                </a:solidFill>
              </a:rPr>
              <a:t>Funding within total budget share, that schools are expected to use towards supporting pupils with additional or special needs</a:t>
            </a:r>
          </a:p>
          <a:p>
            <a:pPr marL="257175" indent="-257175">
              <a:buFont typeface="Arial" panose="020B0604020202020204" pitchFamily="34" charset="0"/>
              <a:buChar char="•"/>
              <a:defRPr/>
            </a:pPr>
            <a:r>
              <a:rPr lang="en-GB" sz="1600" dirty="0">
                <a:solidFill>
                  <a:schemeClr val="bg2">
                    <a:lumMod val="25000"/>
                  </a:schemeClr>
                </a:solidFill>
              </a:rPr>
              <a:t>Down to the Governors as to how this is allocated</a:t>
            </a:r>
          </a:p>
          <a:p>
            <a:pPr marL="257175" indent="-257175">
              <a:buFont typeface="Arial" panose="020B0604020202020204" pitchFamily="34" charset="0"/>
              <a:buChar char="•"/>
              <a:defRPr/>
            </a:pPr>
            <a:r>
              <a:rPr lang="en-GB" sz="1600" dirty="0">
                <a:solidFill>
                  <a:schemeClr val="bg2">
                    <a:lumMod val="25000"/>
                  </a:schemeClr>
                </a:solidFill>
              </a:rPr>
              <a:t>Way of guiding what is reasonable for a school to spend on SEN, but it is not ring-fenced</a:t>
            </a:r>
          </a:p>
          <a:p>
            <a:pPr marL="257175" indent="-257175">
              <a:buFont typeface="Arial" panose="020B0604020202020204" pitchFamily="34" charset="0"/>
              <a:buChar char="•"/>
              <a:defRPr/>
            </a:pPr>
            <a:r>
              <a:rPr lang="en-GB" sz="1600" dirty="0"/>
              <a:t>Details of Notional SEN Funding must be made available publicly and can be found in Annex B here:</a:t>
            </a:r>
          </a:p>
          <a:p>
            <a:pPr>
              <a:defRPr/>
            </a:pPr>
            <a:endParaRPr lang="en-GB" sz="1600" dirty="0"/>
          </a:p>
          <a:p>
            <a:pPr>
              <a:defRPr/>
            </a:pPr>
            <a:r>
              <a:rPr lang="en-GB" sz="1600" dirty="0"/>
              <a:t>https://westsussex.local-offer.org/information_pages/171-special-education-needs-funding-in-schools</a:t>
            </a:r>
          </a:p>
          <a:p>
            <a:pPr marL="257175" indent="-257175">
              <a:buFont typeface="Arial" panose="020B0604020202020204" pitchFamily="34" charset="0"/>
              <a:buChar char="•"/>
              <a:defRPr/>
            </a:pPr>
            <a:endParaRPr lang="en-GB" dirty="0">
              <a:solidFill>
                <a:srgbClr val="FF0000"/>
              </a:solidFill>
            </a:endParaRPr>
          </a:p>
          <a:p>
            <a:pPr marL="257175" indent="-257175">
              <a:buFont typeface="Wingdings" panose="05000000000000000000" pitchFamily="2" charset="2"/>
              <a:buChar char="v"/>
              <a:defRPr/>
            </a:pPr>
            <a:endParaRPr lang="en-GB" dirty="0">
              <a:solidFill>
                <a:schemeClr val="bg2">
                  <a:lumMod val="25000"/>
                </a:schemeClr>
              </a:solidFill>
            </a:endParaRPr>
          </a:p>
          <a:p>
            <a:pPr marL="257175" indent="-257175">
              <a:buFont typeface="Wingdings" panose="05000000000000000000" pitchFamily="2" charset="2"/>
              <a:buChar char="v"/>
              <a:defRPr/>
            </a:pPr>
            <a:endParaRPr lang="en-GB" dirty="0">
              <a:solidFill>
                <a:schemeClr val="bg2">
                  <a:lumMod val="25000"/>
                </a:schemeClr>
              </a:solidFill>
            </a:endParaRPr>
          </a:p>
        </p:txBody>
      </p:sp>
      <p:pic>
        <p:nvPicPr>
          <p:cNvPr id="4" name="Audio 3">
            <a:hlinkClick r:id="" action="ppaction://media"/>
            <a:extLst>
              <a:ext uri="{FF2B5EF4-FFF2-40B4-BE49-F238E27FC236}">
                <a16:creationId xmlns:a16="http://schemas.microsoft.com/office/drawing/2014/main" id="{132E0123-58F6-479E-877D-C603A62027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entr" presetSubtype="0" fill="hold" nodeType="afterEffect">
                                  <p:stCondLst>
                                    <p:cond delay="2500"/>
                                  </p:stCondLst>
                                  <p:childTnLst>
                                    <p:set>
                                      <p:cBhvr>
                                        <p:cTn id="9" dur="1" fill="hold">
                                          <p:stCondLst>
                                            <p:cond delay="9"/>
                                          </p:stCondLst>
                                        </p:cTn>
                                        <p:tgtEl>
                                          <p:spTgt spid="3">
                                            <p:txEl>
                                              <p:pRg st="1" end="1"/>
                                            </p:txEl>
                                          </p:spTgt>
                                        </p:tgtEl>
                                        <p:attrNameLst>
                                          <p:attrName>style.visibility</p:attrName>
                                        </p:attrNameLst>
                                      </p:cBhvr>
                                      <p:to>
                                        <p:strVal val="visible"/>
                                      </p:to>
                                    </p:set>
                                  </p:childTnLst>
                                </p:cTn>
                              </p:par>
                            </p:childTnLst>
                          </p:cTn>
                        </p:par>
                        <p:par>
                          <p:cTn id="10" fill="hold">
                            <p:stCondLst>
                              <p:cond delay="2510"/>
                            </p:stCondLst>
                            <p:childTnLst>
                              <p:par>
                                <p:cTn id="11" presetID="1" presetClass="entr" presetSubtype="0" fill="hold" nodeType="afterEffect">
                                  <p:stCondLst>
                                    <p:cond delay="0"/>
                                  </p:stCondLst>
                                  <p:childTnLst>
                                    <p:set>
                                      <p:cBhvr>
                                        <p:cTn id="12" dur="1" fill="hold">
                                          <p:stCondLst>
                                            <p:cond delay="9"/>
                                          </p:stCondLst>
                                        </p:cTn>
                                        <p:tgtEl>
                                          <p:spTgt spid="3">
                                            <p:txEl>
                                              <p:pRg st="2" end="2"/>
                                            </p:txEl>
                                          </p:spTgt>
                                        </p:tgtEl>
                                        <p:attrNameLst>
                                          <p:attrName>style.visibility</p:attrName>
                                        </p:attrNameLst>
                                      </p:cBhvr>
                                      <p:to>
                                        <p:strVal val="visible"/>
                                      </p:to>
                                    </p:set>
                                  </p:childTnLst>
                                </p:cTn>
                              </p:par>
                            </p:childTnLst>
                          </p:cTn>
                        </p:par>
                        <p:par>
                          <p:cTn id="13" fill="hold">
                            <p:stCondLst>
                              <p:cond delay="2520"/>
                            </p:stCondLst>
                            <p:childTnLst>
                              <p:par>
                                <p:cTn id="14" presetID="1" presetClass="entr" presetSubtype="0" fill="hold" nodeType="afterEffect">
                                  <p:stCondLst>
                                    <p:cond delay="25750"/>
                                  </p:stCondLst>
                                  <p:childTnLst>
                                    <p:set>
                                      <p:cBhvr>
                                        <p:cTn id="15" dur="1" fill="hold">
                                          <p:stCondLst>
                                            <p:cond delay="9"/>
                                          </p:stCondLst>
                                        </p:cTn>
                                        <p:tgtEl>
                                          <p:spTgt spid="3">
                                            <p:txEl>
                                              <p:pRg st="4" end="4"/>
                                            </p:txEl>
                                          </p:spTgt>
                                        </p:tgtEl>
                                        <p:attrNameLst>
                                          <p:attrName>style.visibility</p:attrName>
                                        </p:attrNameLst>
                                      </p:cBhvr>
                                      <p:to>
                                        <p:strVal val="visible"/>
                                      </p:to>
                                    </p:set>
                                  </p:childTnLst>
                                </p:cTn>
                              </p:par>
                            </p:childTnLst>
                          </p:cTn>
                        </p:par>
                        <p:par>
                          <p:cTn id="16" fill="hold">
                            <p:stCondLst>
                              <p:cond delay="28280"/>
                            </p:stCondLst>
                            <p:childTnLst>
                              <p:par>
                                <p:cTn id="17" presetID="1" presetClass="entr" presetSubtype="0" fill="hold" nodeType="afterEffect">
                                  <p:stCondLst>
                                    <p:cond delay="0"/>
                                  </p:stCondLst>
                                  <p:childTnLst>
                                    <p:set>
                                      <p:cBhvr>
                                        <p:cTn id="18" dur="1" fill="hold">
                                          <p:stCondLst>
                                            <p:cond delay="9"/>
                                          </p:stCondLst>
                                        </p:cTn>
                                        <p:tgtEl>
                                          <p:spTgt spid="3">
                                            <p:txEl>
                                              <p:pRg st="5" end="5"/>
                                            </p:txEl>
                                          </p:spTgt>
                                        </p:tgtEl>
                                        <p:attrNameLst>
                                          <p:attrName>style.visibility</p:attrName>
                                        </p:attrNameLst>
                                      </p:cBhvr>
                                      <p:to>
                                        <p:strVal val="visible"/>
                                      </p:to>
                                    </p:set>
                                  </p:childTnLst>
                                </p:cTn>
                              </p:par>
                            </p:childTnLst>
                          </p:cTn>
                        </p:par>
                        <p:par>
                          <p:cTn id="19" fill="hold">
                            <p:stCondLst>
                              <p:cond delay="28290"/>
                            </p:stCondLst>
                            <p:childTnLst>
                              <p:par>
                                <p:cTn id="20" presetID="1" presetClass="entr" presetSubtype="0" fill="hold" nodeType="afterEffect">
                                  <p:stCondLst>
                                    <p:cond delay="2375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52040"/>
                            </p:stCondLst>
                            <p:childTnLst>
                              <p:par>
                                <p:cTn id="23" presetID="1" presetClass="entr" presetSubtype="0" fill="hold" nodeType="afterEffect">
                                  <p:stCondLst>
                                    <p:cond delay="1050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62540"/>
                            </p:stCondLst>
                            <p:childTnLst>
                              <p:par>
                                <p:cTn id="26" presetID="1" presetClass="entr" presetSubtype="0" fill="hold" nodeType="afterEffect">
                                  <p:stCondLst>
                                    <p:cond delay="1050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73040"/>
                            </p:stCondLst>
                            <p:childTnLst>
                              <p:par>
                                <p:cTn id="29" presetID="1" presetClass="entr" presetSubtype="0" fill="hold" nodeType="afterEffect">
                                  <p:stCondLst>
                                    <p:cond delay="1050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0F783260-5064-4A3D-92AA-C88F0FB9E332}"/>
              </a:ext>
            </a:extLst>
          </p:cNvPr>
          <p:cNvSpPr>
            <a:spLocks noGrp="1"/>
          </p:cNvSpPr>
          <p:nvPr>
            <p:ph type="title"/>
          </p:nvPr>
        </p:nvSpPr>
        <p:spPr/>
        <p:txBody>
          <a:bodyPr/>
          <a:lstStyle/>
          <a:p>
            <a:r>
              <a:rPr lang="en-US" altLang="en-US" dirty="0"/>
              <a:t>Other SEN Resources…</a:t>
            </a:r>
          </a:p>
        </p:txBody>
      </p:sp>
      <p:sp>
        <p:nvSpPr>
          <p:cNvPr id="3" name="Rectangle 2">
            <a:extLst>
              <a:ext uri="{FF2B5EF4-FFF2-40B4-BE49-F238E27FC236}">
                <a16:creationId xmlns:a16="http://schemas.microsoft.com/office/drawing/2014/main" id="{A235E73E-7E35-490F-942F-9861F87F2286}"/>
              </a:ext>
            </a:extLst>
          </p:cNvPr>
          <p:cNvSpPr/>
          <p:nvPr/>
        </p:nvSpPr>
        <p:spPr>
          <a:xfrm>
            <a:off x="1141515" y="1302530"/>
            <a:ext cx="6210300" cy="4247317"/>
          </a:xfrm>
          <a:prstGeom prst="rect">
            <a:avLst/>
          </a:prstGeom>
        </p:spPr>
        <p:txBody>
          <a:bodyPr>
            <a:spAutoFit/>
          </a:bodyPr>
          <a:lstStyle/>
          <a:p>
            <a:pPr>
              <a:defRPr/>
            </a:pPr>
            <a:endParaRPr lang="en-GB" b="1" dirty="0">
              <a:solidFill>
                <a:schemeClr val="bg2">
                  <a:lumMod val="25000"/>
                </a:schemeClr>
              </a:solidFill>
            </a:endParaRPr>
          </a:p>
          <a:p>
            <a:pPr>
              <a:defRPr/>
            </a:pPr>
            <a:r>
              <a:rPr lang="en-GB" b="1" dirty="0">
                <a:solidFill>
                  <a:schemeClr val="bg2">
                    <a:lumMod val="25000"/>
                  </a:schemeClr>
                </a:solidFill>
              </a:rPr>
              <a:t>For pupils with an EHCP the school may also receive: </a:t>
            </a:r>
          </a:p>
          <a:p>
            <a:pPr>
              <a:defRPr/>
            </a:pPr>
            <a:endParaRPr lang="en-GB" b="1" dirty="0">
              <a:solidFill>
                <a:schemeClr val="bg2">
                  <a:lumMod val="25000"/>
                </a:schemeClr>
              </a:solidFill>
            </a:endParaRPr>
          </a:p>
          <a:p>
            <a:pPr marL="285750" indent="-285750">
              <a:buFont typeface="Arial" panose="020B0604020202020204" pitchFamily="34" charset="0"/>
              <a:buChar char="•"/>
              <a:defRPr/>
            </a:pPr>
            <a:r>
              <a:rPr lang="en-GB" dirty="0">
                <a:solidFill>
                  <a:schemeClr val="bg2">
                    <a:lumMod val="25000"/>
                  </a:schemeClr>
                </a:solidFill>
              </a:rPr>
              <a:t>an </a:t>
            </a:r>
            <a:r>
              <a:rPr lang="en-GB" b="1" dirty="0">
                <a:solidFill>
                  <a:schemeClr val="bg2">
                    <a:lumMod val="25000"/>
                  </a:schemeClr>
                </a:solidFill>
              </a:rPr>
              <a:t>Individually Assigned Resource </a:t>
            </a:r>
            <a:r>
              <a:rPr lang="en-GB" dirty="0">
                <a:solidFill>
                  <a:schemeClr val="bg2">
                    <a:lumMod val="25000"/>
                  </a:schemeClr>
                </a:solidFill>
              </a:rPr>
              <a:t>(IAR or SEN Supplement) which amounts to £3,356 and enables the school </a:t>
            </a:r>
            <a:r>
              <a:rPr lang="en-GB" b="1" dirty="0">
                <a:solidFill>
                  <a:schemeClr val="bg2">
                    <a:lumMod val="25000"/>
                  </a:schemeClr>
                </a:solidFill>
              </a:rPr>
              <a:t>to provide additional support across the school week.  </a:t>
            </a:r>
            <a:r>
              <a:rPr lang="en-GB" b="1" dirty="0"/>
              <a:t>This is allocated by SENAT from the High Needs Block and should be reviewed as part of the Annual Review.</a:t>
            </a:r>
          </a:p>
          <a:p>
            <a:pPr>
              <a:defRPr/>
            </a:pPr>
            <a:endParaRPr lang="en-GB" dirty="0">
              <a:solidFill>
                <a:schemeClr val="bg2">
                  <a:lumMod val="25000"/>
                </a:schemeClr>
              </a:solidFill>
            </a:endParaRPr>
          </a:p>
          <a:p>
            <a:pPr marL="285750" indent="-285750">
              <a:buFont typeface="Arial" panose="020B0604020202020204" pitchFamily="34" charset="0"/>
              <a:buChar char="•"/>
              <a:defRPr/>
            </a:pPr>
            <a:r>
              <a:rPr lang="en-GB" dirty="0">
                <a:solidFill>
                  <a:schemeClr val="bg2">
                    <a:lumMod val="25000"/>
                  </a:schemeClr>
                </a:solidFill>
              </a:rPr>
              <a:t>A </a:t>
            </a:r>
            <a:r>
              <a:rPr lang="en-GB" b="1" dirty="0">
                <a:solidFill>
                  <a:schemeClr val="bg2">
                    <a:lumMod val="25000"/>
                  </a:schemeClr>
                </a:solidFill>
              </a:rPr>
              <a:t>Personal Supplement </a:t>
            </a:r>
            <a:r>
              <a:rPr lang="en-GB" dirty="0">
                <a:solidFill>
                  <a:schemeClr val="bg2">
                    <a:lumMod val="25000"/>
                  </a:schemeClr>
                </a:solidFill>
              </a:rPr>
              <a:t>for children who require </a:t>
            </a:r>
            <a:r>
              <a:rPr lang="en-GB" b="1" dirty="0">
                <a:solidFill>
                  <a:schemeClr val="bg2">
                    <a:lumMod val="25000"/>
                  </a:schemeClr>
                </a:solidFill>
              </a:rPr>
              <a:t>a higher level of support. </a:t>
            </a:r>
            <a:r>
              <a:rPr lang="en-GB" dirty="0">
                <a:solidFill>
                  <a:schemeClr val="bg2">
                    <a:lumMod val="25000"/>
                  </a:schemeClr>
                </a:solidFill>
              </a:rPr>
              <a:t>This is</a:t>
            </a:r>
            <a:r>
              <a:rPr lang="en-GB" b="1" dirty="0"/>
              <a:t> also</a:t>
            </a:r>
            <a:r>
              <a:rPr lang="en-GB" dirty="0">
                <a:solidFill>
                  <a:schemeClr val="bg2">
                    <a:lumMod val="25000"/>
                  </a:schemeClr>
                </a:solidFill>
              </a:rPr>
              <a:t> allocated from the high needs block by SENAT  </a:t>
            </a:r>
            <a:r>
              <a:rPr lang="en-GB" b="1" dirty="0">
                <a:solidFill>
                  <a:schemeClr val="bg2">
                    <a:lumMod val="25000"/>
                  </a:schemeClr>
                </a:solidFill>
              </a:rPr>
              <a:t>and</a:t>
            </a:r>
            <a:r>
              <a:rPr lang="en-GB" dirty="0">
                <a:solidFill>
                  <a:schemeClr val="bg2">
                    <a:lumMod val="25000"/>
                  </a:schemeClr>
                </a:solidFill>
              </a:rPr>
              <a:t> </a:t>
            </a:r>
            <a:r>
              <a:rPr lang="en-GB" b="1" dirty="0">
                <a:solidFill>
                  <a:schemeClr val="bg2">
                    <a:lumMod val="25000"/>
                  </a:schemeClr>
                </a:solidFill>
              </a:rPr>
              <a:t>is </a:t>
            </a:r>
            <a:r>
              <a:rPr lang="en-GB" b="1" dirty="0"/>
              <a:t>also</a:t>
            </a:r>
            <a:r>
              <a:rPr lang="en-GB" dirty="0">
                <a:solidFill>
                  <a:schemeClr val="bg2">
                    <a:lumMod val="25000"/>
                  </a:schemeClr>
                </a:solidFill>
              </a:rPr>
              <a:t> subject to Annual Review</a:t>
            </a:r>
          </a:p>
          <a:p>
            <a:pPr>
              <a:defRPr/>
            </a:pPr>
            <a:endParaRPr lang="en-GB" dirty="0">
              <a:solidFill>
                <a:schemeClr val="bg2">
                  <a:lumMod val="25000"/>
                </a:schemeClr>
              </a:solidFill>
            </a:endParaRPr>
          </a:p>
          <a:p>
            <a:pPr>
              <a:defRPr/>
            </a:pPr>
            <a:endParaRPr lang="en-GB" dirty="0">
              <a:solidFill>
                <a:schemeClr val="bg2">
                  <a:lumMod val="25000"/>
                </a:schemeClr>
              </a:solidFill>
            </a:endParaRPr>
          </a:p>
          <a:p>
            <a:pPr marL="257175" indent="-257175">
              <a:buFont typeface="Wingdings" panose="05000000000000000000" pitchFamily="2" charset="2"/>
              <a:buChar char="v"/>
              <a:defRPr/>
            </a:pPr>
            <a:endParaRPr lang="en-GB" dirty="0">
              <a:solidFill>
                <a:schemeClr val="bg2">
                  <a:lumMod val="25000"/>
                </a:schemeClr>
              </a:solidFill>
            </a:endParaRPr>
          </a:p>
        </p:txBody>
      </p:sp>
      <p:pic>
        <p:nvPicPr>
          <p:cNvPr id="4" name="Audio 3">
            <a:hlinkClick r:id="" action="ppaction://media"/>
            <a:extLst>
              <a:ext uri="{FF2B5EF4-FFF2-40B4-BE49-F238E27FC236}">
                <a16:creationId xmlns:a16="http://schemas.microsoft.com/office/drawing/2014/main" id="{F22FAB9E-AECC-44ED-82D5-D87FF323E5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entr" presetSubtype="0" fill="hold" nodeType="afterEffect">
                                  <p:stCondLst>
                                    <p:cond delay="2750"/>
                                  </p:stCondLst>
                                  <p:childTnLst>
                                    <p:set>
                                      <p:cBhvr>
                                        <p:cTn id="9" dur="1" fill="hold">
                                          <p:stCondLst>
                                            <p:cond delay="9"/>
                                          </p:stCondLst>
                                        </p:cTn>
                                        <p:tgtEl>
                                          <p:spTgt spid="3">
                                            <p:txEl>
                                              <p:pRg st="1" end="1"/>
                                            </p:txEl>
                                          </p:spTgt>
                                        </p:tgtEl>
                                        <p:attrNameLst>
                                          <p:attrName>style.visibility</p:attrName>
                                        </p:attrNameLst>
                                      </p:cBhvr>
                                      <p:to>
                                        <p:strVal val="visible"/>
                                      </p:to>
                                    </p:set>
                                  </p:childTnLst>
                                </p:cTn>
                              </p:par>
                            </p:childTnLst>
                          </p:cTn>
                        </p:par>
                        <p:par>
                          <p:cTn id="10" fill="hold">
                            <p:stCondLst>
                              <p:cond delay="2760"/>
                            </p:stCondLst>
                            <p:childTnLst>
                              <p:par>
                                <p:cTn id="11" presetID="1" presetClass="entr" presetSubtype="0" fill="hold" nodeType="afterEffect">
                                  <p:stCondLst>
                                    <p:cond delay="0"/>
                                  </p:stCondLst>
                                  <p:childTnLst>
                                    <p:set>
                                      <p:cBhvr>
                                        <p:cTn id="12" dur="1" fill="hold">
                                          <p:stCondLst>
                                            <p:cond delay="9"/>
                                          </p:stCondLst>
                                        </p:cTn>
                                        <p:tgtEl>
                                          <p:spTgt spid="3">
                                            <p:txEl>
                                              <p:pRg st="3" end="3"/>
                                            </p:txEl>
                                          </p:spTgt>
                                        </p:tgtEl>
                                        <p:attrNameLst>
                                          <p:attrName>style.visibility</p:attrName>
                                        </p:attrNameLst>
                                      </p:cBhvr>
                                      <p:to>
                                        <p:strVal val="visible"/>
                                      </p:to>
                                    </p:set>
                                  </p:childTnLst>
                                </p:cTn>
                              </p:par>
                            </p:childTnLst>
                          </p:cTn>
                        </p:par>
                        <p:par>
                          <p:cTn id="13" fill="hold">
                            <p:stCondLst>
                              <p:cond delay="2770"/>
                            </p:stCondLst>
                            <p:childTnLst>
                              <p:par>
                                <p:cTn id="14" presetID="1" presetClass="entr" presetSubtype="0" fill="hold" nodeType="afterEffect">
                                  <p:stCondLst>
                                    <p:cond delay="36250"/>
                                  </p:stCondLst>
                                  <p:childTnLst>
                                    <p:set>
                                      <p:cBhvr>
                                        <p:cTn id="15"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533E1D3A-C4F5-406A-96E8-F296E7BFEF58}"/>
              </a:ext>
            </a:extLst>
          </p:cNvPr>
          <p:cNvSpPr>
            <a:spLocks noGrp="1" noChangeArrowheads="1"/>
          </p:cNvSpPr>
          <p:nvPr>
            <p:ph idx="1"/>
          </p:nvPr>
        </p:nvSpPr>
        <p:spPr>
          <a:xfrm>
            <a:off x="1544242" y="4617245"/>
            <a:ext cx="5903119" cy="432197"/>
          </a:xfrm>
        </p:spPr>
        <p:txBody>
          <a:bodyPr rtlCol="0">
            <a:noAutofit/>
          </a:bodyPr>
          <a:lstStyle/>
          <a:p>
            <a:pPr marL="0" indent="0" algn="ctr">
              <a:buNone/>
              <a:defRPr/>
            </a:pPr>
            <a:endParaRPr lang="en-GB" altLang="en-US" sz="3000" dirty="0"/>
          </a:p>
          <a:p>
            <a:pPr marL="0" indent="0" algn="ctr">
              <a:buNone/>
              <a:defRPr/>
            </a:pPr>
            <a:endParaRPr lang="en-GB" altLang="en-US" sz="3000" dirty="0"/>
          </a:p>
          <a:p>
            <a:pPr marL="0" indent="0">
              <a:buNone/>
              <a:defRPr/>
            </a:pPr>
            <a:endParaRPr lang="en-GB" altLang="en-US" sz="3000" dirty="0"/>
          </a:p>
          <a:p>
            <a:pPr marL="205740" indent="-205740" algn="just">
              <a:lnSpc>
                <a:spcPct val="80000"/>
              </a:lnSpc>
              <a:buNone/>
              <a:defRPr/>
            </a:pPr>
            <a:endParaRPr lang="en-GB" altLang="en-US" sz="1388" dirty="0">
              <a:hlinkClick r:id="" action="ppaction://noaction"/>
            </a:endParaRPr>
          </a:p>
          <a:p>
            <a:pPr marL="205740" indent="-205740" algn="just">
              <a:lnSpc>
                <a:spcPct val="80000"/>
              </a:lnSpc>
              <a:buNone/>
              <a:defRPr/>
            </a:pPr>
            <a:endParaRPr lang="en-GB" altLang="en-US" sz="1388" dirty="0">
              <a:hlinkClick r:id="" action="ppaction://noaction"/>
            </a:endParaRPr>
          </a:p>
          <a:p>
            <a:pPr marL="205740" indent="-205740" algn="just">
              <a:lnSpc>
                <a:spcPct val="80000"/>
              </a:lnSpc>
              <a:buNone/>
              <a:defRPr/>
            </a:pPr>
            <a:endParaRPr lang="en-GB" altLang="en-US" sz="1388" dirty="0">
              <a:hlinkClick r:id="" action="ppaction://noaction"/>
            </a:endParaRPr>
          </a:p>
          <a:p>
            <a:pPr marL="205740" indent="-205740" algn="just">
              <a:lnSpc>
                <a:spcPct val="80000"/>
              </a:lnSpc>
              <a:buNone/>
              <a:defRPr/>
            </a:pPr>
            <a:endParaRPr lang="en-GB" altLang="en-US" sz="1388" dirty="0">
              <a:hlinkClick r:id="" action="ppaction://noaction"/>
            </a:endParaRPr>
          </a:p>
          <a:p>
            <a:pPr marL="205740" indent="-205740" algn="just">
              <a:lnSpc>
                <a:spcPct val="80000"/>
              </a:lnSpc>
              <a:buNone/>
              <a:defRPr/>
            </a:pPr>
            <a:endParaRPr lang="en-GB" altLang="en-US" sz="1388" dirty="0">
              <a:hlinkClick r:id="" action="ppaction://noaction"/>
            </a:endParaRPr>
          </a:p>
          <a:p>
            <a:pPr marL="205740" indent="-205740" algn="just">
              <a:lnSpc>
                <a:spcPct val="80000"/>
              </a:lnSpc>
              <a:buNone/>
              <a:defRPr/>
            </a:pPr>
            <a:endParaRPr lang="en-GB" altLang="en-US" sz="2475" dirty="0">
              <a:hlinkClick r:id="rId3"/>
            </a:endParaRPr>
          </a:p>
        </p:txBody>
      </p:sp>
      <p:sp>
        <p:nvSpPr>
          <p:cNvPr id="4098" name="Rectangle 2">
            <a:extLst>
              <a:ext uri="{FF2B5EF4-FFF2-40B4-BE49-F238E27FC236}">
                <a16:creationId xmlns:a16="http://schemas.microsoft.com/office/drawing/2014/main" id="{1A06CD3F-8B40-4B1B-B00B-1D8C6EC68203}"/>
              </a:ext>
            </a:extLst>
          </p:cNvPr>
          <p:cNvSpPr>
            <a:spLocks noGrp="1" noChangeArrowheads="1"/>
          </p:cNvSpPr>
          <p:nvPr>
            <p:ph type="title"/>
          </p:nvPr>
        </p:nvSpPr>
        <p:spPr>
          <a:xfrm>
            <a:off x="1272403" y="78685"/>
            <a:ext cx="6762309" cy="809625"/>
          </a:xfrm>
        </p:spPr>
        <p:txBody>
          <a:bodyPr rtlCol="0">
            <a:normAutofit fontScale="90000"/>
          </a:bodyPr>
          <a:lstStyle/>
          <a:p>
            <a:pPr>
              <a:defRPr/>
            </a:pPr>
            <a:br>
              <a:rPr lang="en-GB" altLang="en-US" dirty="0"/>
            </a:br>
            <a:r>
              <a:rPr lang="en-GB" altLang="en-US" sz="5475" dirty="0"/>
              <a:t>PERSONAL BUDGETS</a:t>
            </a:r>
            <a:endParaRPr lang="en-GB" altLang="en-US" dirty="0"/>
          </a:p>
        </p:txBody>
      </p:sp>
      <p:sp>
        <p:nvSpPr>
          <p:cNvPr id="3" name="TextBox 2">
            <a:extLst>
              <a:ext uri="{FF2B5EF4-FFF2-40B4-BE49-F238E27FC236}">
                <a16:creationId xmlns:a16="http://schemas.microsoft.com/office/drawing/2014/main" id="{354BC068-A420-417C-8E74-0B81CD5DCC1B}"/>
              </a:ext>
            </a:extLst>
          </p:cNvPr>
          <p:cNvSpPr txBox="1"/>
          <p:nvPr/>
        </p:nvSpPr>
        <p:spPr>
          <a:xfrm>
            <a:off x="1980010" y="2187179"/>
            <a:ext cx="4751784" cy="300082"/>
          </a:xfrm>
          <a:prstGeom prst="rect">
            <a:avLst/>
          </a:prstGeom>
          <a:noFill/>
        </p:spPr>
        <p:txBody>
          <a:bodyPr>
            <a:spAutoFit/>
          </a:bodyPr>
          <a:lstStyle/>
          <a:p>
            <a:pPr>
              <a:defRPr/>
            </a:pPr>
            <a:endParaRPr lang="en-GB" sz="1350" dirty="0"/>
          </a:p>
        </p:txBody>
      </p:sp>
      <p:sp>
        <p:nvSpPr>
          <p:cNvPr id="72709" name="TextBox 4">
            <a:extLst>
              <a:ext uri="{FF2B5EF4-FFF2-40B4-BE49-F238E27FC236}">
                <a16:creationId xmlns:a16="http://schemas.microsoft.com/office/drawing/2014/main" id="{95B1E2F3-E2C2-4610-90DF-0CB8F00D9D99}"/>
              </a:ext>
            </a:extLst>
          </p:cNvPr>
          <p:cNvSpPr txBox="1">
            <a:spLocks noChangeArrowheads="1"/>
          </p:cNvSpPr>
          <p:nvPr/>
        </p:nvSpPr>
        <p:spPr bwMode="auto">
          <a:xfrm>
            <a:off x="-1584722" y="1269206"/>
            <a:ext cx="272772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350">
              <a:solidFill>
                <a:schemeClr val="tx1"/>
              </a:solidFill>
              <a:latin typeface="Comic Sans MS" panose="030F0702030302020204" pitchFamily="66" charset="0"/>
            </a:endParaRPr>
          </a:p>
        </p:txBody>
      </p:sp>
      <p:sp>
        <p:nvSpPr>
          <p:cNvPr id="4" name="TextBox 3">
            <a:extLst>
              <a:ext uri="{FF2B5EF4-FFF2-40B4-BE49-F238E27FC236}">
                <a16:creationId xmlns:a16="http://schemas.microsoft.com/office/drawing/2014/main" id="{83A78524-F7C4-4119-A8E3-0E76C1A451DD}"/>
              </a:ext>
            </a:extLst>
          </p:cNvPr>
          <p:cNvSpPr txBox="1"/>
          <p:nvPr/>
        </p:nvSpPr>
        <p:spPr>
          <a:xfrm>
            <a:off x="410330" y="1116862"/>
            <a:ext cx="8486454" cy="4208844"/>
          </a:xfrm>
          <a:prstGeom prst="rect">
            <a:avLst/>
          </a:prstGeom>
          <a:noFill/>
        </p:spPr>
        <p:txBody>
          <a:bodyPr wrap="square">
            <a:spAutoFit/>
          </a:bodyPr>
          <a:lstStyle/>
          <a:p>
            <a:pPr>
              <a:defRPr/>
            </a:pPr>
            <a:r>
              <a:rPr lang="en-GB" sz="1400" dirty="0">
                <a:solidFill>
                  <a:schemeClr val="accent2">
                    <a:lumMod val="50000"/>
                  </a:schemeClr>
                </a:solidFill>
              </a:rPr>
              <a:t>Personal Budgets are available for:</a:t>
            </a:r>
          </a:p>
          <a:p>
            <a:pPr marL="285750" indent="-285750">
              <a:buFont typeface="Arial" panose="020B0604020202020204" pitchFamily="34" charset="0"/>
              <a:buChar char="•"/>
              <a:defRPr/>
            </a:pPr>
            <a:r>
              <a:rPr lang="en-GB" sz="1400" dirty="0">
                <a:solidFill>
                  <a:schemeClr val="accent2">
                    <a:lumMod val="50000"/>
                  </a:schemeClr>
                </a:solidFill>
              </a:rPr>
              <a:t>Education</a:t>
            </a:r>
          </a:p>
          <a:p>
            <a:pPr marL="285750" indent="-285750">
              <a:buFont typeface="Arial" panose="020B0604020202020204" pitchFamily="34" charset="0"/>
              <a:buChar char="•"/>
              <a:defRPr/>
            </a:pPr>
            <a:r>
              <a:rPr lang="en-GB" sz="1400" dirty="0">
                <a:solidFill>
                  <a:schemeClr val="accent2">
                    <a:lumMod val="50000"/>
                  </a:schemeClr>
                </a:solidFill>
              </a:rPr>
              <a:t>Health</a:t>
            </a:r>
          </a:p>
          <a:p>
            <a:pPr marL="285750" indent="-285750">
              <a:buFont typeface="Arial" panose="020B0604020202020204" pitchFamily="34" charset="0"/>
              <a:buChar char="•"/>
              <a:defRPr/>
            </a:pPr>
            <a:r>
              <a:rPr lang="en-GB" sz="1400" dirty="0">
                <a:solidFill>
                  <a:schemeClr val="accent2">
                    <a:lumMod val="50000"/>
                  </a:schemeClr>
                </a:solidFill>
              </a:rPr>
              <a:t>Social Care</a:t>
            </a:r>
          </a:p>
          <a:p>
            <a:pPr>
              <a:defRPr/>
            </a:pPr>
            <a:endParaRPr lang="en-GB" sz="1400" dirty="0">
              <a:solidFill>
                <a:schemeClr val="accent2">
                  <a:lumMod val="50000"/>
                </a:schemeClr>
              </a:solidFill>
            </a:endParaRPr>
          </a:p>
          <a:p>
            <a:r>
              <a:rPr lang="en-GB" altLang="en-US" sz="1400" dirty="0"/>
              <a:t>LA prepares a “personal budget” if:</a:t>
            </a:r>
          </a:p>
          <a:p>
            <a:endParaRPr lang="en-GB" altLang="en-US" sz="1400" dirty="0"/>
          </a:p>
          <a:p>
            <a:pPr marL="285750" indent="-285750">
              <a:buFont typeface="Arial" panose="020B0604020202020204" pitchFamily="34" charset="0"/>
              <a:buChar char="•"/>
            </a:pPr>
            <a:r>
              <a:rPr lang="en-GB" altLang="en-US" sz="1200" dirty="0"/>
              <a:t>it identifies an amount of money available to secure particular provision specified in the EHCP of an eligible child/young person with a view to the child's parent or the young person being involved in securing the provision (Sec 49(2) )</a:t>
            </a:r>
          </a:p>
          <a:p>
            <a:pPr marL="285750" indent="-285750">
              <a:buFont typeface="Arial" panose="020B0604020202020204" pitchFamily="34" charset="0"/>
              <a:buChar char="•"/>
              <a:defRPr/>
            </a:pPr>
            <a:r>
              <a:rPr lang="en-GB" altLang="en-US" sz="1200" dirty="0"/>
              <a:t>A Personal Budget is an a</a:t>
            </a:r>
            <a:r>
              <a:rPr lang="en-GB" sz="1200" dirty="0"/>
              <a:t>mount of money identified by the LA to deliver parts of the provision in an EHCP.  It is </a:t>
            </a:r>
            <a:r>
              <a:rPr lang="en-GB" altLang="en-US" sz="1200" dirty="0"/>
              <a:t>additional provision compared to that available to most children/young people from local provision </a:t>
            </a:r>
            <a:endParaRPr lang="en-GB" sz="1200" dirty="0"/>
          </a:p>
          <a:p>
            <a:pPr marL="285750" indent="-285750">
              <a:buFont typeface="Arial" panose="020B0604020202020204" pitchFamily="34" charset="0"/>
              <a:buChar char="•"/>
              <a:defRPr/>
            </a:pPr>
            <a:r>
              <a:rPr lang="en-GB" sz="1200" dirty="0"/>
              <a:t>Gives parents and young people flexibility to choose which services and support they need</a:t>
            </a:r>
          </a:p>
          <a:p>
            <a:pPr marL="285750" indent="-285750">
              <a:buFont typeface="Arial" panose="020B0604020202020204" pitchFamily="34" charset="0"/>
              <a:buChar char="•"/>
              <a:defRPr/>
            </a:pPr>
            <a:r>
              <a:rPr lang="en-GB" sz="1200" dirty="0"/>
              <a:t>The overriding principle is that the resource allocated for a personal budget must be available in it’s entirety to redistribute in a different way to pay for the provision set out in the EHCP.  If it is funding ordinarily allocated to the school then the school would need to agree to the Personal Budget arrangement.  Most provision in an EHCP is delivered through a combination of already provided funding and ‘top up’ funding and so it is often not possible to separate out the specific cost of the provision and distribute it differently because it is already provided to the school in the notional allocation.</a:t>
            </a:r>
          </a:p>
          <a:p>
            <a:pPr marL="285750" indent="-285750">
              <a:buFont typeface="Arial" panose="020B0604020202020204" pitchFamily="34" charset="0"/>
              <a:buChar char="•"/>
              <a:defRPr/>
            </a:pPr>
            <a:r>
              <a:rPr lang="en-GB" sz="1200" dirty="0"/>
              <a:t>Examples of education personal budgets (some of which are a Direct Payments to families) are for very distinct elements of provision i.e. specific therapy that must be individually commissioned.  Usually TA support or provision which enhances that which is ordinarily available cannot be funded by a PB because it relies on already delegated resources plus the top up funding.</a:t>
            </a:r>
          </a:p>
          <a:p>
            <a:pPr>
              <a:defRPr/>
            </a:pPr>
            <a:endParaRPr lang="en-GB" sz="135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300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nodeType="afterEffect">
                                  <p:stCondLst>
                                    <p:cond delay="3000"/>
                                  </p:stCondLst>
                                  <p:childTnLst>
                                    <p:set>
                                      <p:cBhvr>
                                        <p:cTn id="21" dur="1" fill="hold">
                                          <p:stCondLst>
                                            <p:cond delay="0"/>
                                          </p:stCondLst>
                                        </p:cTn>
                                        <p:tgtEl>
                                          <p:spTgt spid="4">
                                            <p:txEl>
                                              <p:pRg st="7" end="7"/>
                                            </p:txEl>
                                          </p:spTgt>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nodeType="afterEffect">
                                  <p:stCondLst>
                                    <p:cond delay="1175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par>
                          <p:cTn id="25" fill="hold">
                            <p:stCondLst>
                              <p:cond delay="21750"/>
                            </p:stCondLst>
                            <p:childTnLst>
                              <p:par>
                                <p:cTn id="26" presetID="1" presetClass="entr" presetSubtype="0" fill="hold" nodeType="afterEffect">
                                  <p:stCondLst>
                                    <p:cond delay="6250"/>
                                  </p:stCondLst>
                                  <p:childTnLst>
                                    <p:set>
                                      <p:cBhvr>
                                        <p:cTn id="27" dur="1" fill="hold">
                                          <p:stCondLst>
                                            <p:cond delay="0"/>
                                          </p:stCondLst>
                                        </p:cTn>
                                        <p:tgtEl>
                                          <p:spTgt spid="4">
                                            <p:txEl>
                                              <p:pRg st="9" end="9"/>
                                            </p:txEl>
                                          </p:spTgt>
                                        </p:tgtEl>
                                        <p:attrNameLst>
                                          <p:attrName>style.visibility</p:attrName>
                                        </p:attrNameLst>
                                      </p:cBhvr>
                                      <p:to>
                                        <p:strVal val="visible"/>
                                      </p:to>
                                    </p:set>
                                  </p:childTnLst>
                                </p:cTn>
                              </p:par>
                            </p:childTnLst>
                          </p:cTn>
                        </p:par>
                        <p:par>
                          <p:cTn id="28" fill="hold">
                            <p:stCondLst>
                              <p:cond delay="28000"/>
                            </p:stCondLst>
                            <p:childTnLst>
                              <p:par>
                                <p:cTn id="29" presetID="1" presetClass="entr" presetSubtype="0" fill="hold" nodeType="afterEffect">
                                  <p:stCondLst>
                                    <p:cond delay="700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par>
                          <p:cTn id="31" fill="hold">
                            <p:stCondLst>
                              <p:cond delay="35000"/>
                            </p:stCondLst>
                            <p:childTnLst>
                              <p:par>
                                <p:cTn id="32" presetID="1" presetClass="entr" presetSubtype="0" fill="hold" nodeType="afterEffect">
                                  <p:stCondLst>
                                    <p:cond delay="11000"/>
                                  </p:stCondLst>
                                  <p:childTnLst>
                                    <p:set>
                                      <p:cBhvr>
                                        <p:cTn id="33"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88EC-E404-44E2-9826-3366710F9770}"/>
              </a:ext>
            </a:extLst>
          </p:cNvPr>
          <p:cNvSpPr>
            <a:spLocks noGrp="1"/>
          </p:cNvSpPr>
          <p:nvPr>
            <p:ph type="title"/>
          </p:nvPr>
        </p:nvSpPr>
        <p:spPr>
          <a:xfrm>
            <a:off x="207782" y="546660"/>
            <a:ext cx="8728435" cy="1083211"/>
          </a:xfrm>
        </p:spPr>
        <p:txBody>
          <a:bodyPr>
            <a:normAutofit fontScale="90000"/>
          </a:bodyPr>
          <a:lstStyle/>
          <a:p>
            <a:r>
              <a:rPr lang="en-US" sz="78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br>
              <a:rPr lang="en-US"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en-GB" dirty="0"/>
          </a:p>
        </p:txBody>
      </p:sp>
      <p:sp>
        <p:nvSpPr>
          <p:cNvPr id="4" name="Content Placeholder 3">
            <a:extLst>
              <a:ext uri="{FF2B5EF4-FFF2-40B4-BE49-F238E27FC236}">
                <a16:creationId xmlns:a16="http://schemas.microsoft.com/office/drawing/2014/main" id="{722AD86A-6A07-4453-8417-EC220397AD95}"/>
              </a:ext>
            </a:extLst>
          </p:cNvPr>
          <p:cNvSpPr>
            <a:spLocks noGrp="1"/>
          </p:cNvSpPr>
          <p:nvPr>
            <p:ph idx="1"/>
          </p:nvPr>
        </p:nvSpPr>
        <p:spPr>
          <a:xfrm>
            <a:off x="410272" y="1444936"/>
            <a:ext cx="4346664" cy="158359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ctr" eaLnBrk="1" fontAlgn="auto" hangingPunct="1">
              <a:spcAft>
                <a:spcPts val="0"/>
              </a:spcAft>
              <a:buNone/>
              <a:defRPr/>
            </a:pPr>
            <a:r>
              <a:rPr lang="en-GB" sz="2400" dirty="0">
                <a:solidFill>
                  <a:schemeClr val="tx1"/>
                </a:solidFill>
              </a:rPr>
              <a:t>Please contact your Special Needs Officer if you have any questions.</a:t>
            </a:r>
          </a:p>
        </p:txBody>
      </p:sp>
      <p:sp>
        <p:nvSpPr>
          <p:cNvPr id="5" name="Rectangle: Rounded Corners 4">
            <a:extLst>
              <a:ext uri="{FF2B5EF4-FFF2-40B4-BE49-F238E27FC236}">
                <a16:creationId xmlns:a16="http://schemas.microsoft.com/office/drawing/2014/main" id="{C9FB93D2-B8F0-4D93-A5B2-8AA5C9B0A6BE}"/>
              </a:ext>
            </a:extLst>
          </p:cNvPr>
          <p:cNvSpPr/>
          <p:nvPr/>
        </p:nvSpPr>
        <p:spPr>
          <a:xfrm>
            <a:off x="4397339" y="3174715"/>
            <a:ext cx="4161034" cy="195208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 </a:t>
            </a:r>
            <a:r>
              <a:rPr lang="en-GB" sz="2400" dirty="0"/>
              <a:t>Please take a look at the Annual Review and Requesting an Education, Health and Care Needs Assessment training too.</a:t>
            </a:r>
          </a:p>
        </p:txBody>
      </p:sp>
      <p:pic>
        <p:nvPicPr>
          <p:cNvPr id="3" name="Audio 2">
            <a:hlinkClick r:id="" action="ppaction://media"/>
            <a:extLst>
              <a:ext uri="{FF2B5EF4-FFF2-40B4-BE49-F238E27FC236}">
                <a16:creationId xmlns:a16="http://schemas.microsoft.com/office/drawing/2014/main" id="{46149733-9AA4-430C-8C6F-D52441C394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9148969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_powerpoint_template  -  Read-Only" id="{B7C9A751-83A3-4CAA-A012-993513338968}" vid="{511F50A3-CD91-4D4E-A025-268C27BE5D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5FD47997F9B44794F0AF38D618A89E" ma:contentTypeVersion="10" ma:contentTypeDescription="Create a new document." ma:contentTypeScope="" ma:versionID="23f91d6fce0fac2471327936b0a04062">
  <xsd:schema xmlns:xsd="http://www.w3.org/2001/XMLSchema" xmlns:xs="http://www.w3.org/2001/XMLSchema" xmlns:p="http://schemas.microsoft.com/office/2006/metadata/properties" xmlns:ns3="bd6e3dd8-695e-4750-9f03-ab853c3030c5" targetNamespace="http://schemas.microsoft.com/office/2006/metadata/properties" ma:root="true" ma:fieldsID="ba703412126f0562a9c82ee215a7b332" ns3:_="">
    <xsd:import namespace="bd6e3dd8-695e-4750-9f03-ab853c3030c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6e3dd8-695e-4750-9f03-ab853c303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BD8C69-9C33-4A8E-A99F-3C5D8C7E2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6e3dd8-695e-4750-9f03-ab853c3030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7688F-43CD-4B1A-A9FB-02C1AA0BBCB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746FFF2-B116-4796-9202-6C5925ECEF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SEND Funding training ppt</Template>
  <TotalTime>905</TotalTime>
  <Words>567</Words>
  <Application>Microsoft Office PowerPoint</Application>
  <PresentationFormat>On-screen Show (4:3)</PresentationFormat>
  <Paragraphs>51</Paragraphs>
  <Slides>5</Slides>
  <Notes>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Comic Sans MS</vt:lpstr>
      <vt:lpstr>Corbel</vt:lpstr>
      <vt:lpstr>Wingdings</vt:lpstr>
      <vt:lpstr>Office Theme</vt:lpstr>
      <vt:lpstr>PowerPoint Presentation</vt:lpstr>
      <vt:lpstr>Notional SEN Budget</vt:lpstr>
      <vt:lpstr>Other SEN Resources…</vt:lpstr>
      <vt:lpstr> PERSONAL BUDGETS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Mainwaring</dc:creator>
  <cp:lastModifiedBy>Kathryn Kellagher</cp:lastModifiedBy>
  <cp:revision>22</cp:revision>
  <dcterms:created xsi:type="dcterms:W3CDTF">2021-01-12T10:28:58Z</dcterms:created>
  <dcterms:modified xsi:type="dcterms:W3CDTF">2022-04-07T17:10:06Z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SCC Category">
    <vt:lpwstr/>
  </property>
  <property fmtid="{D5CDD505-2E9C-101B-9397-08002B2CF9AE}" pid="3" name="ContentTypeId">
    <vt:lpwstr>0x010100625FD47997F9B44794F0AF38D618A89E</vt:lpwstr>
  </property>
  <property fmtid="{D5CDD505-2E9C-101B-9397-08002B2CF9AE}" pid="4" name="TaxKeyword">
    <vt:lpwstr/>
  </property>
  <property fmtid="{D5CDD505-2E9C-101B-9397-08002B2CF9AE}" pid="5" name="WSCC Categories">
    <vt:lpwstr/>
  </property>
  <property fmtid="{D5CDD505-2E9C-101B-9397-08002B2CF9AE}" pid="6" name="TaxKeywordTaxHTField">
    <vt:lpwstr/>
  </property>
  <property fmtid="{D5CDD505-2E9C-101B-9397-08002B2CF9AE}" pid="7" name="HeaderStyleDefinitions">
    <vt:lpwstr/>
  </property>
</Properties>
</file>