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handoutMasterIdLst>
    <p:handoutMasterId r:id="rId37"/>
  </p:handoutMasterIdLst>
  <p:sldIdLst>
    <p:sldId id="256" r:id="rId5"/>
    <p:sldId id="257" r:id="rId6"/>
    <p:sldId id="296" r:id="rId7"/>
    <p:sldId id="258" r:id="rId8"/>
    <p:sldId id="259" r:id="rId9"/>
    <p:sldId id="261" r:id="rId10"/>
    <p:sldId id="295" r:id="rId11"/>
    <p:sldId id="262" r:id="rId12"/>
    <p:sldId id="297" r:id="rId13"/>
    <p:sldId id="283" r:id="rId14"/>
    <p:sldId id="263" r:id="rId15"/>
    <p:sldId id="294" r:id="rId16"/>
    <p:sldId id="291" r:id="rId17"/>
    <p:sldId id="293" r:id="rId18"/>
    <p:sldId id="265" r:id="rId19"/>
    <p:sldId id="266" r:id="rId20"/>
    <p:sldId id="270" r:id="rId21"/>
    <p:sldId id="289" r:id="rId22"/>
    <p:sldId id="274" r:id="rId23"/>
    <p:sldId id="276" r:id="rId24"/>
    <p:sldId id="277" r:id="rId25"/>
    <p:sldId id="298" r:id="rId26"/>
    <p:sldId id="299" r:id="rId27"/>
    <p:sldId id="300" r:id="rId28"/>
    <p:sldId id="301" r:id="rId29"/>
    <p:sldId id="302" r:id="rId30"/>
    <p:sldId id="278" r:id="rId31"/>
    <p:sldId id="279" r:id="rId32"/>
    <p:sldId id="285" r:id="rId33"/>
    <p:sldId id="287" r:id="rId34"/>
    <p:sldId id="282"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688A"/>
    <a:srgbClr val="2E37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D5E056-4C8C-4D76-B697-2B22ECE32AE2}" v="23" dt="2021-10-25T09:15:55.5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napToObjects="1">
      <p:cViewPr varScale="1">
        <p:scale>
          <a:sx n="67" d="100"/>
          <a:sy n="67" d="100"/>
        </p:scale>
        <p:origin x="1284" y="3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149" d="100"/>
          <a:sy n="149" d="100"/>
        </p:scale>
        <p:origin x="-352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2BC7999-CEC8-4D47-8046-9DA24F42290D}" type="datetimeFigureOut">
              <a:rPr lang="en-US" smtClean="0"/>
              <a:t>4/7/2022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EBF21C-CC14-BB4E-8F0E-DEAC4185D04D}" type="slidenum">
              <a:rPr lang="en-US" smtClean="0"/>
              <a:t>‹#›</a:t>
            </a:fld>
            <a:endParaRPr lang="en-US"/>
          </a:p>
        </p:txBody>
      </p:sp>
    </p:spTree>
    <p:extLst>
      <p:ext uri="{BB962C8B-B14F-4D97-AF65-F5344CB8AC3E}">
        <p14:creationId xmlns:p14="http://schemas.microsoft.com/office/powerpoint/2010/main" val="3470333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60E4AE-BCA4-1849-AAF1-7259AEAFE1E4}" type="datetimeFigureOut">
              <a:rPr lang="en-US" smtClean="0"/>
              <a:t>4/7/2022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EB9D48-8D2C-4A4D-B33D-2D6795D0DB60}" type="slidenum">
              <a:rPr lang="en-US" smtClean="0"/>
              <a:t>‹#›</a:t>
            </a:fld>
            <a:endParaRPr lang="en-US"/>
          </a:p>
        </p:txBody>
      </p:sp>
    </p:spTree>
    <p:extLst>
      <p:ext uri="{BB962C8B-B14F-4D97-AF65-F5344CB8AC3E}">
        <p14:creationId xmlns:p14="http://schemas.microsoft.com/office/powerpoint/2010/main" val="39808748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Adapted layout </a:t>
            </a:r>
          </a:p>
        </p:txBody>
      </p:sp>
      <p:sp>
        <p:nvSpPr>
          <p:cNvPr id="4" name="Slide Number Placeholder 3"/>
          <p:cNvSpPr>
            <a:spLocks noGrp="1"/>
          </p:cNvSpPr>
          <p:nvPr>
            <p:ph type="sldNum" sz="quarter" idx="5"/>
          </p:nvPr>
        </p:nvSpPr>
        <p:spPr/>
        <p:txBody>
          <a:bodyPr/>
          <a:lstStyle/>
          <a:p>
            <a:fld id="{07EB9D48-8D2C-4A4D-B33D-2D6795D0DB60}" type="slidenum">
              <a:rPr lang="en-US" smtClean="0"/>
              <a:t>3</a:t>
            </a:fld>
            <a:endParaRPr lang="en-US"/>
          </a:p>
        </p:txBody>
      </p:sp>
    </p:spTree>
    <p:extLst>
      <p:ext uri="{BB962C8B-B14F-4D97-AF65-F5344CB8AC3E}">
        <p14:creationId xmlns:p14="http://schemas.microsoft.com/office/powerpoint/2010/main" val="4174088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Adapted layout </a:t>
            </a:r>
          </a:p>
        </p:txBody>
      </p:sp>
      <p:sp>
        <p:nvSpPr>
          <p:cNvPr id="4" name="Slide Number Placeholder 3"/>
          <p:cNvSpPr>
            <a:spLocks noGrp="1"/>
          </p:cNvSpPr>
          <p:nvPr>
            <p:ph type="sldNum" sz="quarter" idx="5"/>
          </p:nvPr>
        </p:nvSpPr>
        <p:spPr/>
        <p:txBody>
          <a:bodyPr/>
          <a:lstStyle/>
          <a:p>
            <a:fld id="{07EB9D48-8D2C-4A4D-B33D-2D6795D0DB60}" type="slidenum">
              <a:rPr lang="en-US" smtClean="0"/>
              <a:t>9</a:t>
            </a:fld>
            <a:endParaRPr lang="en-US"/>
          </a:p>
        </p:txBody>
      </p:sp>
    </p:spTree>
    <p:extLst>
      <p:ext uri="{BB962C8B-B14F-4D97-AF65-F5344CB8AC3E}">
        <p14:creationId xmlns:p14="http://schemas.microsoft.com/office/powerpoint/2010/main" val="402891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Adapted layout </a:t>
            </a:r>
          </a:p>
        </p:txBody>
      </p:sp>
      <p:sp>
        <p:nvSpPr>
          <p:cNvPr id="4" name="Slide Number Placeholder 3"/>
          <p:cNvSpPr>
            <a:spLocks noGrp="1"/>
          </p:cNvSpPr>
          <p:nvPr>
            <p:ph type="sldNum" sz="quarter" idx="5"/>
          </p:nvPr>
        </p:nvSpPr>
        <p:spPr/>
        <p:txBody>
          <a:bodyPr/>
          <a:lstStyle/>
          <a:p>
            <a:fld id="{07EB9D48-8D2C-4A4D-B33D-2D6795D0DB60}" type="slidenum">
              <a:rPr lang="en-US" smtClean="0"/>
              <a:t>18</a:t>
            </a:fld>
            <a:endParaRPr lang="en-US"/>
          </a:p>
        </p:txBody>
      </p:sp>
    </p:spTree>
    <p:extLst>
      <p:ext uri="{BB962C8B-B14F-4D97-AF65-F5344CB8AC3E}">
        <p14:creationId xmlns:p14="http://schemas.microsoft.com/office/powerpoint/2010/main" val="402891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4125" y="2130425"/>
            <a:ext cx="869108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224125" y="3886200"/>
            <a:ext cx="869107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9AA2D71-2BFA-1F42-AAEF-A930A0C4D92A}"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4D8D5-AA73-EA45-9A37-FE1ED55C905D}" type="slidenum">
              <a:rPr lang="en-US" smtClean="0"/>
              <a:t>‹#›</a:t>
            </a:fld>
            <a:endParaRPr lang="en-US"/>
          </a:p>
        </p:txBody>
      </p:sp>
    </p:spTree>
    <p:extLst>
      <p:ext uri="{BB962C8B-B14F-4D97-AF65-F5344CB8AC3E}">
        <p14:creationId xmlns:p14="http://schemas.microsoft.com/office/powerpoint/2010/main" val="458104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A2D71-2BFA-1F42-AAEF-A930A0C4D92A}"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4D8D5-AA73-EA45-9A37-FE1ED55C905D}" type="slidenum">
              <a:rPr lang="en-US" smtClean="0"/>
              <a:t>‹#›</a:t>
            </a:fld>
            <a:endParaRPr lang="en-US"/>
          </a:p>
        </p:txBody>
      </p:sp>
    </p:spTree>
    <p:extLst>
      <p:ext uri="{BB962C8B-B14F-4D97-AF65-F5344CB8AC3E}">
        <p14:creationId xmlns:p14="http://schemas.microsoft.com/office/powerpoint/2010/main" val="3334983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2588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425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AA2D71-2BFA-1F42-AAEF-A930A0C4D92A}"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4D8D5-AA73-EA45-9A37-FE1ED55C905D}" type="slidenum">
              <a:rPr lang="en-US" smtClean="0"/>
              <a:t>‹#›</a:t>
            </a:fld>
            <a:endParaRPr lang="en-US"/>
          </a:p>
        </p:txBody>
      </p:sp>
    </p:spTree>
    <p:extLst>
      <p:ext uri="{BB962C8B-B14F-4D97-AF65-F5344CB8AC3E}">
        <p14:creationId xmlns:p14="http://schemas.microsoft.com/office/powerpoint/2010/main" val="367136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A2D71-2BFA-1F42-AAEF-A930A0C4D92A}"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4D8D5-AA73-EA45-9A37-FE1ED55C905D}" type="slidenum">
              <a:rPr lang="en-US" smtClean="0"/>
              <a:t>‹#›</a:t>
            </a:fld>
            <a:endParaRPr lang="en-US"/>
          </a:p>
        </p:txBody>
      </p:sp>
    </p:spTree>
    <p:extLst>
      <p:ext uri="{BB962C8B-B14F-4D97-AF65-F5344CB8AC3E}">
        <p14:creationId xmlns:p14="http://schemas.microsoft.com/office/powerpoint/2010/main" val="163793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5254" y="4251266"/>
            <a:ext cx="8641274"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255254" y="2751079"/>
            <a:ext cx="864127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AA2D71-2BFA-1F42-AAEF-A930A0C4D92A}"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4D8D5-AA73-EA45-9A37-FE1ED55C905D}" type="slidenum">
              <a:rPr lang="en-US" smtClean="0"/>
              <a:t>‹#›</a:t>
            </a:fld>
            <a:endParaRPr lang="en-US"/>
          </a:p>
        </p:txBody>
      </p:sp>
    </p:spTree>
    <p:extLst>
      <p:ext uri="{BB962C8B-B14F-4D97-AF65-F5344CB8AC3E}">
        <p14:creationId xmlns:p14="http://schemas.microsoft.com/office/powerpoint/2010/main" val="3772203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p:cNvSpPr>
            <a:spLocks noGrp="1"/>
          </p:cNvSpPr>
          <p:nvPr>
            <p:ph sz="half" idx="1"/>
          </p:nvPr>
        </p:nvSpPr>
        <p:spPr>
          <a:xfrm>
            <a:off x="205447" y="1600201"/>
            <a:ext cx="4290353" cy="410032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285682" cy="4100321"/>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AA2D71-2BFA-1F42-AAEF-A930A0C4D92A}"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4D8D5-AA73-EA45-9A37-FE1ED55C905D}" type="slidenum">
              <a:rPr lang="en-US" smtClean="0"/>
              <a:t>‹#›</a:t>
            </a:fld>
            <a:endParaRPr lang="en-US"/>
          </a:p>
        </p:txBody>
      </p:sp>
    </p:spTree>
    <p:extLst>
      <p:ext uri="{BB962C8B-B14F-4D97-AF65-F5344CB8AC3E}">
        <p14:creationId xmlns:p14="http://schemas.microsoft.com/office/powerpoint/2010/main" val="807569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05447" y="1535113"/>
            <a:ext cx="429194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05447" y="2174875"/>
            <a:ext cx="4291941" cy="35256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28885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288857" cy="35256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AA2D71-2BFA-1F42-AAEF-A930A0C4D92A}" type="datetimeFigureOut">
              <a:rPr lang="en-US" smtClean="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C4D8D5-AA73-EA45-9A37-FE1ED55C905D}" type="slidenum">
              <a:rPr lang="en-US" smtClean="0"/>
              <a:t>‹#›</a:t>
            </a:fld>
            <a:endParaRPr lang="en-US"/>
          </a:p>
        </p:txBody>
      </p:sp>
    </p:spTree>
    <p:extLst>
      <p:ext uri="{BB962C8B-B14F-4D97-AF65-F5344CB8AC3E}">
        <p14:creationId xmlns:p14="http://schemas.microsoft.com/office/powerpoint/2010/main" val="52001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AA2D71-2BFA-1F42-AAEF-A930A0C4D92A}" type="datetimeFigureOut">
              <a:rPr lang="en-US" smtClean="0"/>
              <a:t>4/7/2022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C4D8D5-AA73-EA45-9A37-FE1ED55C905D}" type="slidenum">
              <a:rPr lang="en-US" smtClean="0"/>
              <a:t>‹#›</a:t>
            </a:fld>
            <a:endParaRPr lang="en-US"/>
          </a:p>
        </p:txBody>
      </p:sp>
    </p:spTree>
    <p:extLst>
      <p:ext uri="{BB962C8B-B14F-4D97-AF65-F5344CB8AC3E}">
        <p14:creationId xmlns:p14="http://schemas.microsoft.com/office/powerpoint/2010/main" val="1201301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AA2D71-2BFA-1F42-AAEF-A930A0C4D92A}" type="datetimeFigureOut">
              <a:rPr lang="en-US" smtClean="0"/>
              <a:t>4/7/2022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C4D8D5-AA73-EA45-9A37-FE1ED55C905D}" type="slidenum">
              <a:rPr lang="en-US" smtClean="0"/>
              <a:t>‹#›</a:t>
            </a:fld>
            <a:endParaRPr lang="en-US"/>
          </a:p>
        </p:txBody>
      </p:sp>
    </p:spTree>
    <p:extLst>
      <p:ext uri="{BB962C8B-B14F-4D97-AF65-F5344CB8AC3E}">
        <p14:creationId xmlns:p14="http://schemas.microsoft.com/office/powerpoint/2010/main" val="811779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7900" y="224113"/>
            <a:ext cx="3247613" cy="12109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4113"/>
            <a:ext cx="5371284" cy="54720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17900" y="1435101"/>
            <a:ext cx="3247613" cy="426109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AA2D71-2BFA-1F42-AAEF-A930A0C4D92A}"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4D8D5-AA73-EA45-9A37-FE1ED55C905D}" type="slidenum">
              <a:rPr lang="en-US" smtClean="0"/>
              <a:t>‹#›</a:t>
            </a:fld>
            <a:endParaRPr lang="en-US"/>
          </a:p>
        </p:txBody>
      </p:sp>
    </p:spTree>
    <p:extLst>
      <p:ext uri="{BB962C8B-B14F-4D97-AF65-F5344CB8AC3E}">
        <p14:creationId xmlns:p14="http://schemas.microsoft.com/office/powerpoint/2010/main" val="671786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6741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27959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129688"/>
            <a:ext cx="5486400" cy="5708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AA2D71-2BFA-1F42-AAEF-A930A0C4D92A}" type="datetimeFigureOut">
              <a:rPr lang="en-US" smtClean="0"/>
              <a:t>4/7/2022</a:t>
            </a:fld>
            <a:endParaRPr lang="en-US"/>
          </a:p>
        </p:txBody>
      </p:sp>
      <p:sp>
        <p:nvSpPr>
          <p:cNvPr id="6" name="Footer Placeholder 5"/>
          <p:cNvSpPr>
            <a:spLocks noGrp="1"/>
          </p:cNvSpPr>
          <p:nvPr>
            <p:ph type="ftr" sz="quarter" idx="11"/>
          </p:nvPr>
        </p:nvSpPr>
        <p:spPr>
          <a:xfrm>
            <a:off x="3124200" y="5700519"/>
            <a:ext cx="2895600" cy="230338"/>
          </a:xfrm>
        </p:spPr>
        <p:txBody>
          <a:bodyPr/>
          <a:lstStyle/>
          <a:p>
            <a:endParaRPr lang="en-US" dirty="0"/>
          </a:p>
        </p:txBody>
      </p:sp>
      <p:sp>
        <p:nvSpPr>
          <p:cNvPr id="7" name="Slide Number Placeholder 6"/>
          <p:cNvSpPr>
            <a:spLocks noGrp="1"/>
          </p:cNvSpPr>
          <p:nvPr>
            <p:ph type="sldNum" sz="quarter" idx="12"/>
          </p:nvPr>
        </p:nvSpPr>
        <p:spPr/>
        <p:txBody>
          <a:bodyPr/>
          <a:lstStyle/>
          <a:p>
            <a:fld id="{85C4D8D5-AA73-EA45-9A37-FE1ED55C905D}" type="slidenum">
              <a:rPr lang="en-US" smtClean="0"/>
              <a:t>‹#›</a:t>
            </a:fld>
            <a:endParaRPr lang="en-US"/>
          </a:p>
        </p:txBody>
      </p:sp>
    </p:spTree>
    <p:extLst>
      <p:ext uri="{BB962C8B-B14F-4D97-AF65-F5344CB8AC3E}">
        <p14:creationId xmlns:p14="http://schemas.microsoft.com/office/powerpoint/2010/main" val="2501446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5447" y="217887"/>
            <a:ext cx="8728435" cy="108321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5447" y="1369578"/>
            <a:ext cx="8728435" cy="43309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786" y="5696194"/>
            <a:ext cx="2133600" cy="234662"/>
          </a:xfrm>
          <a:prstGeom prst="rect">
            <a:avLst/>
          </a:prstGeom>
        </p:spPr>
        <p:txBody>
          <a:bodyPr vert="horz" lIns="91440" tIns="45720" rIns="91440" bIns="45720" rtlCol="0" anchor="ctr"/>
          <a:lstStyle>
            <a:lvl1pPr algn="l">
              <a:defRPr sz="1200">
                <a:solidFill>
                  <a:schemeClr val="tx1">
                    <a:tint val="75000"/>
                  </a:schemeClr>
                </a:solidFill>
              </a:defRPr>
            </a:lvl1pPr>
          </a:lstStyle>
          <a:p>
            <a:fld id="{49AA2D71-2BFA-1F42-AAEF-A930A0C4D92A}" type="datetimeFigureOut">
              <a:rPr lang="en-US" smtClean="0"/>
              <a:t>4/7/2022</a:t>
            </a:fld>
            <a:endParaRPr lang="en-US" dirty="0"/>
          </a:p>
        </p:txBody>
      </p:sp>
      <p:sp>
        <p:nvSpPr>
          <p:cNvPr id="5" name="Footer Placeholder 4"/>
          <p:cNvSpPr>
            <a:spLocks noGrp="1"/>
          </p:cNvSpPr>
          <p:nvPr>
            <p:ph type="ftr" sz="quarter" idx="3"/>
          </p:nvPr>
        </p:nvSpPr>
        <p:spPr>
          <a:xfrm>
            <a:off x="1232693" y="6175546"/>
            <a:ext cx="5662920" cy="552156"/>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6895613" y="5700519"/>
            <a:ext cx="2133600" cy="230338"/>
          </a:xfrm>
          <a:prstGeom prst="rect">
            <a:avLst/>
          </a:prstGeom>
        </p:spPr>
        <p:txBody>
          <a:bodyPr vert="horz" lIns="91440" tIns="45720" rIns="91440" bIns="45720" rtlCol="0" anchor="ctr"/>
          <a:lstStyle>
            <a:lvl1pPr algn="r">
              <a:defRPr sz="1200">
                <a:solidFill>
                  <a:schemeClr val="tx1">
                    <a:tint val="75000"/>
                  </a:schemeClr>
                </a:solidFill>
              </a:defRPr>
            </a:lvl1pPr>
          </a:lstStyle>
          <a:p>
            <a:fld id="{85C4D8D5-AA73-EA45-9A37-FE1ED55C905D}" type="slidenum">
              <a:rPr lang="en-US" smtClean="0"/>
              <a:t>‹#›</a:t>
            </a:fld>
            <a:endParaRPr lang="en-US"/>
          </a:p>
        </p:txBody>
      </p:sp>
    </p:spTree>
    <p:extLst>
      <p:ext uri="{BB962C8B-B14F-4D97-AF65-F5344CB8AC3E}">
        <p14:creationId xmlns:p14="http://schemas.microsoft.com/office/powerpoint/2010/main" val="2051555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000" b="1" kern="1200">
          <a:solidFill>
            <a:schemeClr val="tx1">
              <a:lumMod val="85000"/>
              <a:lumOff val="15000"/>
            </a:schemeClr>
          </a:solidFill>
          <a:latin typeface="+mj-lt"/>
          <a:ea typeface="+mj-ea"/>
          <a:cs typeface="Verdana"/>
        </a:defRPr>
      </a:lvl1pPr>
    </p:titleStyle>
    <p:bodyStyle>
      <a:lvl1pPr marL="342900" indent="-342900"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Verdana"/>
        </a:defRPr>
      </a:lvl1pPr>
      <a:lvl2pPr marL="742950" indent="-28575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Verdana"/>
        </a:defRPr>
      </a:lvl2pPr>
      <a:lvl3pPr marL="11430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Verdana"/>
        </a:defRPr>
      </a:lvl3pPr>
      <a:lvl4pPr marL="1600200" indent="-228600" algn="l" defTabSz="457200" rtl="0" eaLnBrk="1" latinLnBrk="0" hangingPunct="1">
        <a:spcBef>
          <a:spcPct val="20000"/>
        </a:spcBef>
        <a:buFont typeface="Arial"/>
        <a:buChar char="–"/>
        <a:defRPr sz="1800" kern="1200">
          <a:solidFill>
            <a:schemeClr val="tx1">
              <a:lumMod val="65000"/>
              <a:lumOff val="35000"/>
            </a:schemeClr>
          </a:solidFill>
          <a:latin typeface="+mn-lt"/>
          <a:ea typeface="+mn-ea"/>
          <a:cs typeface="Verdana"/>
        </a:defRPr>
      </a:lvl4pPr>
      <a:lvl5pPr marL="2057400" indent="-228600" algn="l" defTabSz="457200" rtl="0" eaLnBrk="1" latinLnBrk="0" hangingPunct="1">
        <a:spcBef>
          <a:spcPct val="20000"/>
        </a:spcBef>
        <a:buFont typeface="Arial"/>
        <a:buChar char="»"/>
        <a:defRPr sz="1800" kern="1200">
          <a:solidFill>
            <a:schemeClr val="tx1">
              <a:lumMod val="65000"/>
              <a:lumOff val="35000"/>
            </a:schemeClr>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4.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hyperlink" Target="https://westsussex.local-offer.org/information_pages/228-settings-applying-for-an-education-health-and-care-needs-assessment-ehcna-ehcp-forms-and-paperwork" TargetMode="External"/><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hyperlink" Target="https://schools.local-offer.org/wp-content/uploads/2020/12/EHCNA-Medical-Questionnaire.docx" TargetMode="External"/><Relationship Id="rId5" Type="http://schemas.openxmlformats.org/officeDocument/2006/relationships/hyperlink" Target="https://schools.local-offer.org/wp-content/uploads/2020/12/EHCNA-Request-Form-settings.docx" TargetMode="External"/><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1.m4a"/><Relationship Id="rId7" Type="http://schemas.openxmlformats.org/officeDocument/2006/relationships/hyperlink" Target="https://westsussex.local-offer.org/information_pages/228-settings-applying-for-an-education-health-and-care-needs-assessment-ehcna-ehcp-forms-and-paperwork" TargetMode="External"/><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3.xml"/><Relationship Id="rId5" Type="http://schemas.openxmlformats.org/officeDocument/2006/relationships/image" Target="../media/image4.png"/><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4.png"/><Relationship Id="rId2" Type="http://schemas.microsoft.com/office/2007/relationships/media" Target="../media/media20.m4a"/><Relationship Id="rId1" Type="http://schemas.openxmlformats.org/officeDocument/2006/relationships/tags" Target="../tags/tag14.xml"/><Relationship Id="rId6" Type="http://schemas.openxmlformats.org/officeDocument/2006/relationships/hyperlink" Target="mailto:EHCNARequest@westsussex.gov.uk" TargetMode="External"/><Relationship Id="rId5" Type="http://schemas.openxmlformats.org/officeDocument/2006/relationships/hyperlink" Target="https://schools.local-offer.org/send-toolkit/send/education-health-and-care-needs-assessment/" TargetMode="External"/><Relationship Id="rId4"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hyperlink" Target="https://schools.local-offer.org/wp-content/uploads/2020/12/EHCNA-GUIDANCE.docx" TargetMode="Externa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schools.local-offer.org/inclusion/" TargetMode="External"/><Relationship Id="rId3" Type="http://schemas.openxmlformats.org/officeDocument/2006/relationships/audio" Target="../media/media5.m4a"/><Relationship Id="rId7" Type="http://schemas.openxmlformats.org/officeDocument/2006/relationships/hyperlink" Target="https://schools.local-offer.org/send-toolkit/ordinarily-available-inclusive-practice/" TargetMode="External"/><Relationship Id="rId12"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hyperlink" Target="https://schools.local-offer.org/" TargetMode="External"/><Relationship Id="rId11" Type="http://schemas.openxmlformats.org/officeDocument/2006/relationships/hyperlink" Target="https://schools.local-offer.org/team-around-the-school/" TargetMode="External"/><Relationship Id="rId5" Type="http://schemas.openxmlformats.org/officeDocument/2006/relationships/image" Target="../media/image5.png"/><Relationship Id="rId10" Type="http://schemas.openxmlformats.org/officeDocument/2006/relationships/hyperlink" Target="https://schools.local-offer.org/childs-journey/" TargetMode="External"/><Relationship Id="rId4" Type="http://schemas.openxmlformats.org/officeDocument/2006/relationships/slideLayout" Target="../slideLayouts/slideLayout2.xml"/><Relationship Id="rId9" Type="http://schemas.openxmlformats.org/officeDocument/2006/relationships/hyperlink" Target="https://schools.local-offer.org/send-toolkit/" TargetMode="Externa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S32280 The West Sussex Way Powerpoint template-titl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9" y="89327"/>
            <a:ext cx="9144000" cy="6839712"/>
          </a:xfrm>
          <a:prstGeom prst="rect">
            <a:avLst/>
          </a:prstGeom>
        </p:spPr>
      </p:pic>
      <p:sp>
        <p:nvSpPr>
          <p:cNvPr id="11" name="TextBox 10"/>
          <p:cNvSpPr txBox="1"/>
          <p:nvPr/>
        </p:nvSpPr>
        <p:spPr>
          <a:xfrm>
            <a:off x="-82192" y="2279983"/>
            <a:ext cx="9142570" cy="1800493"/>
          </a:xfrm>
          <a:prstGeom prst="rect">
            <a:avLst/>
          </a:prstGeom>
          <a:noFill/>
        </p:spPr>
        <p:txBody>
          <a:bodyPr wrap="square" rtlCol="0">
            <a:spAutoFit/>
          </a:bodyPr>
          <a:lstStyle/>
          <a:p>
            <a:pPr algn="ctr"/>
            <a:endParaRPr lang="en-GB" sz="2400" dirty="0"/>
          </a:p>
          <a:p>
            <a:pPr algn="ctr"/>
            <a:endParaRPr lang="en-GB" sz="2400" dirty="0"/>
          </a:p>
          <a:p>
            <a:pPr algn="ctr"/>
            <a:r>
              <a:rPr lang="en-GB" sz="2400" dirty="0"/>
              <a:t>Special Needs Officers</a:t>
            </a:r>
          </a:p>
          <a:p>
            <a:pPr algn="ctr"/>
            <a:r>
              <a:rPr lang="en-GB" sz="1100" dirty="0"/>
              <a:t>Our contact details can be found here:</a:t>
            </a:r>
          </a:p>
          <a:p>
            <a:pPr algn="ctr"/>
            <a:r>
              <a:rPr lang="en-GB" sz="1400" dirty="0">
                <a:solidFill>
                  <a:schemeClr val="accent4"/>
                </a:solidFill>
              </a:rPr>
              <a:t>https://schools.local-offer.org/team-around-the-school/training-and-development/special-needs-officer-snos/</a:t>
            </a:r>
            <a:br>
              <a:rPr lang="en-GB" sz="1400" dirty="0">
                <a:solidFill>
                  <a:schemeClr val="accent4"/>
                </a:solidFill>
              </a:rPr>
            </a:br>
            <a:endParaRPr lang="en-US" sz="1400" dirty="0">
              <a:solidFill>
                <a:schemeClr val="tx1">
                  <a:lumMod val="65000"/>
                  <a:lumOff val="35000"/>
                </a:schemeClr>
              </a:solidFill>
              <a:cs typeface="Verdana"/>
            </a:endParaRPr>
          </a:p>
        </p:txBody>
      </p:sp>
      <p:sp>
        <p:nvSpPr>
          <p:cNvPr id="4" name="TextBox 3"/>
          <p:cNvSpPr txBox="1"/>
          <p:nvPr/>
        </p:nvSpPr>
        <p:spPr>
          <a:xfrm>
            <a:off x="9384632" y="1343526"/>
            <a:ext cx="184666" cy="369332"/>
          </a:xfrm>
          <a:prstGeom prst="rect">
            <a:avLst/>
          </a:prstGeom>
          <a:noFill/>
        </p:spPr>
        <p:txBody>
          <a:bodyPr wrap="none" rtlCol="0">
            <a:spAutoFit/>
          </a:bodyPr>
          <a:lstStyle/>
          <a:p>
            <a:endParaRPr lang="en-US" dirty="0"/>
          </a:p>
        </p:txBody>
      </p:sp>
      <p:sp>
        <p:nvSpPr>
          <p:cNvPr id="2" name="Rectangle 1">
            <a:extLst>
              <a:ext uri="{FF2B5EF4-FFF2-40B4-BE49-F238E27FC236}">
                <a16:creationId xmlns:a16="http://schemas.microsoft.com/office/drawing/2014/main" id="{53DC2781-0734-4E3C-82D2-A4B391C0A871}"/>
              </a:ext>
            </a:extLst>
          </p:cNvPr>
          <p:cNvSpPr/>
          <p:nvPr/>
        </p:nvSpPr>
        <p:spPr>
          <a:xfrm>
            <a:off x="1822608" y="309702"/>
            <a:ext cx="5495925" cy="1292662"/>
          </a:xfrm>
          <a:prstGeom prst="rect">
            <a:avLst/>
          </a:prstGeom>
        </p:spPr>
        <p:txBody>
          <a:bodyPr wrap="square">
            <a:spAutoFit/>
          </a:bodyPr>
          <a:lstStyle/>
          <a:p>
            <a:pPr algn="ctr">
              <a:defRPr/>
            </a:pPr>
            <a:r>
              <a:rPr lang="en-GB" sz="1400" dirty="0">
                <a:solidFill>
                  <a:schemeClr val="accent4"/>
                </a:solidFill>
                <a:latin typeface="Verdana" panose="020B0604030504040204" pitchFamily="34" charset="0"/>
                <a:ea typeface="Verdana" panose="020B0604030504040204" pitchFamily="34" charset="0"/>
              </a:rPr>
              <a:t>Requesting an</a:t>
            </a:r>
          </a:p>
          <a:p>
            <a:pPr algn="ctr">
              <a:defRPr/>
            </a:pPr>
            <a:r>
              <a:rPr lang="en-GB" sz="3200" dirty="0">
                <a:solidFill>
                  <a:srgbClr val="0070C0"/>
                </a:solidFill>
              </a:rPr>
              <a:t>Education, Health and Care Needs Assessment (EHCNA)</a:t>
            </a:r>
          </a:p>
        </p:txBody>
      </p:sp>
      <p:pic>
        <p:nvPicPr>
          <p:cNvPr id="3" name="Picture 2">
            <a:extLst>
              <a:ext uri="{FF2B5EF4-FFF2-40B4-BE49-F238E27FC236}">
                <a16:creationId xmlns:a16="http://schemas.microsoft.com/office/drawing/2014/main" id="{1298820A-C9C5-4E98-A7E4-C877D36CB204}"/>
              </a:ext>
            </a:extLst>
          </p:cNvPr>
          <p:cNvPicPr>
            <a:picLocks noChangeAspect="1"/>
          </p:cNvPicPr>
          <p:nvPr/>
        </p:nvPicPr>
        <p:blipFill>
          <a:blip r:embed="rId6"/>
          <a:stretch>
            <a:fillRect/>
          </a:stretch>
        </p:blipFill>
        <p:spPr>
          <a:xfrm>
            <a:off x="3810000" y="1539839"/>
            <a:ext cx="1523999" cy="1631216"/>
          </a:xfrm>
          <a:prstGeom prst="rect">
            <a:avLst/>
          </a:prstGeom>
        </p:spPr>
      </p:pic>
      <p:sp>
        <p:nvSpPr>
          <p:cNvPr id="6" name="Rectangle 5">
            <a:extLst>
              <a:ext uri="{FF2B5EF4-FFF2-40B4-BE49-F238E27FC236}">
                <a16:creationId xmlns:a16="http://schemas.microsoft.com/office/drawing/2014/main" id="{282E3C3F-DFB1-465F-AF08-020473725F07}"/>
              </a:ext>
            </a:extLst>
          </p:cNvPr>
          <p:cNvSpPr/>
          <p:nvPr/>
        </p:nvSpPr>
        <p:spPr>
          <a:xfrm>
            <a:off x="2284570" y="4693393"/>
            <a:ext cx="4572000" cy="369332"/>
          </a:xfrm>
          <a:prstGeom prst="rect">
            <a:avLst/>
          </a:prstGeom>
        </p:spPr>
        <p:txBody>
          <a:bodyPr wrap="square">
            <a:spAutoFit/>
          </a:bodyPr>
          <a:lstStyle/>
          <a:p>
            <a:pPr algn="ctr"/>
            <a:endParaRPr lang="en-US" dirty="0">
              <a:solidFill>
                <a:schemeClr val="tx1">
                  <a:lumMod val="65000"/>
                  <a:lumOff val="35000"/>
                </a:schemeClr>
              </a:solidFill>
              <a:cs typeface="Verdana"/>
            </a:endParaRPr>
          </a:p>
        </p:txBody>
      </p:sp>
      <p:pic>
        <p:nvPicPr>
          <p:cNvPr id="8" name="Audio 7">
            <a:hlinkClick r:id="" action="ppaction://media"/>
            <a:extLst>
              <a:ext uri="{FF2B5EF4-FFF2-40B4-BE49-F238E27FC236}">
                <a16:creationId xmlns:a16="http://schemas.microsoft.com/office/drawing/2014/main" id="{770DBDDA-6280-4EC6-A10D-30D712451E2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338664468"/>
      </p:ext>
    </p:extLst>
  </p:cSld>
  <p:clrMapOvr>
    <a:masterClrMapping/>
  </p:clrMapOvr>
  <p:transition spd="slow" advTm="785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C4FE6-0759-46BB-810C-D18046FE5A50}"/>
              </a:ext>
            </a:extLst>
          </p:cNvPr>
          <p:cNvSpPr>
            <a:spLocks noGrp="1"/>
          </p:cNvSpPr>
          <p:nvPr>
            <p:ph type="title"/>
          </p:nvPr>
        </p:nvSpPr>
        <p:spPr>
          <a:xfrm>
            <a:off x="205447" y="217888"/>
            <a:ext cx="8728435" cy="1868088"/>
          </a:xfrm>
        </p:spPr>
        <p:txBody>
          <a:bodyPr>
            <a:normAutofit/>
          </a:bodyPr>
          <a:lstStyle/>
          <a:p>
            <a:r>
              <a:rPr lang="en-GB" altLang="en-US" sz="2000" b="0" dirty="0">
                <a:solidFill>
                  <a:srgbClr val="0070C0"/>
                </a:solidFill>
                <a:ea typeface="Verdana" panose="020B0604030504040204" pitchFamily="34" charset="0"/>
              </a:rPr>
              <a:t>What evidence do we need?</a:t>
            </a:r>
            <a:br>
              <a:rPr lang="en-GB" altLang="en-US" sz="3200" b="0" dirty="0">
                <a:solidFill>
                  <a:srgbClr val="0070C0"/>
                </a:solidFill>
                <a:ea typeface="Verdana" panose="020B0604030504040204" pitchFamily="34" charset="0"/>
              </a:rPr>
            </a:br>
            <a:r>
              <a:rPr lang="en-GB" altLang="en-US" sz="1600" b="0" dirty="0">
                <a:solidFill>
                  <a:srgbClr val="0070C0"/>
                </a:solidFill>
                <a:ea typeface="Verdana" panose="020B0604030504040204" pitchFamily="34" charset="0"/>
              </a:rPr>
              <a:t>The EHCNA request form needs to be completed</a:t>
            </a:r>
            <a:r>
              <a:rPr lang="en-GB" altLang="en-US" sz="2000" b="0" dirty="0">
                <a:solidFill>
                  <a:srgbClr val="0070C0"/>
                </a:solidFill>
                <a:ea typeface="Verdana" panose="020B0604030504040204" pitchFamily="34" charset="0"/>
              </a:rPr>
              <a:t>. </a:t>
            </a:r>
            <a:r>
              <a:rPr lang="en-GB" altLang="en-US" sz="1300" b="0" dirty="0">
                <a:solidFill>
                  <a:srgbClr val="0070C0"/>
                </a:solidFill>
                <a:ea typeface="Verdana" panose="020B0604030504040204" pitchFamily="34" charset="0"/>
                <a:hlinkClick r:id="rId5"/>
              </a:rPr>
              <a:t>https://schools.local-offer.org/wp-content/uploads/2020/12/EHCNA-Request-Form-settings.docx</a:t>
            </a:r>
            <a:br>
              <a:rPr lang="en-GB" altLang="en-US" sz="2000" b="0" dirty="0">
                <a:solidFill>
                  <a:srgbClr val="0070C0"/>
                </a:solidFill>
                <a:ea typeface="Verdana" panose="020B0604030504040204" pitchFamily="34" charset="0"/>
              </a:rPr>
            </a:br>
            <a:r>
              <a:rPr lang="en-GB" altLang="en-US" sz="1600" b="0" dirty="0">
                <a:solidFill>
                  <a:srgbClr val="0070C0"/>
                </a:solidFill>
                <a:ea typeface="Verdana" panose="020B0604030504040204" pitchFamily="34" charset="0"/>
              </a:rPr>
              <a:t>The medical form needs to be completed</a:t>
            </a:r>
            <a:r>
              <a:rPr lang="en-GB" altLang="en-US" sz="2000" b="0" dirty="0">
                <a:solidFill>
                  <a:srgbClr val="0070C0"/>
                </a:solidFill>
                <a:ea typeface="Verdana" panose="020B0604030504040204" pitchFamily="34" charset="0"/>
              </a:rPr>
              <a:t>.</a:t>
            </a:r>
            <a:br>
              <a:rPr lang="en-GB" altLang="en-US" sz="2000" b="0" dirty="0">
                <a:solidFill>
                  <a:srgbClr val="0070C0"/>
                </a:solidFill>
                <a:ea typeface="Verdana" panose="020B0604030504040204" pitchFamily="34" charset="0"/>
              </a:rPr>
            </a:br>
            <a:r>
              <a:rPr lang="en-GB" altLang="en-US" sz="1300" b="0" dirty="0">
                <a:solidFill>
                  <a:srgbClr val="0070C0"/>
                </a:solidFill>
                <a:ea typeface="Verdana" panose="020B0604030504040204" pitchFamily="34" charset="0"/>
                <a:hlinkClick r:id="rId6"/>
              </a:rPr>
              <a:t>https://schools.local-offer.org/wp-content/uploads/2020/12/EHCNA-Medical-Questionnaire.docx</a:t>
            </a:r>
            <a:br>
              <a:rPr lang="en-GB" altLang="en-US" sz="2000" b="0" dirty="0">
                <a:solidFill>
                  <a:srgbClr val="0070C0"/>
                </a:solidFill>
                <a:ea typeface="Verdana" panose="020B0604030504040204" pitchFamily="34" charset="0"/>
              </a:rPr>
            </a:br>
            <a:r>
              <a:rPr lang="en-GB" altLang="en-US" sz="1600" b="0" dirty="0">
                <a:solidFill>
                  <a:srgbClr val="0070C0"/>
                </a:solidFill>
                <a:ea typeface="Verdana" panose="020B0604030504040204" pitchFamily="34" charset="0"/>
              </a:rPr>
              <a:t>Other information to include:</a:t>
            </a:r>
            <a:endParaRPr lang="en-GB" sz="1600" b="0" dirty="0"/>
          </a:p>
        </p:txBody>
      </p:sp>
      <p:sp>
        <p:nvSpPr>
          <p:cNvPr id="3" name="Rectangle 2">
            <a:extLst>
              <a:ext uri="{FF2B5EF4-FFF2-40B4-BE49-F238E27FC236}">
                <a16:creationId xmlns:a16="http://schemas.microsoft.com/office/drawing/2014/main" id="{31CA1D47-16BB-44A2-8E36-24091144FCD3}"/>
              </a:ext>
            </a:extLst>
          </p:cNvPr>
          <p:cNvSpPr/>
          <p:nvPr/>
        </p:nvSpPr>
        <p:spPr>
          <a:xfrm>
            <a:off x="104775" y="1062350"/>
            <a:ext cx="8829107" cy="538609"/>
          </a:xfrm>
          <a:prstGeom prst="rect">
            <a:avLst/>
          </a:prstGeom>
        </p:spPr>
        <p:txBody>
          <a:bodyPr wrap="square">
            <a:spAutoFit/>
          </a:bodyPr>
          <a:lstStyle/>
          <a:p>
            <a:pPr lvl="1">
              <a:defRPr/>
            </a:pPr>
            <a:endParaRPr lang="en-GB" altLang="en-US" sz="1900" dirty="0">
              <a:solidFill>
                <a:schemeClr val="tx2">
                  <a:lumMod val="60000"/>
                  <a:lumOff val="40000"/>
                </a:schemeClr>
              </a:solidFill>
            </a:endParaRPr>
          </a:p>
          <a:p>
            <a:pPr marL="800100" lvl="1" indent="-342900">
              <a:buFont typeface="Arial" panose="020B0604020202020204" pitchFamily="34" charset="0"/>
              <a:buChar char="•"/>
              <a:defRPr/>
            </a:pPr>
            <a:endParaRPr lang="en-GB" altLang="en-US" sz="1000" dirty="0">
              <a:solidFill>
                <a:schemeClr val="tx2">
                  <a:lumMod val="60000"/>
                  <a:lumOff val="40000"/>
                </a:schemeClr>
              </a:solidFill>
            </a:endParaRPr>
          </a:p>
        </p:txBody>
      </p:sp>
      <p:graphicFrame>
        <p:nvGraphicFramePr>
          <p:cNvPr id="4" name="Table 3">
            <a:extLst>
              <a:ext uri="{FF2B5EF4-FFF2-40B4-BE49-F238E27FC236}">
                <a16:creationId xmlns:a16="http://schemas.microsoft.com/office/drawing/2014/main" id="{90941783-D5AD-4914-8FFE-618623EACABB}"/>
              </a:ext>
            </a:extLst>
          </p:cNvPr>
          <p:cNvGraphicFramePr>
            <a:graphicFrameLocks noGrp="1"/>
          </p:cNvGraphicFramePr>
          <p:nvPr>
            <p:extLst>
              <p:ext uri="{D42A27DB-BD31-4B8C-83A1-F6EECF244321}">
                <p14:modId xmlns:p14="http://schemas.microsoft.com/office/powerpoint/2010/main" val="3197364527"/>
              </p:ext>
            </p:extLst>
          </p:nvPr>
        </p:nvGraphicFramePr>
        <p:xfrm>
          <a:off x="1460436" y="1926175"/>
          <a:ext cx="6117783" cy="3351656"/>
        </p:xfrm>
        <a:graphic>
          <a:graphicData uri="http://schemas.openxmlformats.org/drawingml/2006/table">
            <a:tbl>
              <a:tblPr>
                <a:tableStyleId>{5C22544A-7EE6-4342-B048-85BDC9FD1C3A}</a:tableStyleId>
              </a:tblPr>
              <a:tblGrid>
                <a:gridCol w="5488845">
                  <a:extLst>
                    <a:ext uri="{9D8B030D-6E8A-4147-A177-3AD203B41FA5}">
                      <a16:colId xmlns:a16="http://schemas.microsoft.com/office/drawing/2014/main" val="3293511599"/>
                    </a:ext>
                  </a:extLst>
                </a:gridCol>
                <a:gridCol w="628938">
                  <a:extLst>
                    <a:ext uri="{9D8B030D-6E8A-4147-A177-3AD203B41FA5}">
                      <a16:colId xmlns:a16="http://schemas.microsoft.com/office/drawing/2014/main" val="1578663298"/>
                    </a:ext>
                  </a:extLst>
                </a:gridCol>
              </a:tblGrid>
              <a:tr h="371030">
                <a:tc>
                  <a:txBody>
                    <a:bodyPr/>
                    <a:lstStyle/>
                    <a:p>
                      <a:pPr algn="just"/>
                      <a:r>
                        <a:rPr lang="en-GB" sz="1000" dirty="0">
                          <a:effectLst/>
                        </a:rPr>
                        <a:t>Checklist (Additional documents to include those highlighted with an asterisk * are mandatory)</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dirty="0">
                          <a:effectLst/>
                        </a:rPr>
                        <a:t>Tick to confirm</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2590924"/>
                  </a:ext>
                </a:extLst>
              </a:tr>
              <a:tr h="556546">
                <a:tc>
                  <a:txBody>
                    <a:bodyPr/>
                    <a:lstStyle/>
                    <a:p>
                      <a:pPr algn="just"/>
                      <a:r>
                        <a:rPr lang="en-GB" sz="1000">
                          <a:effectLst/>
                        </a:rPr>
                        <a:t>Document recording pupil views)* (templates available here </a:t>
                      </a:r>
                      <a:r>
                        <a:rPr lang="en-GB" sz="1000" u="sng">
                          <a:effectLst/>
                          <a:hlinkClick r:id="rId7"/>
                        </a:rPr>
                        <a:t>https://westsussex.local-offer.org/information_pages/228-settings-applying-for-an-education-health-and-care-needs-assessment-ehcna-ehcp-forms-and-paperwork</a:t>
                      </a:r>
                      <a:r>
                        <a:rPr lang="en-GB" sz="1000">
                          <a:effectLst/>
                        </a:rPr>
                        <a:t> or your own template is fine)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46341251"/>
                  </a:ext>
                </a:extLst>
              </a:tr>
              <a:tr h="319170">
                <a:tc>
                  <a:txBody>
                    <a:bodyPr/>
                    <a:lstStyle/>
                    <a:p>
                      <a:pPr algn="just"/>
                      <a:r>
                        <a:rPr lang="en-GB" sz="1000" dirty="0">
                          <a:effectLst/>
                        </a:rPr>
                        <a:t>Individual Learning Plans (most recent and 2 reviewed)*</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7498397"/>
                  </a:ext>
                </a:extLst>
              </a:tr>
              <a:tr h="319170">
                <a:tc>
                  <a:txBody>
                    <a:bodyPr/>
                    <a:lstStyle/>
                    <a:p>
                      <a:pPr algn="just"/>
                      <a:r>
                        <a:rPr lang="en-GB" sz="1000" u="sng">
                          <a:effectLst/>
                        </a:rPr>
                        <a:t>Attendance data*</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94504201"/>
                  </a:ext>
                </a:extLst>
              </a:tr>
              <a:tr h="319170">
                <a:tc>
                  <a:txBody>
                    <a:bodyPr/>
                    <a:lstStyle/>
                    <a:p>
                      <a:pPr algn="just"/>
                      <a:r>
                        <a:rPr lang="en-GB" sz="1000">
                          <a:effectLst/>
                        </a:rPr>
                        <a:t>Examples of pupil’s work*</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36334786"/>
                  </a:ext>
                </a:extLst>
              </a:tr>
              <a:tr h="319170">
                <a:tc>
                  <a:txBody>
                    <a:bodyPr/>
                    <a:lstStyle/>
                    <a:p>
                      <a:pPr algn="just"/>
                      <a:r>
                        <a:rPr lang="en-GB" sz="1000" dirty="0">
                          <a:effectLst/>
                        </a:rPr>
                        <a:t>Any other current reports. For example, medical reports, SALT reports, EP reports, LBAT reports.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339579"/>
                  </a:ext>
                </a:extLst>
              </a:tr>
              <a:tr h="371030">
                <a:tc>
                  <a:txBody>
                    <a:bodyPr/>
                    <a:lstStyle/>
                    <a:p>
                      <a:pPr algn="just"/>
                      <a:r>
                        <a:rPr lang="en-GB" sz="1000">
                          <a:effectLst/>
                        </a:rPr>
                        <a:t>Evidence of strategies used to action the report with details of arrangements which are beyond differentiation and are additional to and different from those normally available e.g. OT, SALT, Physio programmes</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21587536"/>
                  </a:ext>
                </a:extLst>
              </a:tr>
              <a:tr h="371030">
                <a:tc>
                  <a:txBody>
                    <a:bodyPr/>
                    <a:lstStyle/>
                    <a:p>
                      <a:pPr algn="just"/>
                      <a:r>
                        <a:rPr lang="en-GB" sz="1000">
                          <a:effectLst/>
                        </a:rPr>
                        <a:t>Medical Questionnaire (this is not mandatory but is of great use if the assessment is agreed so we encourage all requestors to ask the family to complete this, document here: [link]).</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9570839"/>
                  </a:ext>
                </a:extLst>
              </a:tr>
              <a:tr h="319170">
                <a:tc>
                  <a:txBody>
                    <a:bodyPr/>
                    <a:lstStyle/>
                    <a:p>
                      <a:pPr algn="just"/>
                      <a:r>
                        <a:rPr lang="en-GB" sz="1000" dirty="0">
                          <a:effectLst/>
                        </a:rPr>
                        <a:t>Own provision map</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dirty="0">
                          <a:effectLst/>
                        </a:rPr>
                        <a: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1976170"/>
                  </a:ext>
                </a:extLst>
              </a:tr>
            </a:tbl>
          </a:graphicData>
        </a:graphic>
      </p:graphicFrame>
      <p:sp>
        <p:nvSpPr>
          <p:cNvPr id="6" name="Rectangle 1">
            <a:extLst>
              <a:ext uri="{FF2B5EF4-FFF2-40B4-BE49-F238E27FC236}">
                <a16:creationId xmlns:a16="http://schemas.microsoft.com/office/drawing/2014/main" id="{45948D28-A8EB-410A-9C5A-72EA3FEEDCF5}"/>
              </a:ext>
            </a:extLst>
          </p:cNvPr>
          <p:cNvSpPr>
            <a:spLocks noChangeArrowheads="1"/>
          </p:cNvSpPr>
          <p:nvPr/>
        </p:nvSpPr>
        <p:spPr bwMode="auto">
          <a:xfrm>
            <a:off x="295876" y="1801813"/>
            <a:ext cx="1014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7" name="Audio 6">
            <a:hlinkClick r:id="" action="ppaction://media"/>
            <a:extLst>
              <a:ext uri="{FF2B5EF4-FFF2-40B4-BE49-F238E27FC236}">
                <a16:creationId xmlns:a16="http://schemas.microsoft.com/office/drawing/2014/main" id="{6A7D99C4-4D20-466B-BFB7-ACC547AC150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314856652"/>
      </p:ext>
    </p:extLst>
  </p:cSld>
  <p:clrMapOvr>
    <a:masterClrMapping/>
  </p:clrMapOvr>
  <mc:AlternateContent xmlns:mc="http://schemas.openxmlformats.org/markup-compatibility/2006" xmlns:p14="http://schemas.microsoft.com/office/powerpoint/2010/main">
    <mc:Choice Requires="p14">
      <p:transition spd="slow" p14:dur="2000" advTm="33493"/>
    </mc:Choice>
    <mc:Fallback xmlns="">
      <p:transition spd="slow" advTm="33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686-EA6F-466D-BA7C-36C36E20AC60}"/>
              </a:ext>
            </a:extLst>
          </p:cNvPr>
          <p:cNvSpPr>
            <a:spLocks noGrp="1"/>
          </p:cNvSpPr>
          <p:nvPr>
            <p:ph type="title"/>
          </p:nvPr>
        </p:nvSpPr>
        <p:spPr/>
        <p:txBody>
          <a:bodyPr/>
          <a:lstStyle/>
          <a:p>
            <a:r>
              <a:rPr lang="en-GB" dirty="0">
                <a:solidFill>
                  <a:srgbClr val="0070C0"/>
                </a:solidFill>
              </a:rPr>
              <a:t>Pupil views</a:t>
            </a:r>
            <a:endParaRPr lang="en-GB" dirty="0"/>
          </a:p>
        </p:txBody>
      </p:sp>
      <p:pic>
        <p:nvPicPr>
          <p:cNvPr id="3" name="Content Placeholder 4" descr="A picture containing map&#10;&#10;Description automatically generated">
            <a:extLst>
              <a:ext uri="{FF2B5EF4-FFF2-40B4-BE49-F238E27FC236}">
                <a16:creationId xmlns:a16="http://schemas.microsoft.com/office/drawing/2014/main" id="{A2A3D85F-0761-4C5F-91DB-F084853654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6065" y="1087706"/>
            <a:ext cx="3407198" cy="1463675"/>
          </a:xfrm>
          <a:prstGeom prst="rect">
            <a:avLst/>
          </a:prstGeom>
        </p:spPr>
      </p:pic>
      <p:sp>
        <p:nvSpPr>
          <p:cNvPr id="4" name="Speech Bubble: Rectangle with Corners Rounded 3">
            <a:extLst>
              <a:ext uri="{FF2B5EF4-FFF2-40B4-BE49-F238E27FC236}">
                <a16:creationId xmlns:a16="http://schemas.microsoft.com/office/drawing/2014/main" id="{5DF42063-AE76-4B6F-A95F-3607CBF9E9FA}"/>
              </a:ext>
            </a:extLst>
          </p:cNvPr>
          <p:cNvSpPr/>
          <p:nvPr/>
        </p:nvSpPr>
        <p:spPr>
          <a:xfrm>
            <a:off x="404019" y="546100"/>
            <a:ext cx="1596231" cy="1463675"/>
          </a:xfrm>
          <a:prstGeom prst="wedgeRoundRectCallou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r>
              <a:rPr lang="en-GB" dirty="0"/>
              <a:t>What’s going well?</a:t>
            </a:r>
          </a:p>
        </p:txBody>
      </p:sp>
      <p:sp>
        <p:nvSpPr>
          <p:cNvPr id="5" name="Thought Bubble: Cloud 4">
            <a:extLst>
              <a:ext uri="{FF2B5EF4-FFF2-40B4-BE49-F238E27FC236}">
                <a16:creationId xmlns:a16="http://schemas.microsoft.com/office/drawing/2014/main" id="{5CD71DB0-3CE9-4331-854E-B37722C8A051}"/>
              </a:ext>
            </a:extLst>
          </p:cNvPr>
          <p:cNvSpPr/>
          <p:nvPr/>
        </p:nvSpPr>
        <p:spPr>
          <a:xfrm>
            <a:off x="6796971" y="311150"/>
            <a:ext cx="2109787" cy="2559050"/>
          </a:xfrm>
          <a:prstGeom prst="cloudCallou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r>
              <a:rPr lang="en-GB" sz="1600" dirty="0">
                <a:solidFill>
                  <a:schemeClr val="accent3">
                    <a:lumMod val="75000"/>
                  </a:schemeClr>
                </a:solidFill>
                <a:effectLst>
                  <a:outerShdw blurRad="69850" dist="43180" dir="5400000" sx="0" sy="0">
                    <a:srgbClr val="000000">
                      <a:alpha val="65000"/>
                    </a:srgbClr>
                  </a:outerShdw>
                </a:effectLst>
                <a:latin typeface="Calibri" panose="020F0502020204030204" pitchFamily="34" charset="0"/>
                <a:ea typeface="Calibri" panose="020F0502020204030204" pitchFamily="34" charset="0"/>
                <a:cs typeface="Times New Roman" panose="02020603050405020304" pitchFamily="18" charset="0"/>
              </a:rPr>
              <a:t>My </a:t>
            </a:r>
            <a:endParaRPr lang="en-GB" sz="1600"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ctr" eaLnBrk="1" fontAlgn="auto" hangingPunct="1">
              <a:spcBef>
                <a:spcPts val="0"/>
              </a:spcBef>
              <a:spcAft>
                <a:spcPts val="0"/>
              </a:spcAft>
              <a:defRPr/>
            </a:pPr>
            <a:r>
              <a:rPr lang="en-GB" sz="2000" dirty="0">
                <a:solidFill>
                  <a:schemeClr val="accent3">
                    <a:lumMod val="75000"/>
                  </a:schemeClr>
                </a:solidFill>
                <a:effectLst>
                  <a:outerShdw blurRad="69850" dist="43180" dir="5400000" sx="0" sy="0">
                    <a:srgbClr val="000000">
                      <a:alpha val="65000"/>
                    </a:srgbClr>
                  </a:outerShdw>
                </a:effectLst>
                <a:latin typeface="Calibri" panose="020F0502020204030204" pitchFamily="34" charset="0"/>
                <a:ea typeface="Calibri" panose="020F0502020204030204" pitchFamily="34" charset="0"/>
                <a:cs typeface="Times New Roman" panose="02020603050405020304" pitchFamily="18" charset="0"/>
              </a:rPr>
              <a:t>Hopes &amp; Dreams</a:t>
            </a:r>
            <a:endParaRPr lang="en-GB" sz="2000" dirty="0">
              <a:solidFill>
                <a:schemeClr val="accent3">
                  <a:lumMod val="75000"/>
                </a:schemeClr>
              </a:solidFill>
            </a:endParaRPr>
          </a:p>
        </p:txBody>
      </p:sp>
      <p:sp>
        <p:nvSpPr>
          <p:cNvPr id="6" name="Speech Bubble: Oval 5">
            <a:extLst>
              <a:ext uri="{FF2B5EF4-FFF2-40B4-BE49-F238E27FC236}">
                <a16:creationId xmlns:a16="http://schemas.microsoft.com/office/drawing/2014/main" id="{651FB82B-55A8-4BAC-A944-3FCD59828A9E}"/>
              </a:ext>
            </a:extLst>
          </p:cNvPr>
          <p:cNvSpPr/>
          <p:nvPr/>
        </p:nvSpPr>
        <p:spPr>
          <a:xfrm>
            <a:off x="582313" y="2337988"/>
            <a:ext cx="2027238" cy="1357313"/>
          </a:xfrm>
          <a:prstGeom prst="wedgeEllipseCallout">
            <a:avLst>
              <a:gd name="adj1" fmla="val -51391"/>
              <a:gd name="adj2" fmla="val 99713"/>
            </a:avLst>
          </a:prstGeom>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en-GB" dirty="0"/>
              <a:t>Life would be better if…</a:t>
            </a:r>
          </a:p>
        </p:txBody>
      </p:sp>
      <p:sp>
        <p:nvSpPr>
          <p:cNvPr id="7" name="Speech Bubble: Oval 6">
            <a:extLst>
              <a:ext uri="{FF2B5EF4-FFF2-40B4-BE49-F238E27FC236}">
                <a16:creationId xmlns:a16="http://schemas.microsoft.com/office/drawing/2014/main" id="{21BD918E-0975-470B-8869-C08286401DA7}"/>
              </a:ext>
            </a:extLst>
          </p:cNvPr>
          <p:cNvSpPr/>
          <p:nvPr/>
        </p:nvSpPr>
        <p:spPr>
          <a:xfrm>
            <a:off x="458242" y="4273014"/>
            <a:ext cx="2303462" cy="850900"/>
          </a:xfrm>
          <a:prstGeom prst="wedgeEllipseCallou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en-GB" dirty="0"/>
              <a:t>These people support me.. </a:t>
            </a:r>
          </a:p>
        </p:txBody>
      </p:sp>
      <p:sp>
        <p:nvSpPr>
          <p:cNvPr id="9" name="Speech Bubble: Rectangle with Corners Rounded 8">
            <a:extLst>
              <a:ext uri="{FF2B5EF4-FFF2-40B4-BE49-F238E27FC236}">
                <a16:creationId xmlns:a16="http://schemas.microsoft.com/office/drawing/2014/main" id="{CCDA1106-03AB-440B-8803-255DF2C76584}"/>
              </a:ext>
            </a:extLst>
          </p:cNvPr>
          <p:cNvSpPr/>
          <p:nvPr/>
        </p:nvSpPr>
        <p:spPr>
          <a:xfrm>
            <a:off x="6694292" y="3471327"/>
            <a:ext cx="2315143" cy="1227137"/>
          </a:xfrm>
          <a:prstGeom prst="wedgeRoundRectCallout">
            <a:avLst>
              <a:gd name="adj1" fmla="val -25851"/>
              <a:gd name="adj2" fmla="val 84108"/>
              <a:gd name="adj3" fmla="val 16667"/>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GB" dirty="0"/>
              <a:t>Things I find difficult…</a:t>
            </a:r>
          </a:p>
        </p:txBody>
      </p:sp>
      <p:pic>
        <p:nvPicPr>
          <p:cNvPr id="10" name="Picture 2" descr="Person Centred Planning Tools: Signs of Safety Practice Framework">
            <a:extLst>
              <a:ext uri="{FF2B5EF4-FFF2-40B4-BE49-F238E27FC236}">
                <a16:creationId xmlns:a16="http://schemas.microsoft.com/office/drawing/2014/main" id="{BE8D87C6-AF90-4A5D-87A4-C4FFF84F0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7745" y="2566214"/>
            <a:ext cx="2748352" cy="181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62A043F-0AF6-47C9-8FA8-7F0A027C2B27}"/>
              </a:ext>
            </a:extLst>
          </p:cNvPr>
          <p:cNvSpPr/>
          <p:nvPr/>
        </p:nvSpPr>
        <p:spPr>
          <a:xfrm>
            <a:off x="2542876" y="4661523"/>
            <a:ext cx="4572000" cy="861774"/>
          </a:xfrm>
          <a:prstGeom prst="rect">
            <a:avLst/>
          </a:prstGeom>
        </p:spPr>
        <p:txBody>
          <a:bodyPr>
            <a:spAutoFit/>
          </a:bodyPr>
          <a:lstStyle/>
          <a:p>
            <a:pPr algn="ctr"/>
            <a:r>
              <a:rPr lang="en-GB" sz="1000" dirty="0">
                <a:hlinkClick r:id="rId7">
                  <a:extLst>
                    <a:ext uri="{A12FA001-AC4F-418D-AE19-62706E023703}">
                      <ahyp:hlinkClr xmlns:ahyp="http://schemas.microsoft.com/office/drawing/2018/hyperlinkcolor" val="tx"/>
                    </a:ext>
                  </a:extLst>
                </a:hlinkClick>
              </a:rPr>
              <a:t>Pupil views booklets are found here: </a:t>
            </a:r>
          </a:p>
          <a:p>
            <a:pPr algn="ctr"/>
            <a:r>
              <a:rPr lang="en-GB" sz="1000" dirty="0">
                <a:hlinkClick r:id="rId7">
                  <a:extLst>
                    <a:ext uri="{A12FA001-AC4F-418D-AE19-62706E023703}">
                      <ahyp:hlinkClr xmlns:ahyp="http://schemas.microsoft.com/office/drawing/2018/hyperlinkcolor" val="tx"/>
                    </a:ext>
                  </a:extLst>
                </a:hlinkClick>
              </a:rPr>
              <a:t>https://westsussex.local-offer.org/information_pages/228-settings-applying-for-an-education-health-and-care-needs-assessment-ehcna-ehcp-forms-and-paperwork</a:t>
            </a:r>
            <a:endParaRPr lang="en-GB" sz="1000" dirty="0"/>
          </a:p>
          <a:p>
            <a:endParaRPr lang="en-GB" sz="1000" dirty="0"/>
          </a:p>
          <a:p>
            <a:endParaRPr lang="en-GB" sz="1000" dirty="0"/>
          </a:p>
        </p:txBody>
      </p:sp>
      <p:pic>
        <p:nvPicPr>
          <p:cNvPr id="11" name="Audio 10">
            <a:hlinkClick r:id="" action="ppaction://media"/>
            <a:extLst>
              <a:ext uri="{FF2B5EF4-FFF2-40B4-BE49-F238E27FC236}">
                <a16:creationId xmlns:a16="http://schemas.microsoft.com/office/drawing/2014/main" id="{59D7A36C-7CBE-4CD7-80E4-F6299F7E91C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826855073"/>
      </p:ext>
    </p:extLst>
  </p:cSld>
  <p:clrMapOvr>
    <a:masterClrMapping/>
  </p:clrMapOvr>
  <mc:AlternateContent xmlns:mc="http://schemas.openxmlformats.org/markup-compatibility/2006" xmlns:p14="http://schemas.microsoft.com/office/powerpoint/2010/main">
    <mc:Choice Requires="p14">
      <p:transition spd="slow" p14:dur="2000" advTm="25482"/>
    </mc:Choice>
    <mc:Fallback xmlns="">
      <p:transition spd="slow" advTm="25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1"/>
                </p:tgtEl>
              </p:cMediaNode>
            </p:audio>
          </p:childTnLst>
        </p:cTn>
      </p:par>
    </p:tnLst>
    <p:bldLst>
      <p:bldP spid="4" grpId="0" animBg="1"/>
      <p:bldP spid="5" grpId="0" animBg="1"/>
      <p:bldP spid="6" grpId="0" animBg="1"/>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D4774-7993-40A3-B4B5-EF4303C6838E}"/>
              </a:ext>
            </a:extLst>
          </p:cNvPr>
          <p:cNvSpPr>
            <a:spLocks noGrp="1"/>
          </p:cNvSpPr>
          <p:nvPr>
            <p:ph type="title"/>
          </p:nvPr>
        </p:nvSpPr>
        <p:spPr/>
        <p:txBody>
          <a:bodyPr/>
          <a:lstStyle/>
          <a:p>
            <a:r>
              <a:rPr lang="en-GB" altLang="en-US" sz="4000" b="0" dirty="0">
                <a:solidFill>
                  <a:srgbClr val="0070C0"/>
                </a:solidFill>
              </a:rPr>
              <a:t>Provision maps</a:t>
            </a:r>
            <a:endParaRPr lang="en-GB" dirty="0"/>
          </a:p>
        </p:txBody>
      </p:sp>
      <p:sp>
        <p:nvSpPr>
          <p:cNvPr id="4" name="TextBox 3">
            <a:extLst>
              <a:ext uri="{FF2B5EF4-FFF2-40B4-BE49-F238E27FC236}">
                <a16:creationId xmlns:a16="http://schemas.microsoft.com/office/drawing/2014/main" id="{59F50813-30DE-43CE-AD56-A8904059DCB7}"/>
              </a:ext>
            </a:extLst>
          </p:cNvPr>
          <p:cNvSpPr txBox="1"/>
          <p:nvPr/>
        </p:nvSpPr>
        <p:spPr>
          <a:xfrm>
            <a:off x="590549" y="1133386"/>
            <a:ext cx="8086725" cy="646331"/>
          </a:xfrm>
          <a:prstGeom prst="rect">
            <a:avLst/>
          </a:prstGeom>
          <a:noFill/>
        </p:spPr>
        <p:txBody>
          <a:bodyPr wrap="square">
            <a:spAutoFit/>
          </a:bodyPr>
          <a:lstStyle/>
          <a:p>
            <a:pPr marL="285750" indent="-285750">
              <a:buFont typeface="Arial" panose="020B0604020202020204" pitchFamily="34" charset="0"/>
              <a:buChar char="•"/>
              <a:defRPr/>
            </a:pPr>
            <a:r>
              <a:rPr lang="en-GB" altLang="en-US" dirty="0"/>
              <a:t>A provision map needs to show clear and detailed information on the provision the child/young person needs to make progress and the cost of the provision.</a:t>
            </a:r>
          </a:p>
        </p:txBody>
      </p:sp>
      <p:sp>
        <p:nvSpPr>
          <p:cNvPr id="6" name="TextBox 5">
            <a:extLst>
              <a:ext uri="{FF2B5EF4-FFF2-40B4-BE49-F238E27FC236}">
                <a16:creationId xmlns:a16="http://schemas.microsoft.com/office/drawing/2014/main" id="{136FFB36-0F4E-4E44-B684-D8483AB596D3}"/>
              </a:ext>
            </a:extLst>
          </p:cNvPr>
          <p:cNvSpPr txBox="1"/>
          <p:nvPr/>
        </p:nvSpPr>
        <p:spPr>
          <a:xfrm>
            <a:off x="590549" y="1893431"/>
            <a:ext cx="7943851" cy="646331"/>
          </a:xfrm>
          <a:prstGeom prst="rect">
            <a:avLst/>
          </a:prstGeom>
          <a:noFill/>
        </p:spPr>
        <p:txBody>
          <a:bodyPr wrap="square">
            <a:spAutoFit/>
          </a:bodyPr>
          <a:lstStyle/>
          <a:p>
            <a:pPr marL="285750" indent="-285750">
              <a:buFont typeface="Arial" panose="020B0604020202020204" pitchFamily="34" charset="0"/>
              <a:buChar char="•"/>
              <a:defRPr/>
            </a:pPr>
            <a:r>
              <a:rPr lang="en-GB" altLang="en-US" dirty="0">
                <a:ea typeface="Verdana" panose="020B0604030504040204" pitchFamily="34" charset="0"/>
              </a:rPr>
              <a:t>Inclusive quality first teaching is an expectation for every child and must not be included.</a:t>
            </a:r>
          </a:p>
        </p:txBody>
      </p:sp>
      <p:sp>
        <p:nvSpPr>
          <p:cNvPr id="8" name="TextBox 7">
            <a:extLst>
              <a:ext uri="{FF2B5EF4-FFF2-40B4-BE49-F238E27FC236}">
                <a16:creationId xmlns:a16="http://schemas.microsoft.com/office/drawing/2014/main" id="{DD6865D8-C0B5-4B96-A548-A1425711566C}"/>
              </a:ext>
            </a:extLst>
          </p:cNvPr>
          <p:cNvSpPr txBox="1"/>
          <p:nvPr/>
        </p:nvSpPr>
        <p:spPr>
          <a:xfrm>
            <a:off x="590549" y="2967335"/>
            <a:ext cx="8201026" cy="1477328"/>
          </a:xfrm>
          <a:prstGeom prst="rect">
            <a:avLst/>
          </a:prstGeom>
          <a:noFill/>
        </p:spPr>
        <p:txBody>
          <a:bodyPr wrap="square">
            <a:spAutoFit/>
          </a:bodyPr>
          <a:lstStyle/>
          <a:p>
            <a:pPr marL="285750" indent="-285750">
              <a:buFont typeface="Arial" panose="020B0604020202020204" pitchFamily="34" charset="0"/>
              <a:buChar char="•"/>
            </a:pPr>
            <a:r>
              <a:rPr lang="en-GB" dirty="0"/>
              <a:t>In section 7 of the ECHNA request form there is a table to detail the current provision for the child/ young person.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You can also include you own  documentation to evidence costed provision. This must show annual costs.</a:t>
            </a:r>
          </a:p>
        </p:txBody>
      </p:sp>
      <p:pic>
        <p:nvPicPr>
          <p:cNvPr id="3" name="Audio 2">
            <a:hlinkClick r:id="" action="ppaction://media"/>
            <a:extLst>
              <a:ext uri="{FF2B5EF4-FFF2-40B4-BE49-F238E27FC236}">
                <a16:creationId xmlns:a16="http://schemas.microsoft.com/office/drawing/2014/main" id="{E149F00E-AD94-4572-8871-6736D21332B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39504926"/>
      </p:ext>
    </p:extLst>
  </p:cSld>
  <p:clrMapOvr>
    <a:masterClrMapping/>
  </p:clrMapOvr>
  <mc:AlternateContent xmlns:mc="http://schemas.openxmlformats.org/markup-compatibility/2006" xmlns:p14="http://schemas.microsoft.com/office/powerpoint/2010/main">
    <mc:Choice Requires="p14">
      <p:transition spd="slow" p14:dur="2000" advTm="21581"/>
    </mc:Choice>
    <mc:Fallback xmlns="">
      <p:transition spd="slow" advTm="2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5407F2-65EB-4FA5-ACDC-206011714428}"/>
              </a:ext>
            </a:extLst>
          </p:cNvPr>
          <p:cNvGraphicFramePr>
            <a:graphicFrameLocks noGrp="1"/>
          </p:cNvGraphicFramePr>
          <p:nvPr>
            <p:extLst>
              <p:ext uri="{D42A27DB-BD31-4B8C-83A1-F6EECF244321}">
                <p14:modId xmlns:p14="http://schemas.microsoft.com/office/powerpoint/2010/main" val="1334508254"/>
              </p:ext>
            </p:extLst>
          </p:nvPr>
        </p:nvGraphicFramePr>
        <p:xfrm>
          <a:off x="1137443" y="708024"/>
          <a:ext cx="7196931" cy="1371600"/>
        </p:xfrm>
        <a:graphic>
          <a:graphicData uri="http://schemas.openxmlformats.org/drawingml/2006/table">
            <a:tbl>
              <a:tblPr firstRow="1" firstCol="1" bandRow="1">
                <a:tableStyleId>{5C22544A-7EE6-4342-B048-85BDC9FD1C3A}</a:tableStyleId>
              </a:tblPr>
              <a:tblGrid>
                <a:gridCol w="1122919">
                  <a:extLst>
                    <a:ext uri="{9D8B030D-6E8A-4147-A177-3AD203B41FA5}">
                      <a16:colId xmlns:a16="http://schemas.microsoft.com/office/drawing/2014/main" val="4072446702"/>
                    </a:ext>
                  </a:extLst>
                </a:gridCol>
                <a:gridCol w="6074012">
                  <a:extLst>
                    <a:ext uri="{9D8B030D-6E8A-4147-A177-3AD203B41FA5}">
                      <a16:colId xmlns:a16="http://schemas.microsoft.com/office/drawing/2014/main" val="3412100968"/>
                    </a:ext>
                  </a:extLst>
                </a:gridCol>
              </a:tblGrid>
              <a:tr h="148519">
                <a:tc>
                  <a:txBody>
                    <a:bodyPr/>
                    <a:lstStyle/>
                    <a:p>
                      <a:pPr algn="ctr"/>
                      <a:r>
                        <a:rPr lang="en-GB" sz="1000">
                          <a:effectLst/>
                        </a:rPr>
                        <a:t>Section 7</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GB" sz="1000" dirty="0">
                          <a:effectLst/>
                        </a:rPr>
                        <a:t>Summary of Current Provision and Intervention</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839546"/>
                  </a:ext>
                </a:extLst>
              </a:tr>
              <a:tr h="148519">
                <a:tc gridSpan="2">
                  <a:txBody>
                    <a:bodyPr/>
                    <a:lstStyle/>
                    <a:p>
                      <a:pPr algn="just"/>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GB"/>
                    </a:p>
                  </a:txBody>
                  <a:tcPr/>
                </a:tc>
                <a:extLst>
                  <a:ext uri="{0D108BD9-81ED-4DB2-BD59-A6C34878D82A}">
                    <a16:rowId xmlns:a16="http://schemas.microsoft.com/office/drawing/2014/main" val="2443631928"/>
                  </a:ext>
                </a:extLst>
              </a:tr>
              <a:tr h="1039635">
                <a:tc gridSpan="2">
                  <a:txBody>
                    <a:bodyPr/>
                    <a:lstStyle/>
                    <a:p>
                      <a:pPr algn="just"/>
                      <a:r>
                        <a:rPr lang="en-GB" sz="1000" dirty="0">
                          <a:effectLst/>
                        </a:rPr>
                        <a:t>All mainstream schools, settings and colleges are provided with resources to support children/young people with additional needs, including pupils with SEN and disabilities and schools are expected to fund up to £6000 to support those with special educational needs. </a:t>
                      </a:r>
                      <a:endParaRPr lang="en-GB" sz="1200" dirty="0">
                        <a:effectLst/>
                      </a:endParaRPr>
                    </a:p>
                    <a:p>
                      <a:pPr algn="just"/>
                      <a:r>
                        <a:rPr lang="en-GB" sz="1000" dirty="0">
                          <a:effectLst/>
                        </a:rPr>
                        <a:t> </a:t>
                      </a:r>
                      <a:endParaRPr lang="en-GB" sz="1200" dirty="0">
                        <a:effectLst/>
                      </a:endParaRPr>
                    </a:p>
                    <a:p>
                      <a:pPr algn="just"/>
                      <a:r>
                        <a:rPr lang="en-GB" sz="1000" dirty="0">
                          <a:effectLst/>
                        </a:rPr>
                        <a:t>Please complete the table below detailing the current provision in place to support and meet the needs of the individual child/young person. Schools can include their own documentation (scanned provision map/spreadsheet etc.) to evidence the costed provision. This must show annual costs.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GB"/>
                    </a:p>
                  </a:txBody>
                  <a:tcPr/>
                </a:tc>
                <a:extLst>
                  <a:ext uri="{0D108BD9-81ED-4DB2-BD59-A6C34878D82A}">
                    <a16:rowId xmlns:a16="http://schemas.microsoft.com/office/drawing/2014/main" val="958582949"/>
                  </a:ext>
                </a:extLst>
              </a:tr>
            </a:tbl>
          </a:graphicData>
        </a:graphic>
      </p:graphicFrame>
      <p:graphicFrame>
        <p:nvGraphicFramePr>
          <p:cNvPr id="3" name="Table 2">
            <a:extLst>
              <a:ext uri="{FF2B5EF4-FFF2-40B4-BE49-F238E27FC236}">
                <a16:creationId xmlns:a16="http://schemas.microsoft.com/office/drawing/2014/main" id="{9B6AF0AC-E49D-4D76-964F-0DB7DF75FE2F}"/>
              </a:ext>
            </a:extLst>
          </p:cNvPr>
          <p:cNvGraphicFramePr>
            <a:graphicFrameLocks noGrp="1"/>
          </p:cNvGraphicFramePr>
          <p:nvPr>
            <p:extLst>
              <p:ext uri="{D42A27DB-BD31-4B8C-83A1-F6EECF244321}">
                <p14:modId xmlns:p14="http://schemas.microsoft.com/office/powerpoint/2010/main" val="1124220567"/>
              </p:ext>
            </p:extLst>
          </p:nvPr>
        </p:nvGraphicFramePr>
        <p:xfrm>
          <a:off x="1137443" y="2079625"/>
          <a:ext cx="7196932" cy="3102804"/>
        </p:xfrm>
        <a:graphic>
          <a:graphicData uri="http://schemas.openxmlformats.org/drawingml/2006/table">
            <a:tbl>
              <a:tblPr>
                <a:tableStyleId>{5C22544A-7EE6-4342-B048-85BDC9FD1C3A}</a:tableStyleId>
              </a:tblPr>
              <a:tblGrid>
                <a:gridCol w="2480912">
                  <a:extLst>
                    <a:ext uri="{9D8B030D-6E8A-4147-A177-3AD203B41FA5}">
                      <a16:colId xmlns:a16="http://schemas.microsoft.com/office/drawing/2014/main" val="3987407279"/>
                    </a:ext>
                  </a:extLst>
                </a:gridCol>
                <a:gridCol w="526657">
                  <a:extLst>
                    <a:ext uri="{9D8B030D-6E8A-4147-A177-3AD203B41FA5}">
                      <a16:colId xmlns:a16="http://schemas.microsoft.com/office/drawing/2014/main" val="1602454348"/>
                    </a:ext>
                  </a:extLst>
                </a:gridCol>
                <a:gridCol w="527187">
                  <a:extLst>
                    <a:ext uri="{9D8B030D-6E8A-4147-A177-3AD203B41FA5}">
                      <a16:colId xmlns:a16="http://schemas.microsoft.com/office/drawing/2014/main" val="2656041508"/>
                    </a:ext>
                  </a:extLst>
                </a:gridCol>
                <a:gridCol w="403487">
                  <a:extLst>
                    <a:ext uri="{9D8B030D-6E8A-4147-A177-3AD203B41FA5}">
                      <a16:colId xmlns:a16="http://schemas.microsoft.com/office/drawing/2014/main" val="3496873824"/>
                    </a:ext>
                  </a:extLst>
                </a:gridCol>
                <a:gridCol w="676902">
                  <a:extLst>
                    <a:ext uri="{9D8B030D-6E8A-4147-A177-3AD203B41FA5}">
                      <a16:colId xmlns:a16="http://schemas.microsoft.com/office/drawing/2014/main" val="1190303720"/>
                    </a:ext>
                  </a:extLst>
                </a:gridCol>
                <a:gridCol w="978457">
                  <a:extLst>
                    <a:ext uri="{9D8B030D-6E8A-4147-A177-3AD203B41FA5}">
                      <a16:colId xmlns:a16="http://schemas.microsoft.com/office/drawing/2014/main" val="3590521743"/>
                    </a:ext>
                  </a:extLst>
                </a:gridCol>
                <a:gridCol w="1603330">
                  <a:extLst>
                    <a:ext uri="{9D8B030D-6E8A-4147-A177-3AD203B41FA5}">
                      <a16:colId xmlns:a16="http://schemas.microsoft.com/office/drawing/2014/main" val="3928980433"/>
                    </a:ext>
                  </a:extLst>
                </a:gridCol>
              </a:tblGrid>
              <a:tr h="191325">
                <a:tc gridSpan="7">
                  <a:txBody>
                    <a:bodyPr/>
                    <a:lstStyle/>
                    <a:p>
                      <a:r>
                        <a:rPr lang="en-GB" sz="1000">
                          <a:effectLst/>
                        </a:rPr>
                        <a:t>Cognition and Learning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52803753"/>
                  </a:ext>
                </a:extLst>
              </a:tr>
              <a:tr h="258784">
                <a:tc gridSpan="7">
                  <a:txBody>
                    <a:bodyPr/>
                    <a:lstStyle/>
                    <a:p>
                      <a:r>
                        <a:rPr lang="en-GB" sz="900">
                          <a:effectLst/>
                        </a:rPr>
                        <a:t>*Add a new row for each intervention. To do this – click outside of the table row and you will see a line for typing. Press enter and a new row will appear.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68944561"/>
                  </a:ext>
                </a:extLst>
              </a:tr>
              <a:tr h="1164526">
                <a:tc>
                  <a:txBody>
                    <a:bodyPr/>
                    <a:lstStyle/>
                    <a:p>
                      <a:pPr algn="just"/>
                      <a:r>
                        <a:rPr lang="en-GB" sz="900">
                          <a:effectLst/>
                        </a:rPr>
                        <a:t>Intervention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GB" sz="900">
                          <a:effectLst/>
                        </a:rPr>
                        <a:t>Number of sessions each week</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GB" sz="900" dirty="0">
                          <a:effectLst/>
                        </a:rPr>
                        <a:t>Total minutes per week</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GB" sz="900">
                          <a:effectLst/>
                        </a:rPr>
                        <a:t>Delivered by TA, HLTA</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GB" sz="900">
                          <a:effectLst/>
                        </a:rPr>
                        <a:t>Size of teaching group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GB" sz="900">
                          <a:effectLst/>
                        </a:rPr>
                        <a:t>Cost</a:t>
                      </a:r>
                      <a:endParaRPr lang="en-GB" sz="1200">
                        <a:effectLst/>
                      </a:endParaRPr>
                    </a:p>
                    <a:p>
                      <a:pPr algn="just"/>
                      <a:r>
                        <a:rPr lang="en-GB" sz="900">
                          <a:effectLst/>
                        </a:rPr>
                        <a:t>(Please ensure that for group interventions you calculate the cost per child)</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GB" sz="900">
                          <a:effectLst/>
                        </a:rPr>
                        <a:t>Details of the impact of each intervention</a:t>
                      </a:r>
                      <a:endParaRPr lang="en-GB" sz="1200">
                        <a:effectLst/>
                      </a:endParaRPr>
                    </a:p>
                    <a:p>
                      <a:pPr algn="just"/>
                      <a:r>
                        <a:rPr lang="en-GB" sz="900">
                          <a:effectLst/>
                        </a:rPr>
                        <a:t> </a:t>
                      </a:r>
                      <a:endParaRPr lang="en-GB" sz="1200">
                        <a:effectLst/>
                      </a:endParaRPr>
                    </a:p>
                    <a:p>
                      <a:pPr algn="just"/>
                      <a:r>
                        <a:rPr lang="en-GB" sz="900">
                          <a:effectLst/>
                        </a:rPr>
                        <a:t>Impact RAG and</a:t>
                      </a:r>
                      <a:endParaRPr lang="en-GB" sz="1200">
                        <a:effectLst/>
                      </a:endParaRPr>
                    </a:p>
                    <a:p>
                      <a:pPr algn="just"/>
                      <a:r>
                        <a:rPr lang="en-GB" sz="900">
                          <a:effectLst/>
                        </a:rPr>
                        <a:t>Analysis</a:t>
                      </a:r>
                      <a:endParaRPr lang="en-GB" sz="1200">
                        <a:effectLst/>
                      </a:endParaRPr>
                    </a:p>
                    <a:p>
                      <a:pPr algn="just"/>
                      <a:r>
                        <a:rPr lang="en-GB" sz="900">
                          <a:effectLst/>
                        </a:rPr>
                        <a:t> </a:t>
                      </a:r>
                      <a:endParaRPr lang="en-GB" sz="1200">
                        <a:effectLst/>
                      </a:endParaRPr>
                    </a:p>
                    <a:p>
                      <a:pPr algn="just"/>
                      <a:r>
                        <a:rPr lang="en-GB" sz="900">
                          <a:effectLst/>
                        </a:rPr>
                        <a:t>R = No impact</a:t>
                      </a:r>
                      <a:endParaRPr lang="en-GB" sz="1200">
                        <a:effectLst/>
                      </a:endParaRPr>
                    </a:p>
                    <a:p>
                      <a:pPr algn="just"/>
                      <a:r>
                        <a:rPr lang="en-GB" sz="900">
                          <a:effectLst/>
                        </a:rPr>
                        <a:t>A = some, not sustaining</a:t>
                      </a:r>
                      <a:endParaRPr lang="en-GB" sz="1200">
                        <a:effectLst/>
                      </a:endParaRPr>
                    </a:p>
                    <a:p>
                      <a:pPr algn="just"/>
                      <a:r>
                        <a:rPr lang="en-GB" sz="900">
                          <a:effectLst/>
                        </a:rPr>
                        <a:t>G = good, and sustaining</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50149679"/>
                  </a:ext>
                </a:extLst>
              </a:tr>
              <a:tr h="467573">
                <a:tc>
                  <a:txBody>
                    <a:bodyPr/>
                    <a:lstStyle/>
                    <a:p>
                      <a:pPr algn="just"/>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1262774"/>
                  </a:ext>
                </a:extLst>
              </a:tr>
              <a:tr h="467573">
                <a:tc>
                  <a:txBody>
                    <a:bodyPr/>
                    <a:lstStyle/>
                    <a:p>
                      <a:pPr algn="just"/>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GB" sz="1000" dirty="0">
                          <a:effectLst/>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35944319"/>
                  </a:ext>
                </a:extLst>
              </a:tr>
              <a:tr h="467573">
                <a:tc>
                  <a:txBody>
                    <a:bodyPr/>
                    <a:lstStyle/>
                    <a:p>
                      <a:pPr algn="just"/>
                      <a:r>
                        <a:rPr lang="en-GB" sz="1000">
                          <a:effectLst/>
                        </a:rPr>
                        <a:t>Outcome(s) child is working toward(s) for the next academic year</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gridSpan="6">
                  <a:txBody>
                    <a:bodyPr/>
                    <a:lstStyle/>
                    <a:p>
                      <a:pPr algn="just"/>
                      <a:r>
                        <a:rPr lang="en-GB" sz="1000" dirty="0">
                          <a:effectLst/>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47626549"/>
                  </a:ext>
                </a:extLst>
              </a:tr>
            </a:tbl>
          </a:graphicData>
        </a:graphic>
      </p:graphicFrame>
      <p:sp>
        <p:nvSpPr>
          <p:cNvPr id="4" name="Rectangle 1">
            <a:extLst>
              <a:ext uri="{FF2B5EF4-FFF2-40B4-BE49-F238E27FC236}">
                <a16:creationId xmlns:a16="http://schemas.microsoft.com/office/drawing/2014/main" id="{7F509359-CACE-4553-A8C2-761A8092E877}"/>
              </a:ext>
            </a:extLst>
          </p:cNvPr>
          <p:cNvSpPr>
            <a:spLocks noChangeArrowheads="1"/>
          </p:cNvSpPr>
          <p:nvPr/>
        </p:nvSpPr>
        <p:spPr bwMode="auto">
          <a:xfrm>
            <a:off x="508940" y="1494494"/>
            <a:ext cx="9935223" cy="58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6" name="TextBox 5">
            <a:extLst>
              <a:ext uri="{FF2B5EF4-FFF2-40B4-BE49-F238E27FC236}">
                <a16:creationId xmlns:a16="http://schemas.microsoft.com/office/drawing/2014/main" id="{E59C4AFF-4D8F-4993-BFB5-6AC50E228CA7}"/>
              </a:ext>
            </a:extLst>
          </p:cNvPr>
          <p:cNvSpPr txBox="1"/>
          <p:nvPr/>
        </p:nvSpPr>
        <p:spPr>
          <a:xfrm>
            <a:off x="1137442" y="247650"/>
            <a:ext cx="6869115" cy="369332"/>
          </a:xfrm>
          <a:prstGeom prst="rect">
            <a:avLst/>
          </a:prstGeom>
          <a:noFill/>
        </p:spPr>
        <p:txBody>
          <a:bodyPr wrap="square" rtlCol="0">
            <a:spAutoFit/>
          </a:bodyPr>
          <a:lstStyle/>
          <a:p>
            <a:r>
              <a:rPr lang="en-GB" dirty="0"/>
              <a:t>This table needs to be completed on the EHCNA request form.</a:t>
            </a:r>
          </a:p>
        </p:txBody>
      </p:sp>
      <p:pic>
        <p:nvPicPr>
          <p:cNvPr id="5" name="Audio 4">
            <a:hlinkClick r:id="" action="ppaction://media"/>
            <a:extLst>
              <a:ext uri="{FF2B5EF4-FFF2-40B4-BE49-F238E27FC236}">
                <a16:creationId xmlns:a16="http://schemas.microsoft.com/office/drawing/2014/main" id="{668659E1-C2C8-4F0E-B9FF-4FBF2D0E2E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28602801"/>
      </p:ext>
    </p:extLst>
  </p:cSld>
  <p:clrMapOvr>
    <a:masterClrMapping/>
  </p:clrMapOvr>
  <mc:AlternateContent xmlns:mc="http://schemas.openxmlformats.org/markup-compatibility/2006" xmlns:p14="http://schemas.microsoft.com/office/powerpoint/2010/main">
    <mc:Choice Requires="p14">
      <p:transition spd="slow" p14:dur="2000" advTm="16124"/>
    </mc:Choice>
    <mc:Fallback xmlns="">
      <p:transition spd="slow" advTm="16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D4397-A015-4321-A992-AB2D64AE4044}"/>
              </a:ext>
            </a:extLst>
          </p:cNvPr>
          <p:cNvSpPr>
            <a:spLocks noGrp="1"/>
          </p:cNvSpPr>
          <p:nvPr>
            <p:ph type="title"/>
          </p:nvPr>
        </p:nvSpPr>
        <p:spPr>
          <a:xfrm>
            <a:off x="628650" y="184805"/>
            <a:ext cx="7886700" cy="1505883"/>
          </a:xfrm>
        </p:spPr>
        <p:txBody>
          <a:bodyPr anchor="ctr">
            <a:normAutofit/>
          </a:bodyPr>
          <a:lstStyle/>
          <a:p>
            <a:pPr>
              <a:lnSpc>
                <a:spcPct val="90000"/>
              </a:lnSpc>
            </a:pPr>
            <a:r>
              <a:rPr lang="en-GB" altLang="en-US" sz="1800" b="0" dirty="0"/>
              <a:t>You can also provide your own costed provision map. Example for key stage 1. </a:t>
            </a:r>
            <a:br>
              <a:rPr lang="en-GB" altLang="en-US" sz="3800" dirty="0"/>
            </a:br>
            <a:endParaRPr lang="en-GB" sz="3800" dirty="0"/>
          </a:p>
        </p:txBody>
      </p:sp>
      <p:graphicFrame>
        <p:nvGraphicFramePr>
          <p:cNvPr id="4" name="Table 3">
            <a:extLst>
              <a:ext uri="{FF2B5EF4-FFF2-40B4-BE49-F238E27FC236}">
                <a16:creationId xmlns:a16="http://schemas.microsoft.com/office/drawing/2014/main" id="{997052FA-4EF5-46DA-ABED-9C3A59480198}"/>
              </a:ext>
            </a:extLst>
          </p:cNvPr>
          <p:cNvGraphicFramePr>
            <a:graphicFrameLocks noGrp="1"/>
          </p:cNvGraphicFramePr>
          <p:nvPr>
            <p:extLst>
              <p:ext uri="{D42A27DB-BD31-4B8C-83A1-F6EECF244321}">
                <p14:modId xmlns:p14="http://schemas.microsoft.com/office/powerpoint/2010/main" val="1226030065"/>
              </p:ext>
            </p:extLst>
          </p:nvPr>
        </p:nvGraphicFramePr>
        <p:xfrm>
          <a:off x="514350" y="1009651"/>
          <a:ext cx="7998713" cy="4070124"/>
        </p:xfrm>
        <a:graphic>
          <a:graphicData uri="http://schemas.openxmlformats.org/drawingml/2006/table">
            <a:tbl>
              <a:tblPr firstRow="1" firstCol="1" bandRow="1">
                <a:tableStyleId>{5C22544A-7EE6-4342-B048-85BDC9FD1C3A}</a:tableStyleId>
              </a:tblPr>
              <a:tblGrid>
                <a:gridCol w="438267">
                  <a:extLst>
                    <a:ext uri="{9D8B030D-6E8A-4147-A177-3AD203B41FA5}">
                      <a16:colId xmlns:a16="http://schemas.microsoft.com/office/drawing/2014/main" val="2184807753"/>
                    </a:ext>
                  </a:extLst>
                </a:gridCol>
                <a:gridCol w="2608004">
                  <a:extLst>
                    <a:ext uri="{9D8B030D-6E8A-4147-A177-3AD203B41FA5}">
                      <a16:colId xmlns:a16="http://schemas.microsoft.com/office/drawing/2014/main" val="3390054430"/>
                    </a:ext>
                  </a:extLst>
                </a:gridCol>
                <a:gridCol w="664055">
                  <a:extLst>
                    <a:ext uri="{9D8B030D-6E8A-4147-A177-3AD203B41FA5}">
                      <a16:colId xmlns:a16="http://schemas.microsoft.com/office/drawing/2014/main" val="4052763417"/>
                    </a:ext>
                  </a:extLst>
                </a:gridCol>
                <a:gridCol w="977995">
                  <a:extLst>
                    <a:ext uri="{9D8B030D-6E8A-4147-A177-3AD203B41FA5}">
                      <a16:colId xmlns:a16="http://schemas.microsoft.com/office/drawing/2014/main" val="2004528504"/>
                    </a:ext>
                  </a:extLst>
                </a:gridCol>
                <a:gridCol w="664055">
                  <a:extLst>
                    <a:ext uri="{9D8B030D-6E8A-4147-A177-3AD203B41FA5}">
                      <a16:colId xmlns:a16="http://schemas.microsoft.com/office/drawing/2014/main" val="3507473255"/>
                    </a:ext>
                  </a:extLst>
                </a:gridCol>
                <a:gridCol w="940879">
                  <a:extLst>
                    <a:ext uri="{9D8B030D-6E8A-4147-A177-3AD203B41FA5}">
                      <a16:colId xmlns:a16="http://schemas.microsoft.com/office/drawing/2014/main" val="496950576"/>
                    </a:ext>
                  </a:extLst>
                </a:gridCol>
                <a:gridCol w="640859">
                  <a:extLst>
                    <a:ext uri="{9D8B030D-6E8A-4147-A177-3AD203B41FA5}">
                      <a16:colId xmlns:a16="http://schemas.microsoft.com/office/drawing/2014/main" val="2697892554"/>
                    </a:ext>
                  </a:extLst>
                </a:gridCol>
                <a:gridCol w="1064599">
                  <a:extLst>
                    <a:ext uri="{9D8B030D-6E8A-4147-A177-3AD203B41FA5}">
                      <a16:colId xmlns:a16="http://schemas.microsoft.com/office/drawing/2014/main" val="1590102606"/>
                    </a:ext>
                  </a:extLst>
                </a:gridCol>
              </a:tblGrid>
              <a:tr h="1352625">
                <a:tc>
                  <a:txBody>
                    <a:bodyPr/>
                    <a:lstStyle/>
                    <a:p>
                      <a:pPr algn="l">
                        <a:lnSpc>
                          <a:spcPct val="115000"/>
                        </a:lnSpc>
                        <a:spcAft>
                          <a:spcPts val="0"/>
                        </a:spcAft>
                      </a:pPr>
                      <a:r>
                        <a:rPr lang="en-GB" sz="1200">
                          <a:effectLst/>
                        </a:rPr>
                        <a:t>Day</a:t>
                      </a:r>
                      <a:endParaRPr lang="en-GB" sz="1200">
                        <a:effectLst/>
                        <a:latin typeface="Calibri"/>
                        <a:ea typeface="Calibri"/>
                        <a:cs typeface="Times New Roman"/>
                      </a:endParaRPr>
                    </a:p>
                  </a:txBody>
                  <a:tcPr marL="36732" marR="36732" marT="0" marB="0" anchor="b"/>
                </a:tc>
                <a:tc>
                  <a:txBody>
                    <a:bodyPr/>
                    <a:lstStyle/>
                    <a:p>
                      <a:pPr algn="l">
                        <a:lnSpc>
                          <a:spcPct val="115000"/>
                        </a:lnSpc>
                        <a:spcAft>
                          <a:spcPts val="0"/>
                        </a:spcAft>
                      </a:pPr>
                      <a:endParaRPr lang="en-GB" sz="1200" dirty="0">
                        <a:effectLst/>
                      </a:endParaRPr>
                    </a:p>
                    <a:p>
                      <a:pPr algn="l">
                        <a:lnSpc>
                          <a:spcPct val="115000"/>
                        </a:lnSpc>
                        <a:spcAft>
                          <a:spcPts val="0"/>
                        </a:spcAft>
                      </a:pPr>
                      <a:r>
                        <a:rPr lang="en-GB" sz="1200" dirty="0">
                          <a:effectLst/>
                        </a:rPr>
                        <a:t>Session time/type</a:t>
                      </a:r>
                      <a:endParaRPr lang="en-GB" sz="1200" dirty="0">
                        <a:effectLst/>
                        <a:latin typeface="Calibri"/>
                        <a:ea typeface="Calibri"/>
                        <a:cs typeface="Times New Roman"/>
                      </a:endParaRPr>
                    </a:p>
                    <a:p>
                      <a:pPr algn="l">
                        <a:lnSpc>
                          <a:spcPct val="115000"/>
                        </a:lnSpc>
                        <a:spcAft>
                          <a:spcPts val="0"/>
                        </a:spcAft>
                      </a:pPr>
                      <a:r>
                        <a:rPr lang="en-GB" sz="1200" dirty="0">
                          <a:effectLst/>
                        </a:rPr>
                        <a:t> </a:t>
                      </a:r>
                      <a:endParaRPr lang="en-GB" sz="1200" dirty="0">
                        <a:effectLst/>
                        <a:latin typeface="Calibri"/>
                        <a:ea typeface="Calibri"/>
                        <a:cs typeface="Times New Roman"/>
                      </a:endParaRPr>
                    </a:p>
                  </a:txBody>
                  <a:tcPr marL="36732" marR="36732" marT="0" marB="0" anchor="b"/>
                </a:tc>
                <a:tc>
                  <a:txBody>
                    <a:bodyPr/>
                    <a:lstStyle/>
                    <a:p>
                      <a:pPr algn="l">
                        <a:lnSpc>
                          <a:spcPct val="115000"/>
                        </a:lnSpc>
                        <a:spcAft>
                          <a:spcPts val="0"/>
                        </a:spcAft>
                      </a:pPr>
                      <a:r>
                        <a:rPr lang="en-GB" sz="1200">
                          <a:effectLst/>
                        </a:rPr>
                        <a:t>Break</a:t>
                      </a:r>
                      <a:endParaRPr lang="en-GB" sz="1200">
                        <a:effectLst/>
                        <a:latin typeface="Calibri"/>
                        <a:ea typeface="Calibri"/>
                        <a:cs typeface="Times New Roman"/>
                      </a:endParaRPr>
                    </a:p>
                  </a:txBody>
                  <a:tcPr marL="36732" marR="36732" marT="0" marB="0" anchor="b"/>
                </a:tc>
                <a:tc>
                  <a:txBody>
                    <a:bodyPr/>
                    <a:lstStyle/>
                    <a:p>
                      <a:pPr algn="l">
                        <a:lnSpc>
                          <a:spcPct val="115000"/>
                        </a:lnSpc>
                        <a:spcAft>
                          <a:spcPts val="0"/>
                        </a:spcAft>
                      </a:pPr>
                      <a:r>
                        <a:rPr lang="en-GB" sz="1200">
                          <a:effectLst/>
                        </a:rPr>
                        <a:t>Session time/type</a:t>
                      </a:r>
                      <a:endParaRPr lang="en-GB" sz="1200">
                        <a:effectLst/>
                        <a:latin typeface="Calibri"/>
                        <a:ea typeface="Calibri"/>
                        <a:cs typeface="Times New Roman"/>
                      </a:endParaRPr>
                    </a:p>
                  </a:txBody>
                  <a:tcPr marL="36732" marR="36732" marT="0" marB="0" anchor="b"/>
                </a:tc>
                <a:tc>
                  <a:txBody>
                    <a:bodyPr/>
                    <a:lstStyle/>
                    <a:p>
                      <a:pPr algn="l">
                        <a:lnSpc>
                          <a:spcPct val="115000"/>
                        </a:lnSpc>
                        <a:spcAft>
                          <a:spcPts val="0"/>
                        </a:spcAft>
                      </a:pPr>
                      <a:r>
                        <a:rPr lang="en-GB" sz="1200">
                          <a:effectLst/>
                        </a:rPr>
                        <a:t>Lunch</a:t>
                      </a:r>
                      <a:endParaRPr lang="en-GB" sz="1200">
                        <a:effectLst/>
                        <a:latin typeface="Calibri"/>
                        <a:ea typeface="Calibri"/>
                        <a:cs typeface="Times New Roman"/>
                      </a:endParaRPr>
                    </a:p>
                  </a:txBody>
                  <a:tcPr marL="36732" marR="36732" marT="0" marB="0" anchor="b"/>
                </a:tc>
                <a:tc>
                  <a:txBody>
                    <a:bodyPr/>
                    <a:lstStyle/>
                    <a:p>
                      <a:pPr algn="l">
                        <a:lnSpc>
                          <a:spcPct val="115000"/>
                        </a:lnSpc>
                        <a:spcAft>
                          <a:spcPts val="0"/>
                        </a:spcAft>
                      </a:pPr>
                      <a:r>
                        <a:rPr lang="en-GB" sz="1300">
                          <a:effectLst/>
                        </a:rPr>
                        <a:t>Session time/type</a:t>
                      </a:r>
                      <a:endParaRPr lang="en-GB" sz="1300">
                        <a:effectLst/>
                        <a:latin typeface="Calibri"/>
                        <a:ea typeface="Calibri"/>
                        <a:cs typeface="Times New Roman"/>
                      </a:endParaRPr>
                    </a:p>
                  </a:txBody>
                  <a:tcPr marL="36732" marR="36732" marT="0" marB="0" anchor="b"/>
                </a:tc>
                <a:tc>
                  <a:txBody>
                    <a:bodyPr/>
                    <a:lstStyle/>
                    <a:p>
                      <a:pPr algn="l">
                        <a:lnSpc>
                          <a:spcPct val="115000"/>
                        </a:lnSpc>
                        <a:spcAft>
                          <a:spcPts val="0"/>
                        </a:spcAft>
                      </a:pPr>
                      <a:r>
                        <a:rPr lang="en-GB" sz="1300">
                          <a:effectLst/>
                        </a:rPr>
                        <a:t>Hours</a:t>
                      </a:r>
                      <a:endParaRPr lang="en-GB" sz="1300">
                        <a:effectLst/>
                        <a:latin typeface="Calibri"/>
                        <a:ea typeface="Calibri"/>
                        <a:cs typeface="Times New Roman"/>
                      </a:endParaRPr>
                    </a:p>
                  </a:txBody>
                  <a:tcPr marL="36732" marR="36732" marT="0" marB="0" anchor="b"/>
                </a:tc>
                <a:tc>
                  <a:txBody>
                    <a:bodyPr/>
                    <a:lstStyle/>
                    <a:p>
                      <a:pPr algn="l">
                        <a:lnSpc>
                          <a:spcPct val="115000"/>
                        </a:lnSpc>
                        <a:spcAft>
                          <a:spcPts val="0"/>
                        </a:spcAft>
                      </a:pPr>
                      <a:r>
                        <a:rPr lang="en-GB" sz="1200">
                          <a:effectLst/>
                        </a:rPr>
                        <a:t>Cost</a:t>
                      </a:r>
                      <a:endParaRPr lang="en-GB" sz="1200">
                        <a:effectLst/>
                        <a:latin typeface="Calibri"/>
                        <a:ea typeface="Calibri"/>
                        <a:cs typeface="Times New Roman"/>
                      </a:endParaRPr>
                    </a:p>
                  </a:txBody>
                  <a:tcPr marL="36732" marR="36732" marT="0" marB="0" anchor="b"/>
                </a:tc>
                <a:extLst>
                  <a:ext uri="{0D108BD9-81ED-4DB2-BD59-A6C34878D82A}">
                    <a16:rowId xmlns:a16="http://schemas.microsoft.com/office/drawing/2014/main" val="3681161587"/>
                  </a:ext>
                </a:extLst>
              </a:tr>
              <a:tr h="2717499">
                <a:tc>
                  <a:txBody>
                    <a:bodyPr/>
                    <a:lstStyle/>
                    <a:p>
                      <a:pPr algn="l">
                        <a:lnSpc>
                          <a:spcPct val="115000"/>
                        </a:lnSpc>
                        <a:spcAft>
                          <a:spcPts val="0"/>
                        </a:spcAft>
                      </a:pPr>
                      <a:r>
                        <a:rPr lang="en-GB" sz="1100">
                          <a:effectLst/>
                        </a:rPr>
                        <a:t>Mon</a:t>
                      </a:r>
                      <a:endParaRPr lang="en-GB" sz="1100">
                        <a:effectLst/>
                        <a:latin typeface="Calibri"/>
                        <a:ea typeface="Calibri"/>
                        <a:cs typeface="Times New Roman"/>
                      </a:endParaRPr>
                    </a:p>
                  </a:txBody>
                  <a:tcPr marL="36732" marR="36732" marT="0" marB="0"/>
                </a:tc>
                <a:tc>
                  <a:txBody>
                    <a:bodyPr/>
                    <a:lstStyle/>
                    <a:p>
                      <a:pPr algn="l">
                        <a:lnSpc>
                          <a:spcPct val="115000"/>
                        </a:lnSpc>
                        <a:spcAft>
                          <a:spcPts val="0"/>
                        </a:spcAft>
                      </a:pPr>
                      <a:r>
                        <a:rPr lang="en-GB" sz="1100" dirty="0">
                          <a:effectLst/>
                        </a:rPr>
                        <a:t>8.45 - 9.15 </a:t>
                      </a:r>
                      <a:r>
                        <a:rPr lang="en-GB" sz="1100" dirty="0">
                          <a:solidFill>
                            <a:srgbClr val="FF0000"/>
                          </a:solidFill>
                          <a:effectLst/>
                        </a:rPr>
                        <a:t>1:1 Learning mentor anxiety session                             </a:t>
                      </a:r>
                      <a:r>
                        <a:rPr lang="en-GB" sz="1100" dirty="0">
                          <a:solidFill>
                            <a:srgbClr val="0070C0"/>
                          </a:solidFill>
                          <a:effectLst/>
                        </a:rPr>
                        <a:t>09.15 - 10.15 TA small group 1:4 </a:t>
                      </a:r>
                      <a:r>
                        <a:rPr lang="en-GB" sz="1100" dirty="0">
                          <a:solidFill>
                            <a:schemeClr val="tx1"/>
                          </a:solidFill>
                          <a:effectLst/>
                        </a:rPr>
                        <a:t>literacy support to aid speech and language and concentration needs - support to focus on task</a:t>
                      </a:r>
                      <a:endParaRPr lang="en-GB" sz="1100" dirty="0">
                        <a:solidFill>
                          <a:schemeClr val="tx1"/>
                        </a:solidFill>
                        <a:effectLst/>
                        <a:latin typeface="Calibri"/>
                        <a:ea typeface="Calibri"/>
                        <a:cs typeface="Times New Roman"/>
                      </a:endParaRPr>
                    </a:p>
                  </a:txBody>
                  <a:tcPr marL="36732" marR="36732" marT="0" marB="0"/>
                </a:tc>
                <a:tc>
                  <a:txBody>
                    <a:bodyPr/>
                    <a:lstStyle/>
                    <a:p>
                      <a:pPr algn="l">
                        <a:lnSpc>
                          <a:spcPct val="115000"/>
                        </a:lnSpc>
                        <a:spcAft>
                          <a:spcPts val="0"/>
                        </a:spcAft>
                      </a:pPr>
                      <a:r>
                        <a:rPr lang="en-GB" sz="1100">
                          <a:effectLst/>
                        </a:rPr>
                        <a:t>15 mins. </a:t>
                      </a:r>
                      <a:r>
                        <a:rPr lang="en-GB" sz="1100">
                          <a:solidFill>
                            <a:srgbClr val="FF0000"/>
                          </a:solidFill>
                          <a:effectLst/>
                        </a:rPr>
                        <a:t>1:1 learning mentor anxiety and social skills </a:t>
                      </a:r>
                      <a:endParaRPr lang="en-GB" sz="1100">
                        <a:solidFill>
                          <a:srgbClr val="FF0000"/>
                        </a:solidFill>
                        <a:effectLst/>
                        <a:latin typeface="Calibri"/>
                        <a:ea typeface="Calibri"/>
                        <a:cs typeface="Times New Roman"/>
                      </a:endParaRPr>
                    </a:p>
                  </a:txBody>
                  <a:tcPr marL="36732" marR="36732" marT="0" marB="0"/>
                </a:tc>
                <a:tc>
                  <a:txBody>
                    <a:bodyPr/>
                    <a:lstStyle/>
                    <a:p>
                      <a:pPr algn="l">
                        <a:lnSpc>
                          <a:spcPct val="115000"/>
                        </a:lnSpc>
                        <a:spcAft>
                          <a:spcPts val="0"/>
                        </a:spcAft>
                      </a:pPr>
                      <a:r>
                        <a:rPr lang="en-GB" sz="1100">
                          <a:effectLst/>
                        </a:rPr>
                        <a:t>10.45 - 11.45 </a:t>
                      </a:r>
                      <a:r>
                        <a:rPr lang="en-GB" sz="1100">
                          <a:solidFill>
                            <a:srgbClr val="0070C0"/>
                          </a:solidFill>
                          <a:effectLst/>
                        </a:rPr>
                        <a:t>classroom 1:1 TA </a:t>
                      </a:r>
                      <a:r>
                        <a:rPr lang="en-GB" sz="1100">
                          <a:effectLst/>
                        </a:rPr>
                        <a:t>support for maths work differentiated by Class Teacher</a:t>
                      </a:r>
                      <a:endParaRPr lang="en-GB" sz="1100">
                        <a:effectLst/>
                        <a:latin typeface="Calibri"/>
                        <a:ea typeface="Calibri"/>
                        <a:cs typeface="Times New Roman"/>
                      </a:endParaRPr>
                    </a:p>
                  </a:txBody>
                  <a:tcPr marL="36732" marR="36732" marT="0" marB="0"/>
                </a:tc>
                <a:tc>
                  <a:txBody>
                    <a:bodyPr/>
                    <a:lstStyle/>
                    <a:p>
                      <a:pPr algn="l">
                        <a:lnSpc>
                          <a:spcPct val="115000"/>
                        </a:lnSpc>
                        <a:spcAft>
                          <a:spcPts val="0"/>
                        </a:spcAft>
                      </a:pPr>
                      <a:r>
                        <a:rPr lang="en-GB" sz="1100" dirty="0">
                          <a:effectLst/>
                        </a:rPr>
                        <a:t>30 mins  </a:t>
                      </a:r>
                      <a:r>
                        <a:rPr lang="en-GB" sz="1100" dirty="0">
                          <a:solidFill>
                            <a:srgbClr val="FF0000"/>
                          </a:solidFill>
                          <a:effectLst/>
                        </a:rPr>
                        <a:t>learning mentor </a:t>
                      </a:r>
                      <a:r>
                        <a:rPr lang="en-GB" sz="1100" dirty="0">
                          <a:effectLst/>
                        </a:rPr>
                        <a:t>anxiety and social skills </a:t>
                      </a:r>
                      <a:endParaRPr lang="en-GB" sz="1100" dirty="0">
                        <a:effectLst/>
                        <a:latin typeface="Calibri"/>
                        <a:ea typeface="Calibri"/>
                        <a:cs typeface="Times New Roman"/>
                      </a:endParaRPr>
                    </a:p>
                  </a:txBody>
                  <a:tcPr marL="36732" marR="36732" marT="0" marB="0"/>
                </a:tc>
                <a:tc>
                  <a:txBody>
                    <a:bodyPr/>
                    <a:lstStyle/>
                    <a:p>
                      <a:pPr algn="l">
                        <a:lnSpc>
                          <a:spcPct val="115000"/>
                        </a:lnSpc>
                        <a:spcAft>
                          <a:spcPts val="0"/>
                        </a:spcAft>
                      </a:pPr>
                      <a:r>
                        <a:rPr lang="en-GB" sz="1100" dirty="0">
                          <a:effectLst/>
                        </a:rPr>
                        <a:t>13.00 - 13.30 Speech and language programme</a:t>
                      </a:r>
                      <a:r>
                        <a:rPr lang="en-GB" sz="1100" dirty="0">
                          <a:solidFill>
                            <a:srgbClr val="0070C0"/>
                          </a:solidFill>
                          <a:effectLst/>
                        </a:rPr>
                        <a:t> 1:1 with TA  </a:t>
                      </a:r>
                    </a:p>
                    <a:p>
                      <a:pPr algn="l">
                        <a:lnSpc>
                          <a:spcPct val="115000"/>
                        </a:lnSpc>
                        <a:spcAft>
                          <a:spcPts val="0"/>
                        </a:spcAft>
                      </a:pPr>
                      <a:r>
                        <a:rPr lang="en-GB" sz="1100" dirty="0">
                          <a:effectLst/>
                        </a:rPr>
                        <a:t>1400 - 15.00 In class small group 1:5  TA support Topic</a:t>
                      </a:r>
                      <a:endParaRPr lang="en-GB" sz="1100" dirty="0">
                        <a:effectLst/>
                        <a:latin typeface="Calibri"/>
                        <a:ea typeface="Calibri"/>
                        <a:cs typeface="Times New Roman"/>
                      </a:endParaRPr>
                    </a:p>
                  </a:txBody>
                  <a:tcPr marL="36732" marR="36732" marT="0" marB="0"/>
                </a:tc>
                <a:tc>
                  <a:txBody>
                    <a:bodyPr/>
                    <a:lstStyle/>
                    <a:p>
                      <a:pPr algn="ctr">
                        <a:lnSpc>
                          <a:spcPct val="115000"/>
                        </a:lnSpc>
                        <a:spcAft>
                          <a:spcPts val="0"/>
                        </a:spcAft>
                      </a:pPr>
                      <a:r>
                        <a:rPr lang="en-GB" sz="1100">
                          <a:effectLst/>
                        </a:rPr>
                        <a:t>4.75</a:t>
                      </a:r>
                      <a:endParaRPr lang="en-GB" sz="1100">
                        <a:effectLst/>
                        <a:latin typeface="Calibri"/>
                        <a:ea typeface="Calibri"/>
                        <a:cs typeface="Times New Roman"/>
                      </a:endParaRPr>
                    </a:p>
                  </a:txBody>
                  <a:tcPr marL="36732" marR="36732" marT="0" marB="0"/>
                </a:tc>
                <a:tc>
                  <a:txBody>
                    <a:bodyPr/>
                    <a:lstStyle/>
                    <a:p>
                      <a:pPr algn="l">
                        <a:lnSpc>
                          <a:spcPct val="115000"/>
                        </a:lnSpc>
                        <a:spcAft>
                          <a:spcPts val="0"/>
                        </a:spcAft>
                      </a:pPr>
                      <a:r>
                        <a:rPr lang="en-GB" sz="1100" dirty="0">
                          <a:solidFill>
                            <a:srgbClr val="0070C0"/>
                          </a:solidFill>
                          <a:effectLst/>
                        </a:rPr>
                        <a:t>TA 2 hrs @ £11.51 per hour - £23.02</a:t>
                      </a:r>
                    </a:p>
                    <a:p>
                      <a:pPr algn="l">
                        <a:lnSpc>
                          <a:spcPct val="115000"/>
                        </a:lnSpc>
                        <a:spcAft>
                          <a:spcPts val="0"/>
                        </a:spcAft>
                      </a:pPr>
                      <a:r>
                        <a:rPr lang="en-GB" sz="1100" dirty="0">
                          <a:solidFill>
                            <a:srgbClr val="0070C0"/>
                          </a:solidFill>
                          <a:effectLst/>
                        </a:rPr>
                        <a:t>TA 0.5 hrs. @ £11.51 divided by 5 - £2.3</a:t>
                      </a:r>
                    </a:p>
                    <a:p>
                      <a:pPr algn="l">
                        <a:lnSpc>
                          <a:spcPct val="115000"/>
                        </a:lnSpc>
                        <a:spcAft>
                          <a:spcPts val="0"/>
                        </a:spcAft>
                      </a:pPr>
                      <a:r>
                        <a:rPr lang="en-GB" sz="1100" dirty="0">
                          <a:solidFill>
                            <a:srgbClr val="0070C0"/>
                          </a:solidFill>
                          <a:effectLst/>
                        </a:rPr>
                        <a:t>TA 1 hr. @ £11.51 divided by 4 - £2.88</a:t>
                      </a:r>
                    </a:p>
                    <a:p>
                      <a:pPr algn="l">
                        <a:lnSpc>
                          <a:spcPct val="115000"/>
                        </a:lnSpc>
                        <a:spcAft>
                          <a:spcPts val="0"/>
                        </a:spcAft>
                      </a:pPr>
                      <a:r>
                        <a:rPr lang="en-GB" sz="1100" dirty="0">
                          <a:solidFill>
                            <a:srgbClr val="FF0000"/>
                          </a:solidFill>
                          <a:effectLst/>
                        </a:rPr>
                        <a:t>LM 0.75 hrs. @ £13.07 per hour</a:t>
                      </a:r>
                    </a:p>
                    <a:p>
                      <a:pPr algn="l">
                        <a:lnSpc>
                          <a:spcPct val="115000"/>
                        </a:lnSpc>
                        <a:spcAft>
                          <a:spcPts val="0"/>
                        </a:spcAft>
                      </a:pPr>
                      <a:r>
                        <a:rPr lang="en-GB" sz="1100" dirty="0">
                          <a:solidFill>
                            <a:srgbClr val="FF0000"/>
                          </a:solidFill>
                          <a:effectLst/>
                        </a:rPr>
                        <a:t>£9.80  </a:t>
                      </a:r>
                    </a:p>
                    <a:p>
                      <a:pPr algn="l">
                        <a:lnSpc>
                          <a:spcPct val="115000"/>
                        </a:lnSpc>
                        <a:spcAft>
                          <a:spcPts val="0"/>
                        </a:spcAft>
                      </a:pPr>
                      <a:r>
                        <a:rPr lang="en-GB" sz="1100" dirty="0">
                          <a:effectLst/>
                        </a:rPr>
                        <a:t>Total £38</a:t>
                      </a:r>
                      <a:endParaRPr lang="en-GB" sz="1100" dirty="0">
                        <a:effectLst/>
                        <a:latin typeface="Calibri"/>
                        <a:ea typeface="Calibri"/>
                        <a:cs typeface="Times New Roman"/>
                      </a:endParaRPr>
                    </a:p>
                  </a:txBody>
                  <a:tcPr marL="36732" marR="36732" marT="0" marB="0"/>
                </a:tc>
                <a:extLst>
                  <a:ext uri="{0D108BD9-81ED-4DB2-BD59-A6C34878D82A}">
                    <a16:rowId xmlns:a16="http://schemas.microsoft.com/office/drawing/2014/main" val="154966613"/>
                  </a:ext>
                </a:extLst>
              </a:tr>
            </a:tbl>
          </a:graphicData>
        </a:graphic>
      </p:graphicFrame>
      <p:pic>
        <p:nvPicPr>
          <p:cNvPr id="3" name="Audio 2">
            <a:hlinkClick r:id="" action="ppaction://media"/>
            <a:extLst>
              <a:ext uri="{FF2B5EF4-FFF2-40B4-BE49-F238E27FC236}">
                <a16:creationId xmlns:a16="http://schemas.microsoft.com/office/drawing/2014/main" id="{32051775-9471-43CA-B5CB-BA1EA0BC84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70751796"/>
      </p:ext>
    </p:extLst>
  </p:cSld>
  <p:clrMapOvr>
    <a:masterClrMapping/>
  </p:clrMapOvr>
  <mc:AlternateContent xmlns:mc="http://schemas.openxmlformats.org/markup-compatibility/2006" xmlns:p14="http://schemas.microsoft.com/office/powerpoint/2010/main">
    <mc:Choice Requires="p14">
      <p:transition spd="slow" p14:dur="2000" advTm="19723"/>
    </mc:Choice>
    <mc:Fallback xmlns="">
      <p:transition spd="slow" advTm="19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9509-2532-4081-9D03-60DE5992EC2A}"/>
              </a:ext>
            </a:extLst>
          </p:cNvPr>
          <p:cNvSpPr>
            <a:spLocks noGrp="1"/>
          </p:cNvSpPr>
          <p:nvPr>
            <p:ph type="title"/>
          </p:nvPr>
        </p:nvSpPr>
        <p:spPr>
          <a:xfrm>
            <a:off x="205447" y="217888"/>
            <a:ext cx="8728435" cy="677462"/>
          </a:xfrm>
        </p:spPr>
        <p:txBody>
          <a:bodyPr>
            <a:normAutofit fontScale="90000"/>
          </a:bodyPr>
          <a:lstStyle/>
          <a:p>
            <a:br>
              <a:rPr lang="en-GB" sz="5300" b="0" dirty="0">
                <a:solidFill>
                  <a:schemeClr val="accent1">
                    <a:lumMod val="75000"/>
                  </a:schemeClr>
                </a:solidFill>
                <a:latin typeface="Comic Sans MS" panose="030F0702030302020204" pitchFamily="66" charset="0"/>
                <a:ea typeface="Verdana" panose="020B0604030504040204" pitchFamily="34" charset="0"/>
              </a:rPr>
            </a:br>
            <a:r>
              <a:rPr lang="en-GB" sz="2000" b="0" dirty="0">
                <a:solidFill>
                  <a:schemeClr val="accent1">
                    <a:lumMod val="75000"/>
                  </a:schemeClr>
                </a:solidFill>
                <a:latin typeface="+mn-lt"/>
                <a:ea typeface="Verdana" panose="020B0604030504040204" pitchFamily="34" charset="0"/>
              </a:rPr>
              <a:t>Information needed on a provision map</a:t>
            </a:r>
            <a:br>
              <a:rPr lang="en-GB" sz="1600" b="0" dirty="0">
                <a:solidFill>
                  <a:schemeClr val="accent1">
                    <a:lumMod val="75000"/>
                  </a:schemeClr>
                </a:solidFill>
                <a:latin typeface="Comic Sans MS" panose="030F0702030302020204" pitchFamily="66" charset="0"/>
                <a:ea typeface="Verdana" panose="020B0604030504040204" pitchFamily="34" charset="0"/>
              </a:rPr>
            </a:br>
            <a:br>
              <a:rPr lang="en-GB" dirty="0">
                <a:solidFill>
                  <a:schemeClr val="accent1">
                    <a:lumMod val="75000"/>
                  </a:schemeClr>
                </a:solidFill>
                <a:latin typeface="Comic Sans MS" panose="030F0702030302020204" pitchFamily="66" charset="0"/>
                <a:ea typeface="Verdana" panose="020B0604030504040204" pitchFamily="34" charset="0"/>
              </a:rPr>
            </a:br>
            <a:endParaRPr lang="en-GB" dirty="0"/>
          </a:p>
        </p:txBody>
      </p:sp>
      <p:sp>
        <p:nvSpPr>
          <p:cNvPr id="3" name="Rectangle 2">
            <a:extLst>
              <a:ext uri="{FF2B5EF4-FFF2-40B4-BE49-F238E27FC236}">
                <a16:creationId xmlns:a16="http://schemas.microsoft.com/office/drawing/2014/main" id="{55F56FF5-95C0-424C-BC84-FBF3E034085F}"/>
              </a:ext>
            </a:extLst>
          </p:cNvPr>
          <p:cNvSpPr/>
          <p:nvPr/>
        </p:nvSpPr>
        <p:spPr>
          <a:xfrm>
            <a:off x="205447" y="1034398"/>
            <a:ext cx="8614703" cy="3970318"/>
          </a:xfrm>
          <a:prstGeom prst="rect">
            <a:avLst/>
          </a:prstGeom>
        </p:spPr>
        <p:txBody>
          <a:bodyPr wrap="square">
            <a:spAutoFit/>
          </a:bodyPr>
          <a:lstStyle/>
          <a:p>
            <a:pPr>
              <a:defRPr/>
            </a:pPr>
            <a:r>
              <a:rPr lang="en-GB" dirty="0">
                <a:ea typeface="Verdana" panose="020B0604030504040204" pitchFamily="34" charset="0"/>
              </a:rPr>
              <a:t>Who to include on the provision map.</a:t>
            </a:r>
          </a:p>
          <a:p>
            <a:pPr marL="285750" indent="-285750">
              <a:buFont typeface="Arial" panose="020B0604020202020204" pitchFamily="34" charset="0"/>
              <a:buChar char="•"/>
              <a:defRPr/>
            </a:pPr>
            <a:r>
              <a:rPr lang="en-GB" dirty="0">
                <a:solidFill>
                  <a:schemeClr val="tx2"/>
                </a:solidFill>
                <a:ea typeface="Verdana" panose="020B0604030504040204" pitchFamily="34" charset="0"/>
              </a:rPr>
              <a:t>Someone who is employed additionally to support the pupil e.g. TA, Learning Mentor.</a:t>
            </a:r>
          </a:p>
          <a:p>
            <a:pPr marL="342900" indent="-342900">
              <a:buFont typeface="Arial" panose="020B0604020202020204" pitchFamily="34" charset="0"/>
              <a:buChar char="•"/>
              <a:defRPr/>
            </a:pPr>
            <a:r>
              <a:rPr lang="en-GB" dirty="0">
                <a:solidFill>
                  <a:schemeClr val="tx2"/>
                </a:solidFill>
                <a:ea typeface="Verdana" panose="020B0604030504040204" pitchFamily="34" charset="0"/>
              </a:rPr>
              <a:t>Specialist Teacher e.g. Learning Support Teacher</a:t>
            </a:r>
          </a:p>
          <a:p>
            <a:pPr>
              <a:defRPr/>
            </a:pPr>
            <a:endParaRPr lang="en-GB" dirty="0">
              <a:solidFill>
                <a:schemeClr val="tx2"/>
              </a:solidFill>
              <a:ea typeface="Verdana" panose="020B0604030504040204" pitchFamily="34" charset="0"/>
            </a:endParaRPr>
          </a:p>
          <a:p>
            <a:pPr marL="342900" indent="-342900">
              <a:buFont typeface="Arial" panose="020B0604020202020204" pitchFamily="34" charset="0"/>
              <a:buChar char="•"/>
              <a:defRPr/>
            </a:pPr>
            <a:r>
              <a:rPr lang="en-GB" b="1" dirty="0">
                <a:solidFill>
                  <a:schemeClr val="tx2"/>
                </a:solidFill>
                <a:ea typeface="Verdana" panose="020B0604030504040204" pitchFamily="34" charset="0"/>
              </a:rPr>
              <a:t>NOT</a:t>
            </a:r>
            <a:r>
              <a:rPr lang="en-GB" dirty="0">
                <a:solidFill>
                  <a:schemeClr val="tx2"/>
                </a:solidFill>
                <a:ea typeface="Verdana" panose="020B0604030504040204" pitchFamily="34" charset="0"/>
              </a:rPr>
              <a:t> the class teacher </a:t>
            </a:r>
          </a:p>
          <a:p>
            <a:pPr>
              <a:defRPr/>
            </a:pPr>
            <a:r>
              <a:rPr lang="en-GB" i="1" dirty="0">
                <a:solidFill>
                  <a:schemeClr val="tx2"/>
                </a:solidFill>
                <a:ea typeface="Verdana" panose="020B0604030504040204" pitchFamily="34" charset="0"/>
              </a:rPr>
              <a:t>(The exception being that the Class Teacher would be expected to work with that pupil/group equally with other pupils therefore if a TA is employed for the pupil but </a:t>
            </a:r>
            <a:r>
              <a:rPr lang="en-GB" dirty="0">
                <a:solidFill>
                  <a:schemeClr val="tx2"/>
                </a:solidFill>
                <a:ea typeface="Verdana" panose="020B0604030504040204" pitchFamily="34" charset="0"/>
              </a:rPr>
              <a:t>supporting others to enable the Teacher to do this then the cost for the TA is included.  Make sure you explain this on the PM)</a:t>
            </a:r>
          </a:p>
          <a:p>
            <a:pPr marL="342900" indent="-342900">
              <a:buFont typeface="Arial" panose="020B0604020202020204" pitchFamily="34" charset="0"/>
              <a:buChar char="•"/>
              <a:defRPr/>
            </a:pPr>
            <a:r>
              <a:rPr lang="en-GB" b="1" dirty="0">
                <a:solidFill>
                  <a:schemeClr val="tx2"/>
                </a:solidFill>
                <a:ea typeface="Verdana" panose="020B0604030504040204" pitchFamily="34" charset="0"/>
              </a:rPr>
              <a:t>NOT</a:t>
            </a:r>
            <a:r>
              <a:rPr lang="en-GB" dirty="0">
                <a:solidFill>
                  <a:schemeClr val="tx2"/>
                </a:solidFill>
                <a:ea typeface="Verdana" panose="020B0604030504040204" pitchFamily="34" charset="0"/>
              </a:rPr>
              <a:t> the class TA</a:t>
            </a:r>
          </a:p>
          <a:p>
            <a:pPr marL="342900" indent="-342900">
              <a:buFont typeface="Arial" panose="020B0604020202020204" pitchFamily="34" charset="0"/>
              <a:buChar char="•"/>
              <a:defRPr/>
            </a:pPr>
            <a:r>
              <a:rPr lang="en-GB" b="1" dirty="0">
                <a:solidFill>
                  <a:schemeClr val="tx2"/>
                </a:solidFill>
                <a:ea typeface="Verdana" panose="020B0604030504040204" pitchFamily="34" charset="0"/>
              </a:rPr>
              <a:t>NOT</a:t>
            </a:r>
            <a:r>
              <a:rPr lang="en-GB" dirty="0">
                <a:solidFill>
                  <a:schemeClr val="tx2"/>
                </a:solidFill>
                <a:ea typeface="Verdana" panose="020B0604030504040204" pitchFamily="34" charset="0"/>
              </a:rPr>
              <a:t> the SENCO as their  salary is irrespective of whether that pupil is in the school or not.</a:t>
            </a:r>
          </a:p>
          <a:p>
            <a:pPr>
              <a:defRPr/>
            </a:pPr>
            <a:r>
              <a:rPr lang="en-GB" dirty="0">
                <a:solidFill>
                  <a:srgbClr val="FF0000"/>
                </a:solidFill>
                <a:ea typeface="Verdana" panose="020B0604030504040204" pitchFamily="34" charset="0"/>
              </a:rPr>
              <a:t>You can include those on the Not list to show what they are doing to support but you cannot include them in the costing.</a:t>
            </a:r>
          </a:p>
        </p:txBody>
      </p:sp>
      <p:pic>
        <p:nvPicPr>
          <p:cNvPr id="4" name="Audio 3">
            <a:hlinkClick r:id="" action="ppaction://media"/>
            <a:extLst>
              <a:ext uri="{FF2B5EF4-FFF2-40B4-BE49-F238E27FC236}">
                <a16:creationId xmlns:a16="http://schemas.microsoft.com/office/drawing/2014/main" id="{57D49E57-B071-4E07-8DEA-A2EFA7DB2FA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24552732"/>
      </p:ext>
    </p:extLst>
  </p:cSld>
  <p:clrMapOvr>
    <a:masterClrMapping/>
  </p:clrMapOvr>
  <mc:AlternateContent xmlns:mc="http://schemas.openxmlformats.org/markup-compatibility/2006" xmlns:p14="http://schemas.microsoft.com/office/powerpoint/2010/main">
    <mc:Choice Requires="p14">
      <p:transition spd="slow" p14:dur="2000" advTm="44754"/>
    </mc:Choice>
    <mc:Fallback xmlns="">
      <p:transition spd="slow" advTm="4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2DBB-CE22-4AAA-8D4B-E8E1DB52B07F}"/>
              </a:ext>
            </a:extLst>
          </p:cNvPr>
          <p:cNvSpPr>
            <a:spLocks noGrp="1"/>
          </p:cNvSpPr>
          <p:nvPr>
            <p:ph type="title"/>
          </p:nvPr>
        </p:nvSpPr>
        <p:spPr/>
        <p:txBody>
          <a:bodyPr>
            <a:normAutofit fontScale="90000"/>
          </a:bodyPr>
          <a:lstStyle/>
          <a:p>
            <a:pPr algn="l"/>
            <a:br>
              <a:rPr lang="en-GB" sz="2000" b="0" dirty="0">
                <a:solidFill>
                  <a:schemeClr val="tx1"/>
                </a:solidFill>
                <a:latin typeface="+mn-lt"/>
              </a:rPr>
            </a:br>
            <a:r>
              <a:rPr lang="en-GB" sz="2000" b="0" dirty="0">
                <a:solidFill>
                  <a:schemeClr val="tx1"/>
                </a:solidFill>
                <a:latin typeface="+mn-lt"/>
              </a:rPr>
              <a:t>What strategies and interventions are being implemented? </a:t>
            </a:r>
            <a:br>
              <a:rPr lang="en-GB" dirty="0">
                <a:solidFill>
                  <a:schemeClr val="accent1">
                    <a:lumMod val="75000"/>
                  </a:schemeClr>
                </a:solidFill>
                <a:latin typeface="Comic Sans MS" panose="030F0702030302020204" pitchFamily="66" charset="0"/>
              </a:rPr>
            </a:br>
            <a:endParaRPr lang="en-GB" dirty="0"/>
          </a:p>
        </p:txBody>
      </p:sp>
      <p:sp>
        <p:nvSpPr>
          <p:cNvPr id="3" name="Rectangle 2">
            <a:extLst>
              <a:ext uri="{FF2B5EF4-FFF2-40B4-BE49-F238E27FC236}">
                <a16:creationId xmlns:a16="http://schemas.microsoft.com/office/drawing/2014/main" id="{B16E684F-0040-4355-A97C-157B56010CB5}"/>
              </a:ext>
            </a:extLst>
          </p:cNvPr>
          <p:cNvSpPr/>
          <p:nvPr/>
        </p:nvSpPr>
        <p:spPr>
          <a:xfrm>
            <a:off x="323850" y="621900"/>
            <a:ext cx="6372225" cy="923330"/>
          </a:xfrm>
          <a:prstGeom prst="rect">
            <a:avLst/>
          </a:prstGeom>
        </p:spPr>
        <p:txBody>
          <a:bodyPr wrap="square">
            <a:spAutoFit/>
          </a:bodyPr>
          <a:lstStyle/>
          <a:p>
            <a:pPr>
              <a:defRPr/>
            </a:pPr>
            <a:endParaRPr lang="en-GB" dirty="0">
              <a:solidFill>
                <a:schemeClr val="tx2"/>
              </a:solidFill>
            </a:endParaRPr>
          </a:p>
          <a:p>
            <a:pPr marL="285750" indent="-285750">
              <a:buFont typeface="Arial" panose="020B0604020202020204" pitchFamily="34" charset="0"/>
              <a:buChar char="•"/>
              <a:defRPr/>
            </a:pPr>
            <a:r>
              <a:rPr lang="en-GB" dirty="0">
                <a:solidFill>
                  <a:schemeClr val="tx2"/>
                </a:solidFill>
              </a:rPr>
              <a:t>How do these relate to specialist advice given?</a:t>
            </a:r>
          </a:p>
          <a:p>
            <a:pPr marL="285750" indent="-285750">
              <a:buFont typeface="Arial" panose="020B0604020202020204" pitchFamily="34" charset="0"/>
              <a:buChar char="•"/>
              <a:defRPr/>
            </a:pPr>
            <a:r>
              <a:rPr lang="en-GB" dirty="0">
                <a:solidFill>
                  <a:schemeClr val="tx2"/>
                </a:solidFill>
              </a:rPr>
              <a:t>How do these relate to the expected outcomes?</a:t>
            </a:r>
          </a:p>
        </p:txBody>
      </p:sp>
      <p:pic>
        <p:nvPicPr>
          <p:cNvPr id="4" name="Picture 2" descr="C:\Users\ebuk0750\AppData\Local\Microsoft\Windows\Temporary Internet Files\Content.IE5\7GPGS6YN\thinking[1].JPG">
            <a:extLst>
              <a:ext uri="{FF2B5EF4-FFF2-40B4-BE49-F238E27FC236}">
                <a16:creationId xmlns:a16="http://schemas.microsoft.com/office/drawing/2014/main" id="{2FCAB04E-4271-4DBE-9249-F317047B63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4726" y="1244939"/>
            <a:ext cx="1130300" cy="1105838"/>
          </a:xfrm>
          <a:prstGeom prst="rect">
            <a:avLst/>
          </a:prstGeom>
          <a:noFill/>
          <a:ln>
            <a:noFill/>
          </a:ln>
          <a:effectLst>
            <a:glow rad="317500">
              <a:schemeClr val="accent1">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E2724AA-C0B3-47BF-ACF9-B20B389A40A9}"/>
              </a:ext>
            </a:extLst>
          </p:cNvPr>
          <p:cNvSpPr txBox="1"/>
          <p:nvPr/>
        </p:nvSpPr>
        <p:spPr>
          <a:xfrm>
            <a:off x="205447" y="1824807"/>
            <a:ext cx="7080423" cy="646331"/>
          </a:xfrm>
          <a:prstGeom prst="rect">
            <a:avLst/>
          </a:prstGeom>
          <a:noFill/>
        </p:spPr>
        <p:txBody>
          <a:bodyPr wrap="square">
            <a:spAutoFit/>
          </a:bodyPr>
          <a:lstStyle/>
          <a:p>
            <a:r>
              <a:rPr lang="en-GB" altLang="en-US" b="0" dirty="0"/>
              <a:t>When is the support needed?</a:t>
            </a:r>
          </a:p>
          <a:p>
            <a:pPr marL="285750" indent="-285750">
              <a:buFont typeface="Arial" panose="020B0604020202020204" pitchFamily="34" charset="0"/>
              <a:buChar char="•"/>
            </a:pPr>
            <a:r>
              <a:rPr lang="en-GB" altLang="en-US" b="0" dirty="0">
                <a:solidFill>
                  <a:srgbClr val="28688A"/>
                </a:solidFill>
              </a:rPr>
              <a:t>Don’t forget to total the time for each day and week</a:t>
            </a:r>
            <a:r>
              <a:rPr lang="en-GB" altLang="en-US" sz="1600" b="0" dirty="0">
                <a:solidFill>
                  <a:srgbClr val="28688A"/>
                </a:solidFill>
                <a:latin typeface="Comic Sans MS" panose="030F0702030302020204" pitchFamily="66" charset="0"/>
              </a:rPr>
              <a:t>.</a:t>
            </a:r>
            <a:endParaRPr lang="en-GB" sz="1600" dirty="0">
              <a:solidFill>
                <a:srgbClr val="28688A"/>
              </a:solidFill>
            </a:endParaRPr>
          </a:p>
        </p:txBody>
      </p:sp>
      <p:sp>
        <p:nvSpPr>
          <p:cNvPr id="13" name="TextBox 12">
            <a:extLst>
              <a:ext uri="{FF2B5EF4-FFF2-40B4-BE49-F238E27FC236}">
                <a16:creationId xmlns:a16="http://schemas.microsoft.com/office/drawing/2014/main" id="{31BA0343-035C-4E1E-AA9C-7A972AAE7204}"/>
              </a:ext>
            </a:extLst>
          </p:cNvPr>
          <p:cNvSpPr txBox="1"/>
          <p:nvPr/>
        </p:nvSpPr>
        <p:spPr>
          <a:xfrm>
            <a:off x="1619248" y="3090446"/>
            <a:ext cx="2895600" cy="369332"/>
          </a:xfrm>
          <a:prstGeom prst="rect">
            <a:avLst/>
          </a:prstGeom>
          <a:noFill/>
        </p:spPr>
        <p:txBody>
          <a:bodyPr wrap="square">
            <a:spAutoFit/>
          </a:bodyPr>
          <a:lstStyle/>
          <a:p>
            <a:pPr algn="ctr">
              <a:defRPr/>
            </a:pPr>
            <a:r>
              <a:rPr lang="en-GB" dirty="0">
                <a:solidFill>
                  <a:schemeClr val="tx2"/>
                </a:solidFill>
                <a:ea typeface="Verdana" panose="020B0604030504040204" pitchFamily="34" charset="0"/>
              </a:rPr>
              <a:t>.</a:t>
            </a:r>
          </a:p>
        </p:txBody>
      </p:sp>
      <p:sp>
        <p:nvSpPr>
          <p:cNvPr id="15" name="TextBox 14">
            <a:extLst>
              <a:ext uri="{FF2B5EF4-FFF2-40B4-BE49-F238E27FC236}">
                <a16:creationId xmlns:a16="http://schemas.microsoft.com/office/drawing/2014/main" id="{CFF043BE-6CFD-42F2-BA46-219F765B28FC}"/>
              </a:ext>
            </a:extLst>
          </p:cNvPr>
          <p:cNvSpPr txBox="1"/>
          <p:nvPr/>
        </p:nvSpPr>
        <p:spPr>
          <a:xfrm>
            <a:off x="205447" y="2779403"/>
            <a:ext cx="6490628" cy="369332"/>
          </a:xfrm>
          <a:prstGeom prst="rect">
            <a:avLst/>
          </a:prstGeom>
          <a:noFill/>
        </p:spPr>
        <p:txBody>
          <a:bodyPr wrap="square">
            <a:spAutoFit/>
          </a:bodyPr>
          <a:lstStyle/>
          <a:p>
            <a:r>
              <a:rPr lang="en-GB" b="0" dirty="0">
                <a:ea typeface="Verdana" panose="020B0604030504040204" pitchFamily="34" charset="0"/>
              </a:rPr>
              <a:t>How many children/young people is the provision for?</a:t>
            </a:r>
            <a:endParaRPr lang="en-GB" dirty="0"/>
          </a:p>
        </p:txBody>
      </p:sp>
      <p:sp>
        <p:nvSpPr>
          <p:cNvPr id="17" name="TextBox 16">
            <a:extLst>
              <a:ext uri="{FF2B5EF4-FFF2-40B4-BE49-F238E27FC236}">
                <a16:creationId xmlns:a16="http://schemas.microsoft.com/office/drawing/2014/main" id="{D0E26A35-4172-41B6-8271-243837B5E3E1}"/>
              </a:ext>
            </a:extLst>
          </p:cNvPr>
          <p:cNvSpPr txBox="1"/>
          <p:nvPr/>
        </p:nvSpPr>
        <p:spPr>
          <a:xfrm>
            <a:off x="323849" y="3039707"/>
            <a:ext cx="4105275" cy="1200329"/>
          </a:xfrm>
          <a:prstGeom prst="rect">
            <a:avLst/>
          </a:prstGeom>
          <a:noFill/>
        </p:spPr>
        <p:txBody>
          <a:bodyPr wrap="square">
            <a:spAutoFit/>
          </a:bodyPr>
          <a:lstStyle/>
          <a:p>
            <a:pPr marL="285750" indent="-285750">
              <a:buFont typeface="Arial" panose="020B0604020202020204" pitchFamily="34" charset="0"/>
              <a:buChar char="•"/>
              <a:defRPr/>
            </a:pPr>
            <a:r>
              <a:rPr lang="en-GB" dirty="0">
                <a:solidFill>
                  <a:schemeClr val="tx2"/>
                </a:solidFill>
                <a:ea typeface="Verdana" panose="020B0604030504040204" pitchFamily="34" charset="0"/>
              </a:rPr>
              <a:t>1:1</a:t>
            </a:r>
          </a:p>
          <a:p>
            <a:pPr marL="285750" indent="-285750">
              <a:buFont typeface="Arial" panose="020B0604020202020204" pitchFamily="34" charset="0"/>
              <a:buChar char="•"/>
              <a:defRPr/>
            </a:pPr>
            <a:r>
              <a:rPr lang="en-GB" dirty="0">
                <a:solidFill>
                  <a:schemeClr val="tx2"/>
                </a:solidFill>
                <a:ea typeface="Verdana" panose="020B0604030504040204" pitchFamily="34" charset="0"/>
              </a:rPr>
              <a:t>Small group (state how many e.g. 1:5)</a:t>
            </a:r>
          </a:p>
          <a:p>
            <a:pPr marL="285750" indent="-285750">
              <a:buFont typeface="Arial" panose="020B0604020202020204" pitchFamily="34" charset="0"/>
              <a:buChar char="•"/>
              <a:defRPr/>
            </a:pPr>
            <a:r>
              <a:rPr lang="en-GB" dirty="0">
                <a:solidFill>
                  <a:schemeClr val="tx2"/>
                </a:solidFill>
                <a:ea typeface="Verdana" panose="020B0604030504040204" pitchFamily="34" charset="0"/>
              </a:rPr>
              <a:t>Large group (state how many)</a:t>
            </a:r>
          </a:p>
          <a:p>
            <a:pPr marL="285750" indent="-285750">
              <a:buFont typeface="Arial" panose="020B0604020202020204" pitchFamily="34" charset="0"/>
              <a:buChar char="•"/>
              <a:defRPr/>
            </a:pPr>
            <a:r>
              <a:rPr lang="en-GB" dirty="0">
                <a:solidFill>
                  <a:schemeClr val="tx2"/>
                </a:solidFill>
                <a:ea typeface="Verdana" panose="020B0604030504040204" pitchFamily="34" charset="0"/>
              </a:rPr>
              <a:t>Whole class</a:t>
            </a:r>
          </a:p>
        </p:txBody>
      </p:sp>
      <p:pic>
        <p:nvPicPr>
          <p:cNvPr id="5" name="Audio 4">
            <a:hlinkClick r:id="" action="ppaction://media"/>
            <a:extLst>
              <a:ext uri="{FF2B5EF4-FFF2-40B4-BE49-F238E27FC236}">
                <a16:creationId xmlns:a16="http://schemas.microsoft.com/office/drawing/2014/main" id="{4852A083-541D-4D3D-8600-19670E90C91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789050242"/>
      </p:ext>
    </p:extLst>
  </p:cSld>
  <p:clrMapOvr>
    <a:masterClrMapping/>
  </p:clrMapOvr>
  <mc:AlternateContent xmlns:mc="http://schemas.openxmlformats.org/markup-compatibility/2006" xmlns:p14="http://schemas.microsoft.com/office/powerpoint/2010/main">
    <mc:Choice Requires="p14">
      <p:transition spd="slow" p14:dur="2000" advTm="31589"/>
    </mc:Choice>
    <mc:Fallback xmlns="">
      <p:transition spd="slow" advTm="31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C7D71-6DA0-4A7C-A6AC-B6F0CFDEB3DC}"/>
              </a:ext>
            </a:extLst>
          </p:cNvPr>
          <p:cNvSpPr>
            <a:spLocks noGrp="1"/>
          </p:cNvSpPr>
          <p:nvPr>
            <p:ph type="title"/>
          </p:nvPr>
        </p:nvSpPr>
        <p:spPr>
          <a:xfrm>
            <a:off x="205447" y="217887"/>
            <a:ext cx="8728435" cy="867963"/>
          </a:xfrm>
        </p:spPr>
        <p:txBody>
          <a:bodyPr>
            <a:normAutofit fontScale="90000"/>
          </a:bodyPr>
          <a:lstStyle/>
          <a:p>
            <a:pPr algn="l"/>
            <a:br>
              <a:rPr lang="en-GB" altLang="en-US" sz="2800" dirty="0">
                <a:solidFill>
                  <a:srgbClr val="FFFFFF"/>
                </a:solidFill>
              </a:rPr>
            </a:br>
            <a:endParaRPr lang="en-GB" dirty="0"/>
          </a:p>
        </p:txBody>
      </p:sp>
      <p:sp>
        <p:nvSpPr>
          <p:cNvPr id="3" name="Rectangle 2">
            <a:extLst>
              <a:ext uri="{FF2B5EF4-FFF2-40B4-BE49-F238E27FC236}">
                <a16:creationId xmlns:a16="http://schemas.microsoft.com/office/drawing/2014/main" id="{F46C31C5-053C-4D62-9C27-ABE9010D554F}"/>
              </a:ext>
            </a:extLst>
          </p:cNvPr>
          <p:cNvSpPr/>
          <p:nvPr/>
        </p:nvSpPr>
        <p:spPr>
          <a:xfrm>
            <a:off x="281647" y="651868"/>
            <a:ext cx="8728435" cy="4524315"/>
          </a:xfrm>
          <a:prstGeom prst="rect">
            <a:avLst/>
          </a:prstGeom>
        </p:spPr>
        <p:txBody>
          <a:bodyPr wrap="square">
            <a:spAutoFit/>
          </a:bodyPr>
          <a:lstStyle/>
          <a:p>
            <a:pPr marL="45720" indent="0" algn="ctr">
              <a:buFont typeface="Symbol" panose="05050102010706020507" pitchFamily="18" charset="2"/>
              <a:buNone/>
              <a:defRPr/>
            </a:pPr>
            <a:r>
              <a:rPr lang="en-GB" b="1" dirty="0"/>
              <a:t>Calculating the costs on your provision map</a:t>
            </a:r>
          </a:p>
          <a:p>
            <a:pPr marL="45720" indent="0" algn="ctr">
              <a:buFont typeface="Symbol" panose="05050102010706020507" pitchFamily="18" charset="2"/>
              <a:buNone/>
              <a:defRPr/>
            </a:pPr>
            <a:endParaRPr lang="en-GB" b="1" dirty="0"/>
          </a:p>
          <a:p>
            <a:pPr marL="331470" indent="-285750">
              <a:buFont typeface="Arial" panose="020B0604020202020204" pitchFamily="34" charset="0"/>
              <a:buChar char="•"/>
              <a:defRPr/>
            </a:pPr>
            <a:r>
              <a:rPr lang="en-GB" dirty="0"/>
              <a:t>You may need to speak to your business manager to find out the costs of the support you are providing.</a:t>
            </a:r>
          </a:p>
          <a:p>
            <a:pPr marL="331470" indent="-285750">
              <a:buFont typeface="Arial" panose="020B0604020202020204" pitchFamily="34" charset="0"/>
              <a:buChar char="•"/>
              <a:defRPr/>
            </a:pPr>
            <a:r>
              <a:rPr lang="en-GB" dirty="0"/>
              <a:t>Support costs are generally calculated by the local authority using the following gradings as a guide: </a:t>
            </a:r>
          </a:p>
          <a:p>
            <a:pPr marL="45720">
              <a:defRPr/>
            </a:pPr>
            <a:endParaRPr lang="en-GB" dirty="0"/>
          </a:p>
          <a:p>
            <a:pPr marL="285750" indent="-285750">
              <a:buFont typeface="Arial" panose="020B0604020202020204" pitchFamily="34" charset="0"/>
              <a:buChar char="•"/>
              <a:defRPr/>
            </a:pPr>
            <a:r>
              <a:rPr lang="en-GB" dirty="0"/>
              <a:t>SSA (grade 4 point 15)  </a:t>
            </a:r>
            <a:r>
              <a:rPr lang="en-GB" b="1" dirty="0">
                <a:solidFill>
                  <a:schemeClr val="accent1">
                    <a:lumMod val="75000"/>
                  </a:schemeClr>
                </a:solidFill>
              </a:rPr>
              <a:t>this is the level that we would expect an SSA to be appointed at.</a:t>
            </a:r>
          </a:p>
          <a:p>
            <a:pPr marL="285750" indent="-285750">
              <a:buFont typeface="Arial" panose="020B0604020202020204" pitchFamily="34" charset="0"/>
              <a:buChar char="•"/>
              <a:defRPr/>
            </a:pPr>
            <a:r>
              <a:rPr lang="en-GB" dirty="0"/>
              <a:t>SSA with specialist qualifications e.g. Braille (grade 5 point 19) </a:t>
            </a:r>
          </a:p>
          <a:p>
            <a:pPr marL="285750" indent="-285750">
              <a:buFont typeface="Arial" panose="020B0604020202020204" pitchFamily="34" charset="0"/>
              <a:buChar char="•"/>
              <a:defRPr/>
            </a:pPr>
            <a:r>
              <a:rPr lang="en-GB" dirty="0"/>
              <a:t>Specialist teacher £30 per hour. </a:t>
            </a:r>
          </a:p>
          <a:p>
            <a:pPr>
              <a:defRPr/>
            </a:pPr>
            <a:endParaRPr lang="en-GB" dirty="0"/>
          </a:p>
          <a:p>
            <a:pPr>
              <a:defRPr/>
            </a:pPr>
            <a:r>
              <a:rPr lang="en-GB" dirty="0"/>
              <a:t>Additional funding in special schools and SSCs is based on the following rates;</a:t>
            </a:r>
          </a:p>
          <a:p>
            <a:pPr marL="285750" indent="-285750">
              <a:buFont typeface="Arial" panose="020B0604020202020204" pitchFamily="34" charset="0"/>
              <a:buChar char="•"/>
              <a:defRPr/>
            </a:pPr>
            <a:r>
              <a:rPr lang="en-GB" dirty="0"/>
              <a:t>SSA (grade 6 point 22)</a:t>
            </a:r>
          </a:p>
          <a:p>
            <a:pPr marL="285750" indent="-285750">
              <a:buFont typeface="Arial" panose="020B0604020202020204" pitchFamily="34" charset="0"/>
              <a:buChar char="•"/>
              <a:defRPr/>
            </a:pPr>
            <a:r>
              <a:rPr lang="en-GB" dirty="0"/>
              <a:t>Specialist teacher – approximately £30 per hour (dependent on actual salary point, this could be £34+).</a:t>
            </a:r>
          </a:p>
        </p:txBody>
      </p:sp>
      <p:pic>
        <p:nvPicPr>
          <p:cNvPr id="4" name="Audio 3">
            <a:hlinkClick r:id="" action="ppaction://media"/>
            <a:extLst>
              <a:ext uri="{FF2B5EF4-FFF2-40B4-BE49-F238E27FC236}">
                <a16:creationId xmlns:a16="http://schemas.microsoft.com/office/drawing/2014/main" id="{AEA3C4C2-D7A7-4F39-A5BB-164B242999C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639345481"/>
      </p:ext>
    </p:extLst>
  </p:cSld>
  <p:clrMapOvr>
    <a:masterClrMapping/>
  </p:clrMapOvr>
  <mc:AlternateContent xmlns:mc="http://schemas.openxmlformats.org/markup-compatibility/2006" xmlns:p14="http://schemas.microsoft.com/office/powerpoint/2010/main">
    <mc:Choice Requires="p14">
      <p:transition spd="slow" p14:dur="2000" advTm="51953"/>
    </mc:Choice>
    <mc:Fallback xmlns="">
      <p:transition spd="slow" advTm="51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BBE77-6BB0-494F-A0A4-203839D82CF6}"/>
              </a:ext>
            </a:extLst>
          </p:cNvPr>
          <p:cNvSpPr>
            <a:spLocks noGrp="1"/>
          </p:cNvSpPr>
          <p:nvPr>
            <p:ph type="title"/>
          </p:nvPr>
        </p:nvSpPr>
        <p:spPr/>
        <p:txBody>
          <a:bodyPr>
            <a:normAutofit/>
          </a:bodyPr>
          <a:lstStyle/>
          <a:p>
            <a:r>
              <a:rPr lang="en-GB" sz="4400" b="0" dirty="0">
                <a:solidFill>
                  <a:schemeClr val="tx2">
                    <a:lumMod val="60000"/>
                    <a:lumOff val="40000"/>
                  </a:schemeClr>
                </a:solidFill>
              </a:rPr>
              <a:t>Section 3</a:t>
            </a:r>
          </a:p>
        </p:txBody>
      </p:sp>
      <p:sp>
        <p:nvSpPr>
          <p:cNvPr id="3" name="Content Placeholder 2">
            <a:extLst>
              <a:ext uri="{FF2B5EF4-FFF2-40B4-BE49-F238E27FC236}">
                <a16:creationId xmlns:a16="http://schemas.microsoft.com/office/drawing/2014/main" id="{5A874E91-38A3-4156-94CF-1E8DF6C407CC}"/>
              </a:ext>
            </a:extLst>
          </p:cNvPr>
          <p:cNvSpPr>
            <a:spLocks noGrp="1"/>
          </p:cNvSpPr>
          <p:nvPr>
            <p:ph idx="1"/>
          </p:nvPr>
        </p:nvSpPr>
        <p:spPr>
          <a:xfrm>
            <a:off x="215900" y="790590"/>
            <a:ext cx="8728435" cy="3617234"/>
          </a:xfrm>
        </p:spPr>
        <p:txBody>
          <a:bodyPr/>
          <a:lstStyle/>
          <a:p>
            <a:pPr>
              <a:defRPr/>
            </a:pPr>
            <a:endParaRPr lang="en-GB" altLang="en-US" dirty="0">
              <a:solidFill>
                <a:schemeClr val="tx2"/>
              </a:solidFill>
              <a:ea typeface="Verdana" panose="020B0604030504040204" pitchFamily="34" charset="0"/>
            </a:endParaRPr>
          </a:p>
          <a:p>
            <a:pPr>
              <a:defRPr/>
            </a:pPr>
            <a:endParaRPr lang="en-GB" altLang="en-US" dirty="0">
              <a:solidFill>
                <a:schemeClr val="tx2"/>
              </a:solidFill>
              <a:ea typeface="Verdana" panose="020B0604030504040204" pitchFamily="34" charset="0"/>
            </a:endParaRPr>
          </a:p>
          <a:p>
            <a:pPr>
              <a:defRPr/>
            </a:pPr>
            <a:r>
              <a:rPr lang="en-GB" altLang="en-US" sz="2800" dirty="0">
                <a:solidFill>
                  <a:schemeClr val="tx2"/>
                </a:solidFill>
                <a:ea typeface="Verdana" panose="020B0604030504040204" pitchFamily="34" charset="0"/>
              </a:rPr>
              <a:t>How to submit an EHCNA request</a:t>
            </a:r>
          </a:p>
          <a:p>
            <a:pPr marL="0" indent="0">
              <a:buNone/>
              <a:defRPr/>
            </a:pPr>
            <a:endParaRPr lang="en-GB" altLang="en-US" sz="2800" dirty="0">
              <a:solidFill>
                <a:schemeClr val="tx2"/>
              </a:solidFill>
              <a:ea typeface="Verdana" panose="020B0604030504040204" pitchFamily="34" charset="0"/>
            </a:endParaRPr>
          </a:p>
          <a:p>
            <a:pPr>
              <a:defRPr/>
            </a:pPr>
            <a:r>
              <a:rPr lang="en-GB" altLang="en-US" sz="2800" dirty="0">
                <a:solidFill>
                  <a:schemeClr val="tx2"/>
                </a:solidFill>
                <a:ea typeface="Verdana" panose="020B0604030504040204" pitchFamily="34" charset="0"/>
              </a:rPr>
              <a:t>What happens next?</a:t>
            </a:r>
            <a:endParaRPr lang="en-GB" sz="2800" dirty="0">
              <a:solidFill>
                <a:schemeClr val="tx2"/>
              </a:solidFill>
            </a:endParaRPr>
          </a:p>
          <a:p>
            <a:endParaRPr lang="en-GB" dirty="0"/>
          </a:p>
        </p:txBody>
      </p:sp>
      <p:pic>
        <p:nvPicPr>
          <p:cNvPr id="4" name="Audio 3">
            <a:hlinkClick r:id="" action="ppaction://media"/>
            <a:extLst>
              <a:ext uri="{FF2B5EF4-FFF2-40B4-BE49-F238E27FC236}">
                <a16:creationId xmlns:a16="http://schemas.microsoft.com/office/drawing/2014/main" id="{15D148B9-763C-42C3-89E5-B83258F20A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98121312"/>
      </p:ext>
    </p:extLst>
  </p:cSld>
  <p:clrMapOvr>
    <a:masterClrMapping/>
  </p:clrMapOvr>
  <mc:AlternateContent xmlns:mc="http://schemas.openxmlformats.org/markup-compatibility/2006" xmlns:p14="http://schemas.microsoft.com/office/powerpoint/2010/main">
    <mc:Choice Requires="p14">
      <p:transition spd="slow" p14:dur="2000" advTm="11666"/>
    </mc:Choice>
    <mc:Fallback xmlns="">
      <p:transition spd="slow" advTm="11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69C55-B9DC-41D6-B39A-4D47BDC0E3B8}"/>
              </a:ext>
            </a:extLst>
          </p:cNvPr>
          <p:cNvSpPr>
            <a:spLocks noGrp="1"/>
          </p:cNvSpPr>
          <p:nvPr>
            <p:ph type="title"/>
          </p:nvPr>
        </p:nvSpPr>
        <p:spPr/>
        <p:txBody>
          <a:bodyPr/>
          <a:lstStyle/>
          <a:p>
            <a:r>
              <a:rPr lang="en-GB" altLang="en-US" dirty="0">
                <a:solidFill>
                  <a:srgbClr val="0070C0"/>
                </a:solidFill>
                <a:effectLst>
                  <a:outerShdw blurRad="38100" dist="38100" dir="2700000" algn="tl">
                    <a:srgbClr val="000000">
                      <a:alpha val="43137"/>
                    </a:srgbClr>
                  </a:outerShdw>
                </a:effectLst>
              </a:rPr>
              <a:t>Top Tips</a:t>
            </a:r>
            <a:endParaRPr lang="en-GB" dirty="0"/>
          </a:p>
        </p:txBody>
      </p:sp>
      <p:sp>
        <p:nvSpPr>
          <p:cNvPr id="3" name="Rectangle 2">
            <a:extLst>
              <a:ext uri="{FF2B5EF4-FFF2-40B4-BE49-F238E27FC236}">
                <a16:creationId xmlns:a16="http://schemas.microsoft.com/office/drawing/2014/main" id="{C22EBBD2-9F22-47B8-8766-909EFE24AFB1}"/>
              </a:ext>
            </a:extLst>
          </p:cNvPr>
          <p:cNvSpPr/>
          <p:nvPr/>
        </p:nvSpPr>
        <p:spPr>
          <a:xfrm>
            <a:off x="415565" y="1271344"/>
            <a:ext cx="8728435" cy="3788858"/>
          </a:xfrm>
          <a:prstGeom prst="rect">
            <a:avLst/>
          </a:prstGeom>
        </p:spPr>
        <p:txBody>
          <a:bodyPr wrap="square">
            <a:spAutoFit/>
          </a:bodyPr>
          <a:lstStyle/>
          <a:p>
            <a:pPr>
              <a:lnSpc>
                <a:spcPct val="150000"/>
              </a:lnSpc>
              <a:buFont typeface="Wingdings" panose="05000000000000000000" pitchFamily="2" charset="2"/>
              <a:buChar char="ü"/>
              <a:defRPr/>
            </a:pPr>
            <a:r>
              <a:rPr lang="en-GB" altLang="en-US" dirty="0">
                <a:solidFill>
                  <a:schemeClr val="accent6"/>
                </a:solidFill>
                <a:ea typeface="Verdana" panose="020B0604030504040204" pitchFamily="34" charset="0"/>
              </a:rPr>
              <a:t> Ensure documents are the most recent and relevant.</a:t>
            </a:r>
          </a:p>
          <a:p>
            <a:pPr>
              <a:lnSpc>
                <a:spcPct val="150000"/>
              </a:lnSpc>
              <a:buFont typeface="Wingdings" panose="05000000000000000000" pitchFamily="2" charset="2"/>
              <a:buChar char="ü"/>
              <a:defRPr/>
            </a:pPr>
            <a:r>
              <a:rPr lang="en-GB" altLang="en-US" dirty="0">
                <a:ea typeface="Verdana" panose="020B0604030504040204" pitchFamily="34" charset="0"/>
              </a:rPr>
              <a:t>Include your views when responding to parental request.</a:t>
            </a:r>
          </a:p>
          <a:p>
            <a:pPr>
              <a:lnSpc>
                <a:spcPct val="150000"/>
              </a:lnSpc>
              <a:buFont typeface="Wingdings" panose="05000000000000000000" pitchFamily="2" charset="2"/>
              <a:buChar char="ü"/>
              <a:defRPr/>
            </a:pPr>
            <a:r>
              <a:rPr lang="en-GB" altLang="en-US" dirty="0">
                <a:solidFill>
                  <a:schemeClr val="accent6"/>
                </a:solidFill>
                <a:ea typeface="Verdana" panose="020B0604030504040204" pitchFamily="34" charset="0"/>
              </a:rPr>
              <a:t>Ensure pupil work is relevant and annotated where appropriate. </a:t>
            </a:r>
          </a:p>
          <a:p>
            <a:pPr>
              <a:lnSpc>
                <a:spcPct val="150000"/>
              </a:lnSpc>
              <a:buFont typeface="Wingdings" panose="05000000000000000000" pitchFamily="2" charset="2"/>
              <a:buChar char="ü"/>
              <a:defRPr/>
            </a:pPr>
            <a:r>
              <a:rPr lang="en-GB" altLang="en-US" dirty="0">
                <a:ea typeface="Verdana" panose="020B0604030504040204" pitchFamily="34" charset="0"/>
              </a:rPr>
              <a:t> Match information to the guidance and criteria for ECHNA requests.</a:t>
            </a:r>
            <a:endParaRPr lang="en-GB" altLang="en-US" sz="1400" dirty="0">
              <a:ea typeface="Verdana" panose="020B0604030504040204" pitchFamily="34" charset="0"/>
            </a:endParaRPr>
          </a:p>
          <a:p>
            <a:pPr>
              <a:lnSpc>
                <a:spcPct val="150000"/>
              </a:lnSpc>
              <a:buFont typeface="Wingdings" panose="05000000000000000000" pitchFamily="2" charset="2"/>
              <a:buChar char="ü"/>
              <a:defRPr/>
            </a:pPr>
            <a:r>
              <a:rPr lang="en-GB" altLang="en-US" dirty="0">
                <a:solidFill>
                  <a:schemeClr val="accent6"/>
                </a:solidFill>
                <a:ea typeface="Verdana" panose="020B0604030504040204" pitchFamily="34" charset="0"/>
              </a:rPr>
              <a:t>Except in exceptional circumstances, do not wait until year 6 or a year  before transition to apply.</a:t>
            </a:r>
          </a:p>
          <a:p>
            <a:pPr>
              <a:lnSpc>
                <a:spcPct val="150000"/>
              </a:lnSpc>
              <a:buFont typeface="Wingdings" panose="05000000000000000000" pitchFamily="2" charset="2"/>
              <a:buChar char="ü"/>
              <a:defRPr/>
            </a:pPr>
            <a:r>
              <a:rPr lang="en-GB" dirty="0">
                <a:ea typeface="Verdana" panose="020B0604030504040204" pitchFamily="34" charset="0"/>
              </a:rPr>
              <a:t>It is expected that you will have discussed the supporting documents with parents, or the young person, prior to submitting them. Good practice dictates a joined up approach to a request of this type.</a:t>
            </a:r>
            <a:endParaRPr lang="en-GB" altLang="en-US" dirty="0">
              <a:ea typeface="Verdana" panose="020B0604030504040204" pitchFamily="34" charset="0"/>
            </a:endParaRPr>
          </a:p>
        </p:txBody>
      </p:sp>
      <p:pic>
        <p:nvPicPr>
          <p:cNvPr id="4" name="Audio 3">
            <a:hlinkClick r:id="" action="ppaction://media"/>
            <a:extLst>
              <a:ext uri="{FF2B5EF4-FFF2-40B4-BE49-F238E27FC236}">
                <a16:creationId xmlns:a16="http://schemas.microsoft.com/office/drawing/2014/main" id="{1C051E07-EB25-4AD9-B9E6-02EB2E66699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59158473"/>
      </p:ext>
    </p:extLst>
  </p:cSld>
  <p:clrMapOvr>
    <a:masterClrMapping/>
  </p:clrMapOvr>
  <mc:AlternateContent xmlns:mc="http://schemas.openxmlformats.org/markup-compatibility/2006" xmlns:p14="http://schemas.microsoft.com/office/powerpoint/2010/main">
    <mc:Choice Requires="p14">
      <p:transition spd="slow" p14:dur="2000" advTm="43315"/>
    </mc:Choice>
    <mc:Fallback xmlns="">
      <p:transition spd="slow" advTm="43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sz="1300" dirty="0">
                <a:solidFill>
                  <a:srgbClr val="00B050"/>
                </a:solidFill>
              </a:rPr>
            </a:br>
            <a:br>
              <a:rPr lang="en-GB" sz="3100" dirty="0"/>
            </a:br>
            <a:r>
              <a:rPr lang="en-GB" sz="3100" dirty="0">
                <a:solidFill>
                  <a:schemeClr val="tx2">
                    <a:lumMod val="60000"/>
                    <a:lumOff val="40000"/>
                  </a:schemeClr>
                </a:solidFill>
                <a:ea typeface="Verdana" panose="020B0604030504040204" pitchFamily="34" charset="0"/>
              </a:rPr>
              <a:t>We will cover:</a:t>
            </a:r>
            <a:br>
              <a:rPr lang="en-GB" sz="1300" dirty="0">
                <a:solidFill>
                  <a:srgbClr val="00B050"/>
                </a:solidFill>
              </a:rPr>
            </a:br>
            <a:endParaRPr lang="en-US" sz="1300" dirty="0">
              <a:solidFill>
                <a:schemeClr val="accent4"/>
              </a:solidFill>
            </a:endParaRPr>
          </a:p>
        </p:txBody>
      </p:sp>
      <p:sp>
        <p:nvSpPr>
          <p:cNvPr id="3" name="Content Placeholder 2"/>
          <p:cNvSpPr>
            <a:spLocks noGrp="1"/>
          </p:cNvSpPr>
          <p:nvPr>
            <p:ph idx="1"/>
          </p:nvPr>
        </p:nvSpPr>
        <p:spPr>
          <a:xfrm>
            <a:off x="567397" y="1137151"/>
            <a:ext cx="8728435" cy="4330942"/>
          </a:xfrm>
        </p:spPr>
        <p:txBody>
          <a:bodyPr>
            <a:normAutofit/>
          </a:bodyPr>
          <a:lstStyle/>
          <a:p>
            <a:pPr marL="0" indent="0">
              <a:buNone/>
              <a:defRPr/>
            </a:pPr>
            <a:r>
              <a:rPr lang="en-GB" altLang="en-US" sz="2000" dirty="0">
                <a:solidFill>
                  <a:schemeClr val="tx2"/>
                </a:solidFill>
                <a:ea typeface="Verdana" panose="020B0604030504040204" pitchFamily="34" charset="0"/>
              </a:rPr>
              <a:t>Section 1</a:t>
            </a:r>
          </a:p>
          <a:p>
            <a:pPr>
              <a:defRPr/>
            </a:pPr>
            <a:r>
              <a:rPr lang="en-GB" altLang="en-US" sz="2000" dirty="0">
                <a:solidFill>
                  <a:schemeClr val="tx2"/>
                </a:solidFill>
                <a:ea typeface="Verdana" panose="020B0604030504040204" pitchFamily="34" charset="0"/>
              </a:rPr>
              <a:t>Guidance to consider before making an EHCNA request</a:t>
            </a:r>
          </a:p>
          <a:p>
            <a:pPr>
              <a:defRPr/>
            </a:pPr>
            <a:r>
              <a:rPr lang="en-GB" altLang="en-US" sz="2000" dirty="0">
                <a:solidFill>
                  <a:schemeClr val="tx2"/>
                </a:solidFill>
                <a:ea typeface="Verdana" panose="020B0604030504040204" pitchFamily="34" charset="0"/>
              </a:rPr>
              <a:t>Ordinarily available inclusive practice</a:t>
            </a:r>
          </a:p>
          <a:p>
            <a:pPr>
              <a:defRPr/>
            </a:pPr>
            <a:r>
              <a:rPr lang="en-GB" altLang="en-US" sz="2000" dirty="0">
                <a:solidFill>
                  <a:schemeClr val="tx2"/>
                </a:solidFill>
                <a:ea typeface="Verdana" panose="020B0604030504040204" pitchFamily="34" charset="0"/>
              </a:rPr>
              <a:t>The graduated approach/SEN support</a:t>
            </a:r>
          </a:p>
          <a:p>
            <a:pPr marL="0" indent="0">
              <a:buNone/>
              <a:defRPr/>
            </a:pPr>
            <a:r>
              <a:rPr lang="en-GB" altLang="en-US" sz="2000" dirty="0">
                <a:solidFill>
                  <a:schemeClr val="tx2"/>
                </a:solidFill>
                <a:ea typeface="Verdana" panose="020B0604030504040204" pitchFamily="34" charset="0"/>
              </a:rPr>
              <a:t>Section 2</a:t>
            </a:r>
          </a:p>
          <a:p>
            <a:pPr>
              <a:defRPr/>
            </a:pPr>
            <a:r>
              <a:rPr lang="en-GB" altLang="en-US" sz="2000" dirty="0">
                <a:solidFill>
                  <a:schemeClr val="tx2"/>
                </a:solidFill>
                <a:ea typeface="Verdana" panose="020B0604030504040204" pitchFamily="34" charset="0"/>
              </a:rPr>
              <a:t>Information needed to make a EHCNA request</a:t>
            </a:r>
          </a:p>
          <a:p>
            <a:pPr>
              <a:defRPr/>
            </a:pPr>
            <a:r>
              <a:rPr lang="en-GB" altLang="en-US" sz="2000" dirty="0">
                <a:solidFill>
                  <a:schemeClr val="tx2"/>
                </a:solidFill>
                <a:ea typeface="Verdana" panose="020B0604030504040204" pitchFamily="34" charset="0"/>
              </a:rPr>
              <a:t>Pupil Voice</a:t>
            </a:r>
          </a:p>
          <a:p>
            <a:pPr>
              <a:defRPr/>
            </a:pPr>
            <a:r>
              <a:rPr lang="en-GB" altLang="en-US" sz="2000" dirty="0">
                <a:solidFill>
                  <a:schemeClr val="tx2"/>
                </a:solidFill>
                <a:ea typeface="Verdana" panose="020B0604030504040204" pitchFamily="34" charset="0"/>
              </a:rPr>
              <a:t>Provision maps</a:t>
            </a:r>
          </a:p>
          <a:p>
            <a:pPr marL="0" indent="0">
              <a:buNone/>
              <a:defRPr/>
            </a:pPr>
            <a:r>
              <a:rPr lang="en-GB" altLang="en-US" sz="2000" dirty="0">
                <a:solidFill>
                  <a:schemeClr val="tx2"/>
                </a:solidFill>
                <a:ea typeface="Verdana" panose="020B0604030504040204" pitchFamily="34" charset="0"/>
              </a:rPr>
              <a:t>Section 3</a:t>
            </a:r>
          </a:p>
          <a:p>
            <a:pPr>
              <a:defRPr/>
            </a:pPr>
            <a:r>
              <a:rPr lang="en-GB" altLang="en-US" sz="2000" dirty="0">
                <a:solidFill>
                  <a:schemeClr val="tx2"/>
                </a:solidFill>
                <a:ea typeface="Verdana" panose="020B0604030504040204" pitchFamily="34" charset="0"/>
              </a:rPr>
              <a:t>How to submit an EHCNA request</a:t>
            </a:r>
          </a:p>
          <a:p>
            <a:pPr>
              <a:defRPr/>
            </a:pPr>
            <a:r>
              <a:rPr lang="en-GB" altLang="en-US" sz="2000" dirty="0">
                <a:solidFill>
                  <a:schemeClr val="tx2"/>
                </a:solidFill>
                <a:ea typeface="Verdana" panose="020B0604030504040204" pitchFamily="34" charset="0"/>
              </a:rPr>
              <a:t>What happens next?</a:t>
            </a:r>
            <a:endParaRPr lang="en-GB" sz="2000" dirty="0">
              <a:solidFill>
                <a:schemeClr val="tx2"/>
              </a:solidFill>
            </a:endParaRPr>
          </a:p>
          <a:p>
            <a:endParaRPr lang="en-US" dirty="0"/>
          </a:p>
        </p:txBody>
      </p:sp>
      <p:pic>
        <p:nvPicPr>
          <p:cNvPr id="5" name="Audio 4">
            <a:hlinkClick r:id="" action="ppaction://media"/>
            <a:extLst>
              <a:ext uri="{FF2B5EF4-FFF2-40B4-BE49-F238E27FC236}">
                <a16:creationId xmlns:a16="http://schemas.microsoft.com/office/drawing/2014/main" id="{5516915A-4357-4F51-BC5B-85F13C14EE1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303372590"/>
      </p:ext>
    </p:extLst>
  </p:cSld>
  <p:clrMapOvr>
    <a:masterClrMapping/>
  </p:clrMapOvr>
  <mc:AlternateContent xmlns:mc="http://schemas.openxmlformats.org/markup-compatibility/2006" xmlns:p14="http://schemas.microsoft.com/office/powerpoint/2010/main">
    <mc:Choice Requires="p14">
      <p:transition spd="slow" p14:dur="2000" advTm="27014"/>
    </mc:Choice>
    <mc:Fallback xmlns="">
      <p:transition spd="slow" advTm="27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A10C0-228F-4743-B08E-08DE9FE1BF66}"/>
              </a:ext>
            </a:extLst>
          </p:cNvPr>
          <p:cNvSpPr>
            <a:spLocks noGrp="1"/>
          </p:cNvSpPr>
          <p:nvPr>
            <p:ph type="title"/>
          </p:nvPr>
        </p:nvSpPr>
        <p:spPr/>
        <p:txBody>
          <a:bodyPr>
            <a:normAutofit/>
          </a:bodyPr>
          <a:lstStyle/>
          <a:p>
            <a:r>
              <a:rPr lang="en-GB" altLang="en-US" b="0" dirty="0">
                <a:solidFill>
                  <a:srgbClr val="0070C0"/>
                </a:solidFill>
                <a:latin typeface="+mn-lt"/>
                <a:ea typeface="Verdana" panose="020B0604030504040204" pitchFamily="34" charset="0"/>
                <a:cs typeface="Verdana" panose="020B0604030504040204" pitchFamily="34" charset="0"/>
              </a:rPr>
              <a:t>How do you submit the request?</a:t>
            </a:r>
            <a:endParaRPr lang="en-GB" b="0" dirty="0">
              <a:latin typeface="+mn-lt"/>
            </a:endParaRPr>
          </a:p>
        </p:txBody>
      </p:sp>
      <p:sp>
        <p:nvSpPr>
          <p:cNvPr id="7" name="TextBox 6">
            <a:extLst>
              <a:ext uri="{FF2B5EF4-FFF2-40B4-BE49-F238E27FC236}">
                <a16:creationId xmlns:a16="http://schemas.microsoft.com/office/drawing/2014/main" id="{F2A4EC12-AEEE-4988-AE41-240F10B22500}"/>
              </a:ext>
            </a:extLst>
          </p:cNvPr>
          <p:cNvSpPr txBox="1"/>
          <p:nvPr/>
        </p:nvSpPr>
        <p:spPr>
          <a:xfrm>
            <a:off x="790575" y="1123950"/>
            <a:ext cx="7562850" cy="3139321"/>
          </a:xfrm>
          <a:prstGeom prst="rect">
            <a:avLst/>
          </a:prstGeom>
          <a:noFill/>
        </p:spPr>
        <p:txBody>
          <a:bodyPr wrap="square">
            <a:spAutoFit/>
          </a:bodyPr>
          <a:lstStyle/>
          <a:p>
            <a:r>
              <a:rPr lang="en-GB" b="1" dirty="0"/>
              <a:t>Settings </a:t>
            </a:r>
            <a:r>
              <a:rPr lang="en-GB" dirty="0"/>
              <a:t>can apply by emailing the required forms to the SEN Assessment Team. </a:t>
            </a:r>
          </a:p>
          <a:p>
            <a:endParaRPr lang="en-GB" dirty="0"/>
          </a:p>
          <a:p>
            <a:r>
              <a:rPr lang="en-GB" dirty="0"/>
              <a:t>The required EHCNA request form and EHCNA medical questionnaire can be downloaded from this page.</a:t>
            </a:r>
          </a:p>
          <a:p>
            <a:r>
              <a:rPr lang="en-GB" dirty="0">
                <a:hlinkClick r:id="rId5"/>
              </a:rPr>
              <a:t>https://schools.local-offer.org/send-toolkit/send/education-health-and-care-needs-assessment/</a:t>
            </a:r>
            <a:endParaRPr lang="en-GB" dirty="0"/>
          </a:p>
          <a:p>
            <a:endParaRPr lang="en-GB" dirty="0"/>
          </a:p>
          <a:p>
            <a:r>
              <a:rPr lang="en-GB" dirty="0"/>
              <a:t>Please email these completed forms, along with other relevant evidence described on the final page of the request form, to </a:t>
            </a:r>
            <a:r>
              <a:rPr lang="en-GB" dirty="0">
                <a:hlinkClick r:id="rId6"/>
              </a:rPr>
              <a:t>EHCNARequest@westsussex.gov.uk</a:t>
            </a:r>
            <a:r>
              <a:rPr lang="en-GB" dirty="0"/>
              <a:t> </a:t>
            </a:r>
          </a:p>
        </p:txBody>
      </p:sp>
      <p:pic>
        <p:nvPicPr>
          <p:cNvPr id="3" name="Audio 2">
            <a:hlinkClick r:id="" action="ppaction://media"/>
            <a:extLst>
              <a:ext uri="{FF2B5EF4-FFF2-40B4-BE49-F238E27FC236}">
                <a16:creationId xmlns:a16="http://schemas.microsoft.com/office/drawing/2014/main" id="{FC4FF48F-419F-46CE-8FE8-7111F47BF2D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668302562"/>
      </p:ext>
    </p:extLst>
  </p:cSld>
  <p:clrMapOvr>
    <a:masterClrMapping/>
  </p:clrMapOvr>
  <mc:AlternateContent xmlns:mc="http://schemas.openxmlformats.org/markup-compatibility/2006" xmlns:p14="http://schemas.microsoft.com/office/powerpoint/2010/main">
    <mc:Choice Requires="p14">
      <p:transition spd="slow" p14:dur="2000" advTm="21070"/>
    </mc:Choice>
    <mc:Fallback xmlns="">
      <p:transition spd="slow" advTm="2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BCAB-FB9E-4415-B14C-E39180E501F5}"/>
              </a:ext>
            </a:extLst>
          </p:cNvPr>
          <p:cNvSpPr>
            <a:spLocks noGrp="1"/>
          </p:cNvSpPr>
          <p:nvPr>
            <p:ph type="title"/>
          </p:nvPr>
        </p:nvSpPr>
        <p:spPr/>
        <p:txBody>
          <a:bodyPr>
            <a:normAutofit/>
          </a:bodyPr>
          <a:lstStyle/>
          <a:p>
            <a:r>
              <a:rPr lang="en-GB" altLang="en-US" sz="4800" b="0" dirty="0">
                <a:solidFill>
                  <a:srgbClr val="0070C0"/>
                </a:solidFill>
                <a:ea typeface="Verdana" panose="020B0604030504040204" pitchFamily="34" charset="0"/>
              </a:rPr>
              <a:t>What happens next?</a:t>
            </a:r>
            <a:endParaRPr lang="en-GB" sz="4800" b="0" dirty="0"/>
          </a:p>
        </p:txBody>
      </p:sp>
      <p:sp>
        <p:nvSpPr>
          <p:cNvPr id="3" name="Rectangle 2">
            <a:extLst>
              <a:ext uri="{FF2B5EF4-FFF2-40B4-BE49-F238E27FC236}">
                <a16:creationId xmlns:a16="http://schemas.microsoft.com/office/drawing/2014/main" id="{C6FFA1A5-8D07-4495-8CE9-9D980F66D1A1}"/>
              </a:ext>
            </a:extLst>
          </p:cNvPr>
          <p:cNvSpPr/>
          <p:nvPr/>
        </p:nvSpPr>
        <p:spPr>
          <a:xfrm>
            <a:off x="619125" y="1695451"/>
            <a:ext cx="8067675" cy="2585323"/>
          </a:xfrm>
          <a:prstGeom prst="rect">
            <a:avLst/>
          </a:prstGeom>
        </p:spPr>
        <p:txBody>
          <a:bodyPr wrap="square">
            <a:spAutoFit/>
          </a:bodyPr>
          <a:lstStyle/>
          <a:p>
            <a:pPr marL="285750" indent="-285750">
              <a:buFont typeface="Arial" panose="020B0604020202020204" pitchFamily="34" charset="0"/>
              <a:buChar char="•"/>
              <a:defRPr/>
            </a:pPr>
            <a:r>
              <a:rPr lang="en-GB" dirty="0">
                <a:solidFill>
                  <a:schemeClr val="accent1">
                    <a:lumMod val="75000"/>
                  </a:schemeClr>
                </a:solidFill>
                <a:latin typeface="Verdana" panose="020B0604030504040204" pitchFamily="34" charset="0"/>
                <a:ea typeface="Verdana" panose="020B0604030504040204" pitchFamily="34" charset="0"/>
              </a:rPr>
              <a:t>Immediate email response to say request received</a:t>
            </a:r>
          </a:p>
          <a:p>
            <a:pPr>
              <a:defRPr/>
            </a:pPr>
            <a:endParaRPr lang="en-GB" dirty="0">
              <a:solidFill>
                <a:schemeClr val="accent1">
                  <a:lumMod val="75000"/>
                </a:schemeClr>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defRPr/>
            </a:pPr>
            <a:r>
              <a:rPr lang="en-GB" dirty="0">
                <a:solidFill>
                  <a:schemeClr val="accent1">
                    <a:lumMod val="75000"/>
                  </a:schemeClr>
                </a:solidFill>
                <a:latin typeface="Verdana" panose="020B0604030504040204" pitchFamily="34" charset="0"/>
                <a:ea typeface="Verdana" panose="020B0604030504040204" pitchFamily="34" charset="0"/>
              </a:rPr>
              <a:t>Letter to parents informing to be discussed at panel </a:t>
            </a:r>
          </a:p>
          <a:p>
            <a:pPr marL="285750" indent="-285750">
              <a:buFont typeface="Arial" panose="020B0604020202020204" pitchFamily="34" charset="0"/>
              <a:buChar char="•"/>
              <a:defRPr/>
            </a:pPr>
            <a:endParaRPr lang="en-GB" dirty="0">
              <a:solidFill>
                <a:schemeClr val="accent1">
                  <a:lumMod val="75000"/>
                </a:schemeClr>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defRPr/>
            </a:pPr>
            <a:r>
              <a:rPr lang="en-GB" dirty="0">
                <a:solidFill>
                  <a:schemeClr val="accent1">
                    <a:lumMod val="75000"/>
                  </a:schemeClr>
                </a:solidFill>
                <a:latin typeface="Verdana" panose="020B0604030504040204" pitchFamily="34" charset="0"/>
                <a:ea typeface="Verdana" panose="020B0604030504040204" pitchFamily="34" charset="0"/>
              </a:rPr>
              <a:t>One of 2 decisions:</a:t>
            </a:r>
          </a:p>
          <a:p>
            <a:pPr>
              <a:defRPr/>
            </a:pPr>
            <a:endParaRPr lang="en-GB" dirty="0">
              <a:solidFill>
                <a:schemeClr val="accent1">
                  <a:lumMod val="75000"/>
                </a:schemeClr>
              </a:solidFill>
            </a:endParaRPr>
          </a:p>
          <a:p>
            <a:pPr marL="342900" indent="-342900" algn="ctr">
              <a:buFont typeface="Symbol" panose="05050102010706020507" pitchFamily="18" charset="2"/>
              <a:buAutoNum type="arabicPeriod"/>
              <a:defRPr/>
            </a:pPr>
            <a:r>
              <a:rPr lang="en-GB" b="1" dirty="0">
                <a:solidFill>
                  <a:schemeClr val="accent1">
                    <a:lumMod val="75000"/>
                  </a:schemeClr>
                </a:solidFill>
              </a:rPr>
              <a:t>RTA – Refusal to Assess</a:t>
            </a:r>
          </a:p>
          <a:p>
            <a:pPr marL="342900" indent="-342900" algn="ctr">
              <a:buFont typeface="Symbol" panose="05050102010706020507" pitchFamily="18" charset="2"/>
              <a:buAutoNum type="arabicPeriod"/>
              <a:defRPr/>
            </a:pPr>
            <a:endParaRPr lang="en-GB" b="1" dirty="0">
              <a:solidFill>
                <a:schemeClr val="accent1">
                  <a:lumMod val="75000"/>
                </a:schemeClr>
              </a:solidFill>
            </a:endParaRPr>
          </a:p>
          <a:p>
            <a:pPr marL="342900" indent="-342900" algn="ctr">
              <a:buFont typeface="Symbol" panose="05050102010706020507" pitchFamily="18" charset="2"/>
              <a:buAutoNum type="arabicPeriod"/>
              <a:defRPr/>
            </a:pPr>
            <a:r>
              <a:rPr lang="en-GB" b="1" dirty="0">
                <a:solidFill>
                  <a:schemeClr val="accent1">
                    <a:lumMod val="75000"/>
                  </a:schemeClr>
                </a:solidFill>
              </a:rPr>
              <a:t>EHCNA AGREED</a:t>
            </a:r>
            <a:endParaRPr lang="en-GB" dirty="0">
              <a:solidFill>
                <a:schemeClr val="accent1">
                  <a:lumMod val="75000"/>
                </a:schemeClr>
              </a:solidFill>
            </a:endParaRPr>
          </a:p>
        </p:txBody>
      </p:sp>
      <p:pic>
        <p:nvPicPr>
          <p:cNvPr id="4" name="Audio 3">
            <a:hlinkClick r:id="" action="ppaction://media"/>
            <a:extLst>
              <a:ext uri="{FF2B5EF4-FFF2-40B4-BE49-F238E27FC236}">
                <a16:creationId xmlns:a16="http://schemas.microsoft.com/office/drawing/2014/main" id="{650CF1D7-B7E4-4F09-9ADF-9902A3F961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7632814"/>
      </p:ext>
    </p:extLst>
  </p:cSld>
  <p:clrMapOvr>
    <a:masterClrMapping/>
  </p:clrMapOvr>
  <mc:AlternateContent xmlns:mc="http://schemas.openxmlformats.org/markup-compatibility/2006" xmlns:p14="http://schemas.microsoft.com/office/powerpoint/2010/main">
    <mc:Choice Requires="p14">
      <p:transition spd="slow" p14:dur="2000" advTm="10969"/>
    </mc:Choice>
    <mc:Fallback xmlns="">
      <p:transition spd="slow" advTm="10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9C610-8C72-41C9-982C-EA85538924B7}"/>
              </a:ext>
            </a:extLst>
          </p:cNvPr>
          <p:cNvSpPr>
            <a:spLocks noGrp="1"/>
          </p:cNvSpPr>
          <p:nvPr>
            <p:ph type="title"/>
          </p:nvPr>
        </p:nvSpPr>
        <p:spPr/>
        <p:txBody>
          <a:bodyPr>
            <a:normAutofit fontScale="90000"/>
          </a:bodyPr>
          <a:lstStyle/>
          <a:p>
            <a:r>
              <a:rPr lang="en-GB" b="1" dirty="0">
                <a:solidFill>
                  <a:schemeClr val="accent1">
                    <a:lumMod val="75000"/>
                  </a:schemeClr>
                </a:solidFill>
              </a:rPr>
              <a:t>RTA – Refusal to Assess</a:t>
            </a:r>
            <a:br>
              <a:rPr lang="en-GB" b="1" dirty="0">
                <a:solidFill>
                  <a:schemeClr val="accent1">
                    <a:lumMod val="75000"/>
                  </a:schemeClr>
                </a:solidFill>
              </a:rPr>
            </a:br>
            <a:endParaRPr lang="en-GB" dirty="0"/>
          </a:p>
        </p:txBody>
      </p:sp>
      <p:sp>
        <p:nvSpPr>
          <p:cNvPr id="4" name="TextBox 3">
            <a:extLst>
              <a:ext uri="{FF2B5EF4-FFF2-40B4-BE49-F238E27FC236}">
                <a16:creationId xmlns:a16="http://schemas.microsoft.com/office/drawing/2014/main" id="{40CCC632-08FC-40BC-815B-376056CEFCDC}"/>
              </a:ext>
            </a:extLst>
          </p:cNvPr>
          <p:cNvSpPr txBox="1"/>
          <p:nvPr/>
        </p:nvSpPr>
        <p:spPr>
          <a:xfrm>
            <a:off x="205447" y="1056489"/>
            <a:ext cx="8572793" cy="3054234"/>
          </a:xfrm>
          <a:prstGeom prst="rect">
            <a:avLst/>
          </a:prstGeom>
          <a:noFill/>
        </p:spPr>
        <p:txBody>
          <a:bodyPr wrap="square">
            <a:spAutoFit/>
          </a:bodyPr>
          <a:lstStyle/>
          <a:p>
            <a:pPr>
              <a:lnSpc>
                <a:spcPct val="107000"/>
              </a:lnSpc>
              <a:spcAft>
                <a:spcPts val="800"/>
              </a:spcAft>
            </a:pPr>
            <a:r>
              <a:rPr lang="en-GB"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What happens next if the Local Authority decide not to carry out an EHC needs assessment?</a:t>
            </a:r>
          </a:p>
          <a:p>
            <a:pPr marL="285750" indent="-285750">
              <a:lnSpc>
                <a:spcPct val="107000"/>
              </a:lnSpc>
              <a:spcAft>
                <a:spcPts val="800"/>
              </a:spcAft>
              <a:buFont typeface="Arial" panose="020B0604020202020204" pitchFamily="34" charset="0"/>
              <a:buChar char="•"/>
            </a:pPr>
            <a:r>
              <a:rPr lang="en-GB" dirty="0">
                <a:effectLst/>
                <a:latin typeface="Calibri" panose="020F0502020204030204" pitchFamily="34" charset="0"/>
                <a:ea typeface="Calibri" panose="020F0502020204030204" pitchFamily="34" charset="0"/>
                <a:cs typeface="Calibri" panose="020F0502020204030204" pitchFamily="34" charset="0"/>
              </a:rPr>
              <a:t>It is our aim to support families and schools with what they can do next to help a child/young person if there is a refusal to assess.</a:t>
            </a:r>
            <a:r>
              <a:rPr lang="en-GB"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It is important that parents and schools fully understand why the local authority has reached this decision. </a:t>
            </a:r>
          </a:p>
          <a:p>
            <a:pPr>
              <a:lnSpc>
                <a:spcPct val="107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dirty="0">
                <a:effectLst/>
                <a:latin typeface="Calibri" panose="020F0502020204030204" pitchFamily="34" charset="0"/>
                <a:ea typeface="Calibri" panose="020F0502020204030204" pitchFamily="34" charset="0"/>
                <a:cs typeface="Calibri" panose="020F0502020204030204" pitchFamily="34" charset="0"/>
              </a:rPr>
              <a:t>Once a refusal to assess decision has been made, the Planning Co-ordinator will call parents advising them of the decision and provide reasons as to why this was made. Following this a letter will be sent out to parents and school confirming the decision.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396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3D0C9-880D-463A-89A4-FD8BD7136B8C}"/>
              </a:ext>
            </a:extLst>
          </p:cNvPr>
          <p:cNvSpPr>
            <a:spLocks noGrp="1"/>
          </p:cNvSpPr>
          <p:nvPr>
            <p:ph type="title"/>
          </p:nvPr>
        </p:nvSpPr>
        <p:spPr/>
        <p:txBody>
          <a:bodyPr>
            <a:normAutofit/>
          </a:bodyPr>
          <a:lstStyle/>
          <a:p>
            <a:r>
              <a:rPr lang="en-GB" sz="3600" b="1" dirty="0">
                <a:solidFill>
                  <a:schemeClr val="accent1">
                    <a:lumMod val="75000"/>
                  </a:schemeClr>
                </a:solidFill>
              </a:rPr>
              <a:t>RTA – Refusal to Assess</a:t>
            </a:r>
            <a:endParaRPr lang="en-GB" sz="3600" dirty="0"/>
          </a:p>
        </p:txBody>
      </p:sp>
      <p:sp>
        <p:nvSpPr>
          <p:cNvPr id="3" name="Content Placeholder 2">
            <a:extLst>
              <a:ext uri="{FF2B5EF4-FFF2-40B4-BE49-F238E27FC236}">
                <a16:creationId xmlns:a16="http://schemas.microsoft.com/office/drawing/2014/main" id="{FBBCB4FD-47FE-401C-9CBA-8C1A9A519A0B}"/>
              </a:ext>
            </a:extLst>
          </p:cNvPr>
          <p:cNvSpPr>
            <a:spLocks noGrp="1"/>
          </p:cNvSpPr>
          <p:nvPr>
            <p:ph idx="1"/>
          </p:nvPr>
        </p:nvSpPr>
        <p:spPr>
          <a:xfrm>
            <a:off x="207782" y="1115578"/>
            <a:ext cx="8728435" cy="4330942"/>
          </a:xfrm>
        </p:spPr>
        <p:txBody>
          <a:bodyPr>
            <a:normAutofit fontScale="92500" lnSpcReduction="10000"/>
          </a:bodyPr>
          <a:lstStyle/>
          <a:p>
            <a:pPr marL="0" indent="0">
              <a:lnSpc>
                <a:spcPct val="107000"/>
              </a:lnSpc>
              <a:spcAft>
                <a:spcPts val="800"/>
              </a:spcAft>
              <a:buNone/>
            </a:pPr>
            <a:r>
              <a:rPr lang="en-GB" sz="1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The Special Educational Needs and Assessment Team (SENAT) can provide support to parents and schools regarding the refusal to assess decision which could include:</a:t>
            </a:r>
          </a:p>
          <a:p>
            <a:pPr marL="342900" lvl="0" indent="-342900">
              <a:lnSpc>
                <a:spcPct val="107000"/>
              </a:lnSpc>
              <a:buFont typeface="Symbol" panose="05050102010706020507" pitchFamily="18" charset="2"/>
              <a:buChar char=""/>
            </a:pPr>
            <a:r>
              <a:rPr lang="en-GB"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further conversation with the Planning Coordinator regarding the decision.</a:t>
            </a:r>
          </a:p>
          <a:p>
            <a:pPr marL="342900" lvl="0" indent="-342900">
              <a:lnSpc>
                <a:spcPct val="107000"/>
              </a:lnSpc>
              <a:buFont typeface="Symbol" panose="05050102010706020507" pitchFamily="18" charset="2"/>
              <a:buChar char=""/>
            </a:pPr>
            <a:r>
              <a:rPr lang="en-GB"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Requesting a meeting with a Special Needs Officer (SNO) who will look into the case and be able to suggest next steps. For example, advice around the graduated approach, OAIP (Ordinarily Available Inclusive Practice), referrals to the appropriate outside agencies and transition support.</a:t>
            </a:r>
          </a:p>
          <a:p>
            <a:pPr marL="342900" lvl="0" indent="-342900">
              <a:lnSpc>
                <a:spcPct val="107000"/>
              </a:lnSpc>
              <a:buFont typeface="Symbol" panose="05050102010706020507" pitchFamily="18" charset="2"/>
              <a:buChar char=""/>
            </a:pPr>
            <a:r>
              <a:rPr lang="en-GB"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SNO can provide information to parents regarding what SEN Support can look like in a nursery, school or college setting.</a:t>
            </a:r>
          </a:p>
          <a:p>
            <a:pPr marL="342900" lvl="0" indent="-342900">
              <a:lnSpc>
                <a:spcPct val="107000"/>
              </a:lnSpc>
              <a:buFont typeface="Symbol" panose="05050102010706020507" pitchFamily="18" charset="2"/>
              <a:buChar char=""/>
            </a:pPr>
            <a:r>
              <a:rPr lang="en-GB"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Support sessions for SENCOs new to the role or the EHCNA application process.</a:t>
            </a:r>
          </a:p>
          <a:p>
            <a:pPr marL="342900" lvl="0" indent="-342900">
              <a:lnSpc>
                <a:spcPct val="107000"/>
              </a:lnSpc>
              <a:spcAft>
                <a:spcPts val="800"/>
              </a:spcAft>
              <a:buFont typeface="Symbol" panose="05050102010706020507" pitchFamily="18" charset="2"/>
              <a:buChar char=""/>
            </a:pPr>
            <a:r>
              <a:rPr lang="en-GB"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SNO can also provide support to schools regarding the evidence they will need to gather if a future request is to be considered after advice has been implemented over time and if expected progress is not seen.</a:t>
            </a:r>
          </a:p>
          <a:p>
            <a:endParaRPr lang="en-GB" dirty="0"/>
          </a:p>
        </p:txBody>
      </p:sp>
    </p:spTree>
    <p:extLst>
      <p:ext uri="{BB962C8B-B14F-4D97-AF65-F5344CB8AC3E}">
        <p14:creationId xmlns:p14="http://schemas.microsoft.com/office/powerpoint/2010/main" val="35385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8C73F7-A2B2-4D66-8728-19AA02BE316E}"/>
              </a:ext>
            </a:extLst>
          </p:cNvPr>
          <p:cNvSpPr txBox="1"/>
          <p:nvPr/>
        </p:nvSpPr>
        <p:spPr>
          <a:xfrm>
            <a:off x="193040" y="0"/>
            <a:ext cx="8950960" cy="5309339"/>
          </a:xfrm>
          <a:prstGeom prst="rect">
            <a:avLst/>
          </a:prstGeom>
          <a:noFill/>
        </p:spPr>
        <p:txBody>
          <a:bodyPr wrap="square">
            <a:spAutoFit/>
          </a:bodyPr>
          <a:lstStyle/>
          <a:p>
            <a:pPr>
              <a:lnSpc>
                <a:spcPct val="107000"/>
              </a:lnSpc>
              <a:spcAft>
                <a:spcPts val="800"/>
              </a:spcAft>
            </a:pPr>
            <a:r>
              <a:rPr lang="en-GB"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The following cases are an example of how SENAT have supported families and settings after a refusal. </a:t>
            </a:r>
            <a:r>
              <a:rPr lang="en-GB" sz="1400" dirty="0">
                <a:solidFill>
                  <a:srgbClr val="7030A0"/>
                </a:solidFill>
                <a:effectLst/>
                <a:latin typeface="Calibri Light" panose="020F03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u="sng" dirty="0">
                <a:effectLst/>
                <a:latin typeface="Calibri" panose="020F0502020204030204" pitchFamily="34" charset="0"/>
                <a:ea typeface="Calibri" panose="020F0502020204030204" pitchFamily="34" charset="0"/>
                <a:cs typeface="Calibri" panose="020F0502020204030204" pitchFamily="34" charset="0"/>
              </a:rPr>
              <a:t>Primary School EHCNA request.</a:t>
            </a:r>
          </a:p>
          <a:p>
            <a:pPr marL="285750" indent="-285750">
              <a:lnSpc>
                <a:spcPct val="107000"/>
              </a:lnSpc>
              <a:spcAft>
                <a:spcPts val="800"/>
              </a:spcAft>
              <a:buFont typeface="Arial" panose="020B0604020202020204" pitchFamily="34" charset="0"/>
              <a:buChar char="•"/>
            </a:pPr>
            <a:r>
              <a:rPr lang="en-GB" sz="15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Refusal to assess made by SENAT. </a:t>
            </a:r>
            <a:endParaRPr lang="en-GB" sz="15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5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Parent informed of the decision by a Planning Coordinator.</a:t>
            </a:r>
            <a:endParaRPr lang="en-GB" sz="15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5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School contacts Planning Coordinator to discuss further.</a:t>
            </a:r>
            <a:endParaRPr lang="en-GB" sz="15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5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Referral to SNO (Special Needs Officer).</a:t>
            </a:r>
            <a:endParaRPr lang="en-GB" sz="15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spcBef>
                <a:spcPts val="200"/>
              </a:spcBef>
              <a:buFont typeface="Arial" panose="020B0604020202020204" pitchFamily="34" charset="0"/>
              <a:buChar char="•"/>
            </a:pPr>
            <a:r>
              <a:rPr lang="en-GB" sz="15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SNO meets with SENCO to discuss the refusal in more detail.</a:t>
            </a:r>
            <a:endParaRPr lang="en-GB" sz="150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lnSpc>
                <a:spcPct val="150000"/>
              </a:lnSpc>
              <a:spcBef>
                <a:spcPts val="200"/>
              </a:spcBef>
              <a:buFont typeface="Arial" panose="020B0604020202020204" pitchFamily="34" charset="0"/>
              <a:buChar char="•"/>
            </a:pPr>
            <a:r>
              <a:rPr lang="en-GB" sz="15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Next steps for the child discussed and agreed. SENCO and class teacher to implement plan using the graduated approach.</a:t>
            </a:r>
            <a:endParaRPr lang="en-GB" sz="150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5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Meeting with parents, school and SNO to discuss plan.</a:t>
            </a:r>
            <a:endParaRPr lang="en-GB" sz="15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5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Referral made to outside agency for advice.</a:t>
            </a:r>
            <a:endParaRPr lang="en-GB" sz="15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5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Plan implemented over time, including recommendations from an outside agency). Minimal progress seen.</a:t>
            </a:r>
            <a:endParaRPr lang="en-GB" sz="15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5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New referral for an EHCNA made with further evidence based on 2 cycles of the graduated approach.</a:t>
            </a:r>
            <a:endParaRPr lang="en-GB" sz="15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5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EHCNA agreed.</a:t>
            </a:r>
            <a:endParaRPr lang="en-GB" sz="15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514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FED5C5-861D-45C3-943D-29327D72D108}"/>
              </a:ext>
            </a:extLst>
          </p:cNvPr>
          <p:cNvSpPr txBox="1"/>
          <p:nvPr/>
        </p:nvSpPr>
        <p:spPr>
          <a:xfrm>
            <a:off x="30480" y="-223520"/>
            <a:ext cx="8961120" cy="5066067"/>
          </a:xfrm>
          <a:prstGeom prst="rect">
            <a:avLst/>
          </a:prstGeom>
          <a:noFill/>
        </p:spPr>
        <p:txBody>
          <a:bodyPr wrap="square">
            <a:spAutoFit/>
          </a:bodyPr>
          <a:lstStyle/>
          <a:p>
            <a:pPr>
              <a:lnSpc>
                <a:spcPct val="107000"/>
              </a:lnSpc>
              <a:spcAft>
                <a:spcPts val="800"/>
              </a:spcAft>
            </a:pPr>
            <a:r>
              <a:rPr lang="en-GB" sz="1600" dirty="0">
                <a:solidFill>
                  <a:srgbClr val="7030A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u="sng" dirty="0">
                <a:effectLst/>
                <a:latin typeface="Calibri" panose="020F0502020204030204" pitchFamily="34" charset="0"/>
                <a:ea typeface="Calibri" panose="020F0502020204030204" pitchFamily="34" charset="0"/>
                <a:cs typeface="Calibri" panose="020F0502020204030204" pitchFamily="34" charset="0"/>
              </a:rPr>
              <a:t>Secondary School Parental EHCNA request</a:t>
            </a:r>
          </a:p>
          <a:p>
            <a:pPr algn="ctr">
              <a:lnSpc>
                <a:spcPct val="107000"/>
              </a:lnSpc>
              <a:spcAft>
                <a:spcPts val="800"/>
              </a:spcAft>
            </a:pPr>
            <a:endParaRPr lang="en-GB" u="sng"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Parental EHCNA request.</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Refusal to assess made by SENAT.</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Parent informed of the decision by a Planning Coordinator.</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SNO contacts parent to discuss the decision as directed by panel.</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Child has a diagnosis of ASC and has recently transitioned to secondary school. He attended a week’s summer school as part of his transition and is doing very well.</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School is supporting him under SEN support, and they are happy with the progress he is making.</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Quality first teaching and Ordinarily Available Inclusive Practice discussed with parent.</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Parent was not aware of what school are able to put in place without the need for an EHC plan.</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Meeting held with school, parent and SNO in the Autumn term to discuss support for child.</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Child continues to do well in his new school.</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764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AF10B1-DD9E-44B7-9B52-1A75C9BC3375}"/>
              </a:ext>
            </a:extLst>
          </p:cNvPr>
          <p:cNvSpPr txBox="1"/>
          <p:nvPr/>
        </p:nvSpPr>
        <p:spPr>
          <a:xfrm>
            <a:off x="142240" y="60960"/>
            <a:ext cx="9123680" cy="5194051"/>
          </a:xfrm>
          <a:prstGeom prst="rect">
            <a:avLst/>
          </a:prstGeom>
          <a:noFill/>
        </p:spPr>
        <p:txBody>
          <a:bodyPr wrap="square">
            <a:spAutoFit/>
          </a:bodyPr>
          <a:lstStyle/>
          <a:p>
            <a:pPr algn="ctr">
              <a:lnSpc>
                <a:spcPct val="107000"/>
              </a:lnSpc>
              <a:spcAft>
                <a:spcPts val="800"/>
              </a:spcAft>
            </a:pPr>
            <a:r>
              <a:rPr lang="en-GB" u="sng" dirty="0">
                <a:effectLst/>
                <a:latin typeface="Calibri" panose="020F0502020204030204" pitchFamily="34" charset="0"/>
                <a:ea typeface="Calibri" panose="020F0502020204030204" pitchFamily="34" charset="0"/>
                <a:cs typeface="Calibri" panose="020F0502020204030204" pitchFamily="34" charset="0"/>
              </a:rPr>
              <a:t>Post 16 College</a:t>
            </a: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Parental EHCNA request.</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Refusal to assess made by SENAT.</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Parent informed of the decision by a Planning Coordinator.</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Referral made to </a:t>
            </a:r>
            <a:r>
              <a:rPr lang="en-GB" sz="1600" dirty="0" err="1">
                <a:solidFill>
                  <a:srgbClr val="7030A0"/>
                </a:solidFill>
                <a:effectLst/>
                <a:latin typeface="Calibri" panose="020F0502020204030204" pitchFamily="34" charset="0"/>
                <a:ea typeface="Calibri" panose="020F0502020204030204" pitchFamily="34" charset="0"/>
                <a:cs typeface="Calibri" panose="020F0502020204030204" pitchFamily="34" charset="0"/>
              </a:rPr>
              <a:t>PfA</a:t>
            </a: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(Preparing for adulthood) SNO.</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err="1">
                <a:solidFill>
                  <a:srgbClr val="7030A0"/>
                </a:solidFill>
                <a:effectLst/>
                <a:latin typeface="Calibri" panose="020F0502020204030204" pitchFamily="34" charset="0"/>
                <a:ea typeface="Calibri" panose="020F0502020204030204" pitchFamily="34" charset="0"/>
                <a:cs typeface="Calibri" panose="020F0502020204030204" pitchFamily="34" charset="0"/>
              </a:rPr>
              <a:t>PfA</a:t>
            </a: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SNO met with the young person and parent in the summer holidays.</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Worries were discussed and resources shared to help the young person with her anxiety.</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A preparation for adulthood plan was also shared for the young person and parent to begin to think about together.</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Ways to prepare for starting college were discussed including developing friendships and travel.</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Young person said she was looking forward to her courses and would be studying Business, I.T and Photography.</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err="1">
                <a:solidFill>
                  <a:srgbClr val="7030A0"/>
                </a:solidFill>
                <a:effectLst/>
                <a:latin typeface="Calibri" panose="020F0502020204030204" pitchFamily="34" charset="0"/>
                <a:ea typeface="Calibri" panose="020F0502020204030204" pitchFamily="34" charset="0"/>
                <a:cs typeface="Calibri" panose="020F0502020204030204" pitchFamily="34" charset="0"/>
              </a:rPr>
              <a:t>PfA</a:t>
            </a: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SNO met with college prior to the beginning of term, a plan was put in place for the young person to have a key member of staff to meet on the first day as well as being introduced to the pastoral team. </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GB" sz="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Young person has made a positive start at college.</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114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42E899-0C00-42E7-82A7-80F6F8FF06D8}"/>
              </a:ext>
            </a:extLst>
          </p:cNvPr>
          <p:cNvSpPr>
            <a:spLocks noGrp="1"/>
          </p:cNvSpPr>
          <p:nvPr>
            <p:ph type="title"/>
          </p:nvPr>
        </p:nvSpPr>
        <p:spPr>
          <a:xfrm>
            <a:off x="628650" y="562271"/>
            <a:ext cx="7886700" cy="1128417"/>
          </a:xfrm>
        </p:spPr>
        <p:txBody>
          <a:bodyPr anchor="ctr">
            <a:normAutofit/>
          </a:bodyPr>
          <a:lstStyle/>
          <a:p>
            <a:pPr>
              <a:lnSpc>
                <a:spcPct val="90000"/>
              </a:lnSpc>
            </a:pPr>
            <a:r>
              <a:rPr lang="en-GB" altLang="en-US" sz="3500" b="0">
                <a:cs typeface="Calibri" panose="020F0502020204030204" pitchFamily="34" charset="0"/>
              </a:rPr>
              <a:t>PROCESS FOR TIMING OF ASSESSMENTS</a:t>
            </a:r>
            <a:endParaRPr lang="en-GB" sz="3500"/>
          </a:p>
        </p:txBody>
      </p:sp>
      <p:pic>
        <p:nvPicPr>
          <p:cNvPr id="3" name="Picture 3">
            <a:extLst>
              <a:ext uri="{FF2B5EF4-FFF2-40B4-BE49-F238E27FC236}">
                <a16:creationId xmlns:a16="http://schemas.microsoft.com/office/drawing/2014/main" id="{C557B664-47D0-4DE0-9237-CFE09332E2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3" r="-2" b="-2"/>
          <a:stretch/>
        </p:blipFill>
        <p:spPr bwMode="auto">
          <a:xfrm>
            <a:off x="628650" y="1845426"/>
            <a:ext cx="7884410" cy="445030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5E2E9607-7C74-48C6-82A1-1A95D68BFB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85684163"/>
      </p:ext>
    </p:extLst>
  </p:cSld>
  <p:clrMapOvr>
    <a:masterClrMapping/>
  </p:clrMapOvr>
  <mc:AlternateContent xmlns:mc="http://schemas.openxmlformats.org/markup-compatibility/2006" xmlns:p14="http://schemas.microsoft.com/office/powerpoint/2010/main">
    <mc:Choice Requires="p14">
      <p:transition spd="slow" p14:dur="2000" advTm="50327"/>
    </mc:Choice>
    <mc:Fallback xmlns="">
      <p:transition spd="slow" advTm="50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090F2-8710-42A6-B825-114CD0F6E70E}"/>
              </a:ext>
            </a:extLst>
          </p:cNvPr>
          <p:cNvSpPr>
            <a:spLocks noGrp="1"/>
          </p:cNvSpPr>
          <p:nvPr>
            <p:ph type="title"/>
          </p:nvPr>
        </p:nvSpPr>
        <p:spPr/>
        <p:txBody>
          <a:bodyPr>
            <a:normAutofit fontScale="90000"/>
          </a:bodyPr>
          <a:lstStyle/>
          <a:p>
            <a:r>
              <a:rPr lang="en-GB" altLang="en-US" b="0" dirty="0">
                <a:solidFill>
                  <a:srgbClr val="0070C0"/>
                </a:solidFill>
                <a:cs typeface="Calibri" panose="020F0502020204030204" pitchFamily="34" charset="0"/>
              </a:rPr>
              <a:t>PROCESS FOR TIMING OF ASSESSMENTS</a:t>
            </a:r>
            <a:endParaRPr lang="en-GB" dirty="0"/>
          </a:p>
        </p:txBody>
      </p:sp>
      <p:pic>
        <p:nvPicPr>
          <p:cNvPr id="3" name="Picture 2">
            <a:extLst>
              <a:ext uri="{FF2B5EF4-FFF2-40B4-BE49-F238E27FC236}">
                <a16:creationId xmlns:a16="http://schemas.microsoft.com/office/drawing/2014/main" id="{3AA52DA9-49C8-4D0D-ADAE-5E5CCA610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00" b="4974"/>
          <a:stretch>
            <a:fillRect/>
          </a:stretch>
        </p:blipFill>
        <p:spPr bwMode="auto">
          <a:xfrm>
            <a:off x="719138" y="1301098"/>
            <a:ext cx="4021137" cy="395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1A058D4A-1C2C-4253-A525-373F763DECFC}"/>
              </a:ext>
            </a:extLst>
          </p:cNvPr>
          <p:cNvSpPr txBox="1"/>
          <p:nvPr/>
        </p:nvSpPr>
        <p:spPr>
          <a:xfrm>
            <a:off x="5724525" y="2781300"/>
            <a:ext cx="2376488" cy="522288"/>
          </a:xfrm>
          <a:prstGeom prst="rect">
            <a:avLst/>
          </a:prstGeom>
          <a:noFill/>
        </p:spPr>
        <p:txBody>
          <a:bodyPr>
            <a:spAutoFit/>
          </a:bodyPr>
          <a:lstStyle/>
          <a:p>
            <a:pPr eaLnBrk="1" fontAlgn="auto" hangingPunct="1">
              <a:spcBef>
                <a:spcPts val="0"/>
              </a:spcBef>
              <a:spcAft>
                <a:spcPts val="0"/>
              </a:spcAft>
              <a:defRPr/>
            </a:pPr>
            <a:r>
              <a:rPr lang="en-GB" sz="2800" dirty="0">
                <a:solidFill>
                  <a:schemeClr val="accent2">
                    <a:lumMod val="50000"/>
                  </a:schemeClr>
                </a:solidFill>
                <a:latin typeface="+mn-lt"/>
              </a:rPr>
              <a:t>Weeks 1 - 6</a:t>
            </a:r>
          </a:p>
        </p:txBody>
      </p:sp>
      <p:pic>
        <p:nvPicPr>
          <p:cNvPr id="6" name="Audio 5">
            <a:hlinkClick r:id="" action="ppaction://media"/>
            <a:extLst>
              <a:ext uri="{FF2B5EF4-FFF2-40B4-BE49-F238E27FC236}">
                <a16:creationId xmlns:a16="http://schemas.microsoft.com/office/drawing/2014/main" id="{10790FD3-C4BF-4F25-9BC3-794ECA8FA5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0388884"/>
      </p:ext>
    </p:extLst>
  </p:cSld>
  <p:clrMapOvr>
    <a:masterClrMapping/>
  </p:clrMapOvr>
  <mc:AlternateContent xmlns:mc="http://schemas.openxmlformats.org/markup-compatibility/2006" xmlns:p14="http://schemas.microsoft.com/office/powerpoint/2010/main">
    <mc:Choice Requires="p14">
      <p:transition spd="slow" p14:dur="2000" advTm="12084"/>
    </mc:Choice>
    <mc:Fallback xmlns="">
      <p:transition spd="slow" advTm="1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99258-A888-4DB9-B6AB-7F353AFD2A55}"/>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099AD050-36C5-4C87-A84D-247F04A763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90" r="106" b="2"/>
          <a:stretch/>
        </p:blipFill>
        <p:spPr bwMode="auto">
          <a:xfrm>
            <a:off x="4363482" y="10"/>
            <a:ext cx="4856138" cy="5236019"/>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2B70AE25-27FF-4B21-813D-43C98BB67053}"/>
              </a:ext>
            </a:extLst>
          </p:cNvPr>
          <p:cNvSpPr/>
          <p:nvPr/>
        </p:nvSpPr>
        <p:spPr>
          <a:xfrm>
            <a:off x="205447" y="1334309"/>
            <a:ext cx="4175310" cy="1077218"/>
          </a:xfrm>
          <a:prstGeom prst="rect">
            <a:avLst/>
          </a:prstGeom>
        </p:spPr>
        <p:txBody>
          <a:bodyPr wrap="none">
            <a:spAutoFit/>
          </a:bodyPr>
          <a:lstStyle/>
          <a:p>
            <a:r>
              <a:rPr lang="en-GB" altLang="en-US" sz="3200" dirty="0">
                <a:solidFill>
                  <a:srgbClr val="0070C0"/>
                </a:solidFill>
                <a:cs typeface="Calibri" panose="020F0502020204030204" pitchFamily="34" charset="0"/>
              </a:rPr>
              <a:t>PROCESS FOR TIMING </a:t>
            </a:r>
          </a:p>
          <a:p>
            <a:r>
              <a:rPr lang="en-GB" altLang="en-US" sz="3200" dirty="0">
                <a:solidFill>
                  <a:srgbClr val="0070C0"/>
                </a:solidFill>
                <a:cs typeface="Calibri" panose="020F0502020204030204" pitchFamily="34" charset="0"/>
              </a:rPr>
              <a:t>OF ASSESSMENTS</a:t>
            </a:r>
            <a:endParaRPr lang="en-GB" sz="3200" dirty="0"/>
          </a:p>
        </p:txBody>
      </p:sp>
      <p:sp>
        <p:nvSpPr>
          <p:cNvPr id="5" name="Rectangle 4">
            <a:extLst>
              <a:ext uri="{FF2B5EF4-FFF2-40B4-BE49-F238E27FC236}">
                <a16:creationId xmlns:a16="http://schemas.microsoft.com/office/drawing/2014/main" id="{EF17A2EF-8A66-419C-9396-C5F6019D3209}"/>
              </a:ext>
            </a:extLst>
          </p:cNvPr>
          <p:cNvSpPr/>
          <p:nvPr/>
        </p:nvSpPr>
        <p:spPr>
          <a:xfrm>
            <a:off x="947713" y="2618019"/>
            <a:ext cx="1495474" cy="341632"/>
          </a:xfrm>
          <a:prstGeom prst="rect">
            <a:avLst/>
          </a:prstGeom>
        </p:spPr>
        <p:txBody>
          <a:bodyPr wrap="none">
            <a:spAutoFit/>
          </a:bodyPr>
          <a:lstStyle/>
          <a:p>
            <a:pPr indent="-228600" defTabSz="914400">
              <a:lnSpc>
                <a:spcPct val="90000"/>
              </a:lnSpc>
              <a:spcAft>
                <a:spcPts val="600"/>
              </a:spcAft>
              <a:buFont typeface="Arial" panose="020B0604020202020204" pitchFamily="34" charset="0"/>
              <a:buChar char="•"/>
              <a:defRPr/>
            </a:pPr>
            <a:r>
              <a:rPr lang="en-US" dirty="0"/>
              <a:t>Week 7 - 16</a:t>
            </a:r>
          </a:p>
        </p:txBody>
      </p:sp>
      <p:pic>
        <p:nvPicPr>
          <p:cNvPr id="6" name="Audio 5">
            <a:hlinkClick r:id="" action="ppaction://media"/>
            <a:extLst>
              <a:ext uri="{FF2B5EF4-FFF2-40B4-BE49-F238E27FC236}">
                <a16:creationId xmlns:a16="http://schemas.microsoft.com/office/drawing/2014/main" id="{BE950F31-C62C-4F01-B01D-3C40CF7BD8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00705837"/>
      </p:ext>
    </p:extLst>
  </p:cSld>
  <p:clrMapOvr>
    <a:masterClrMapping/>
  </p:clrMapOvr>
  <mc:AlternateContent xmlns:mc="http://schemas.openxmlformats.org/markup-compatibility/2006" xmlns:p14="http://schemas.microsoft.com/office/powerpoint/2010/main">
    <mc:Choice Requires="p14">
      <p:transition spd="slow" p14:dur="2000" advTm="12066"/>
    </mc:Choice>
    <mc:Fallback xmlns="">
      <p:transition spd="slow" advTm="12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94ADA-5518-49BD-B7D4-80B7B6563DA1}"/>
              </a:ext>
            </a:extLst>
          </p:cNvPr>
          <p:cNvSpPr>
            <a:spLocks noGrp="1"/>
          </p:cNvSpPr>
          <p:nvPr>
            <p:ph type="title"/>
          </p:nvPr>
        </p:nvSpPr>
        <p:spPr>
          <a:xfrm>
            <a:off x="210118" y="34388"/>
            <a:ext cx="8728435" cy="1083211"/>
          </a:xfrm>
        </p:spPr>
        <p:txBody>
          <a:bodyPr>
            <a:normAutofit fontScale="90000"/>
          </a:bodyPr>
          <a:lstStyle/>
          <a:p>
            <a:br>
              <a:rPr lang="en-GB" b="0" dirty="0">
                <a:solidFill>
                  <a:schemeClr val="tx2">
                    <a:lumMod val="60000"/>
                    <a:lumOff val="40000"/>
                  </a:schemeClr>
                </a:solidFill>
              </a:rPr>
            </a:br>
            <a:r>
              <a:rPr lang="en-GB" sz="4900" b="0" dirty="0">
                <a:solidFill>
                  <a:schemeClr val="tx2">
                    <a:lumMod val="60000"/>
                    <a:lumOff val="40000"/>
                  </a:schemeClr>
                </a:solidFill>
              </a:rPr>
              <a:t>Section 1</a:t>
            </a:r>
            <a:endParaRPr lang="en-GB" b="0" dirty="0">
              <a:solidFill>
                <a:schemeClr val="tx2">
                  <a:lumMod val="60000"/>
                  <a:lumOff val="40000"/>
                </a:schemeClr>
              </a:solidFill>
            </a:endParaRPr>
          </a:p>
        </p:txBody>
      </p:sp>
      <p:sp>
        <p:nvSpPr>
          <p:cNvPr id="3" name="Content Placeholder 2">
            <a:extLst>
              <a:ext uri="{FF2B5EF4-FFF2-40B4-BE49-F238E27FC236}">
                <a16:creationId xmlns:a16="http://schemas.microsoft.com/office/drawing/2014/main" id="{9727734B-97B5-4442-AC77-9425ED4068E8}"/>
              </a:ext>
            </a:extLst>
          </p:cNvPr>
          <p:cNvSpPr>
            <a:spLocks noGrp="1"/>
          </p:cNvSpPr>
          <p:nvPr>
            <p:ph idx="1"/>
          </p:nvPr>
        </p:nvSpPr>
        <p:spPr>
          <a:xfrm>
            <a:off x="205447" y="1117599"/>
            <a:ext cx="8728435" cy="3814475"/>
          </a:xfrm>
        </p:spPr>
        <p:txBody>
          <a:bodyPr/>
          <a:lstStyle/>
          <a:p>
            <a:pPr>
              <a:defRPr/>
            </a:pPr>
            <a:endParaRPr lang="en-GB" altLang="en-US" dirty="0">
              <a:solidFill>
                <a:schemeClr val="tx2"/>
              </a:solidFill>
              <a:ea typeface="Verdana" panose="020B0604030504040204" pitchFamily="34" charset="0"/>
            </a:endParaRPr>
          </a:p>
          <a:p>
            <a:pPr>
              <a:defRPr/>
            </a:pPr>
            <a:endParaRPr lang="en-GB" altLang="en-US" dirty="0">
              <a:solidFill>
                <a:schemeClr val="tx2"/>
              </a:solidFill>
              <a:ea typeface="Verdana" panose="020B0604030504040204" pitchFamily="34" charset="0"/>
            </a:endParaRPr>
          </a:p>
          <a:p>
            <a:pPr>
              <a:defRPr/>
            </a:pPr>
            <a:r>
              <a:rPr lang="en-GB" altLang="en-US" sz="2800" dirty="0">
                <a:solidFill>
                  <a:schemeClr val="tx2"/>
                </a:solidFill>
                <a:ea typeface="Verdana" panose="020B0604030504040204" pitchFamily="34" charset="0"/>
              </a:rPr>
              <a:t>Guidance to consider before making an EHCNA request</a:t>
            </a:r>
          </a:p>
          <a:p>
            <a:pPr>
              <a:defRPr/>
            </a:pPr>
            <a:endParaRPr lang="en-GB" altLang="en-US" sz="2800" dirty="0">
              <a:solidFill>
                <a:schemeClr val="tx2"/>
              </a:solidFill>
              <a:ea typeface="Verdana" panose="020B0604030504040204" pitchFamily="34" charset="0"/>
            </a:endParaRPr>
          </a:p>
          <a:p>
            <a:pPr>
              <a:defRPr/>
            </a:pPr>
            <a:r>
              <a:rPr lang="en-GB" altLang="en-US" sz="2800" dirty="0">
                <a:solidFill>
                  <a:schemeClr val="tx2"/>
                </a:solidFill>
                <a:ea typeface="Verdana" panose="020B0604030504040204" pitchFamily="34" charset="0"/>
              </a:rPr>
              <a:t>Ordinarily available inclusive practice</a:t>
            </a:r>
          </a:p>
          <a:p>
            <a:pPr>
              <a:defRPr/>
            </a:pPr>
            <a:endParaRPr lang="en-GB" altLang="en-US" sz="2800" dirty="0">
              <a:solidFill>
                <a:schemeClr val="tx2"/>
              </a:solidFill>
              <a:ea typeface="Verdana" panose="020B0604030504040204" pitchFamily="34" charset="0"/>
            </a:endParaRPr>
          </a:p>
          <a:p>
            <a:pPr>
              <a:defRPr/>
            </a:pPr>
            <a:r>
              <a:rPr lang="en-GB" altLang="en-US" sz="2800" dirty="0">
                <a:solidFill>
                  <a:schemeClr val="tx2"/>
                </a:solidFill>
                <a:ea typeface="Verdana" panose="020B0604030504040204" pitchFamily="34" charset="0"/>
              </a:rPr>
              <a:t>The graduated approach/SEN support</a:t>
            </a:r>
          </a:p>
          <a:p>
            <a:pPr marL="0" indent="0">
              <a:buNone/>
              <a:defRPr/>
            </a:pPr>
            <a:endParaRPr lang="en-GB" altLang="en-US" dirty="0">
              <a:solidFill>
                <a:schemeClr val="tx2"/>
              </a:solidFill>
              <a:ea typeface="Verdana" panose="020B0604030504040204" pitchFamily="34" charset="0"/>
            </a:endParaRPr>
          </a:p>
          <a:p>
            <a:pPr marL="0" indent="0">
              <a:buNone/>
            </a:pPr>
            <a:endParaRPr lang="en-GB" dirty="0"/>
          </a:p>
        </p:txBody>
      </p:sp>
      <p:pic>
        <p:nvPicPr>
          <p:cNvPr id="4" name="Audio 3">
            <a:hlinkClick r:id="" action="ppaction://media"/>
            <a:extLst>
              <a:ext uri="{FF2B5EF4-FFF2-40B4-BE49-F238E27FC236}">
                <a16:creationId xmlns:a16="http://schemas.microsoft.com/office/drawing/2014/main" id="{6C77F2DE-7424-4D52-B4A3-DA31848BCE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96334478"/>
      </p:ext>
    </p:extLst>
  </p:cSld>
  <p:clrMapOvr>
    <a:masterClrMapping/>
  </p:clrMapOvr>
  <mc:AlternateContent xmlns:mc="http://schemas.openxmlformats.org/markup-compatibility/2006" xmlns:p14="http://schemas.microsoft.com/office/powerpoint/2010/main">
    <mc:Choice Requires="p14">
      <p:transition spd="slow" p14:dur="2000" advTm="7974"/>
    </mc:Choice>
    <mc:Fallback xmlns="">
      <p:transition spd="slow" advTm="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F24C6-64B3-4482-A656-F4C9668AE936}"/>
              </a:ext>
            </a:extLst>
          </p:cNvPr>
          <p:cNvSpPr>
            <a:spLocks noGrp="1"/>
          </p:cNvSpPr>
          <p:nvPr>
            <p:ph type="title"/>
          </p:nvPr>
        </p:nvSpPr>
        <p:spPr>
          <a:xfrm>
            <a:off x="3752322" y="728905"/>
            <a:ext cx="4763024" cy="1045466"/>
          </a:xfrm>
          <a:noFill/>
        </p:spPr>
        <p:txBody>
          <a:bodyPr vert="horz" lIns="91440" tIns="45720" rIns="91440" bIns="45720" rtlCol="0" anchor="b">
            <a:normAutofit fontScale="90000"/>
          </a:bodyPr>
          <a:lstStyle/>
          <a:p>
            <a:pPr algn="l" defTabSz="914400">
              <a:lnSpc>
                <a:spcPct val="90000"/>
              </a:lnSpc>
            </a:pPr>
            <a:r>
              <a:rPr lang="en-GB" altLang="en-US" sz="3100" b="0" dirty="0">
                <a:solidFill>
                  <a:srgbClr val="0070C0"/>
                </a:solidFill>
                <a:cs typeface="Calibri" panose="020F0502020204030204" pitchFamily="34" charset="0"/>
              </a:rPr>
              <a:t>PROCESS</a:t>
            </a:r>
            <a:r>
              <a:rPr lang="en-GB" altLang="en-US" sz="4800" b="0" dirty="0">
                <a:solidFill>
                  <a:srgbClr val="0070C0"/>
                </a:solidFill>
                <a:cs typeface="Calibri" panose="020F0502020204030204" pitchFamily="34" charset="0"/>
              </a:rPr>
              <a:t> </a:t>
            </a:r>
            <a:r>
              <a:rPr lang="en-GB" altLang="en-US" sz="3100" b="0" dirty="0">
                <a:solidFill>
                  <a:srgbClr val="0070C0"/>
                </a:solidFill>
                <a:cs typeface="Calibri" panose="020F0502020204030204" pitchFamily="34" charset="0"/>
              </a:rPr>
              <a:t>FOR TIMING OF ASSESSMENTS</a:t>
            </a:r>
            <a:endParaRPr lang="en-US" sz="3100" dirty="0">
              <a:solidFill>
                <a:schemeClr val="tx1"/>
              </a:solidFill>
              <a:cs typeface="+mj-cs"/>
            </a:endParaRPr>
          </a:p>
        </p:txBody>
      </p:sp>
      <p:pic>
        <p:nvPicPr>
          <p:cNvPr id="3" name="Picture 2">
            <a:extLst>
              <a:ext uri="{FF2B5EF4-FFF2-40B4-BE49-F238E27FC236}">
                <a16:creationId xmlns:a16="http://schemas.microsoft.com/office/drawing/2014/main" id="{01C85FEB-3DE9-4FE5-8593-9EB2199EDF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203"/>
          <a:stretch/>
        </p:blipFill>
        <p:spPr bwMode="auto">
          <a:xfrm>
            <a:off x="623990" y="728907"/>
            <a:ext cx="2419350" cy="457618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a:extLst>
              <a:ext uri="{FF2B5EF4-FFF2-40B4-BE49-F238E27FC236}">
                <a16:creationId xmlns:a16="http://schemas.microsoft.com/office/drawing/2014/main" id="{80FC5187-D92F-4CEA-8BBE-247F2B8B288C}"/>
              </a:ext>
            </a:extLst>
          </p:cNvPr>
          <p:cNvSpPr txBox="1">
            <a:spLocks/>
          </p:cNvSpPr>
          <p:nvPr/>
        </p:nvSpPr>
        <p:spPr bwMode="auto">
          <a:xfrm>
            <a:off x="4831897" y="2674257"/>
            <a:ext cx="2419350" cy="792162"/>
          </a:xfrm>
          <a:prstGeom prst="rect">
            <a:avLst/>
          </a:prstGeom>
          <a:noFill/>
          <a:ln>
            <a:noFill/>
          </a:ln>
        </p:spPr>
        <p:txBody>
          <a:bodyPr anchor="ctr">
            <a:normAutofit fontScale="77500" lnSpcReduction="20000"/>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GB" dirty="0">
                <a:solidFill>
                  <a:schemeClr val="accent2">
                    <a:lumMod val="50000"/>
                  </a:schemeClr>
                </a:solidFill>
              </a:rPr>
              <a:t>Week 17 - 20</a:t>
            </a:r>
          </a:p>
        </p:txBody>
      </p:sp>
      <p:pic>
        <p:nvPicPr>
          <p:cNvPr id="6" name="Audio 5">
            <a:hlinkClick r:id="" action="ppaction://media"/>
            <a:extLst>
              <a:ext uri="{FF2B5EF4-FFF2-40B4-BE49-F238E27FC236}">
                <a16:creationId xmlns:a16="http://schemas.microsoft.com/office/drawing/2014/main" id="{E9C122DD-DA23-47FB-940B-E68212DDCE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71088952"/>
      </p:ext>
    </p:extLst>
  </p:cSld>
  <p:clrMapOvr>
    <a:masterClrMapping/>
  </p:clrMapOvr>
  <mc:AlternateContent xmlns:mc="http://schemas.openxmlformats.org/markup-compatibility/2006" xmlns:p14="http://schemas.microsoft.com/office/powerpoint/2010/main">
    <mc:Choice Requires="p14">
      <p:transition spd="slow" p14:dur="2000" advTm="18376"/>
    </mc:Choice>
    <mc:Fallback xmlns="">
      <p:transition spd="slow" advTm="18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247569-0F5C-466D-9CDA-7F10EB490F31}"/>
              </a:ext>
            </a:extLst>
          </p:cNvPr>
          <p:cNvSpPr/>
          <p:nvPr/>
        </p:nvSpPr>
        <p:spPr>
          <a:xfrm>
            <a:off x="1814966" y="783771"/>
            <a:ext cx="5127172" cy="1015663"/>
          </a:xfrm>
          <a:prstGeom prst="rect">
            <a:avLst/>
          </a:prstGeom>
        </p:spPr>
        <p:txBody>
          <a:bodyPr wrap="square">
            <a:spAutoFit/>
          </a:bodyPr>
          <a:lstStyle/>
          <a:p>
            <a:pPr algn="ctr">
              <a:defRPr/>
            </a:pPr>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Thank you</a:t>
            </a:r>
          </a:p>
        </p:txBody>
      </p:sp>
      <p:sp>
        <p:nvSpPr>
          <p:cNvPr id="5" name="Rectangle: Rounded Corners 4">
            <a:extLst>
              <a:ext uri="{FF2B5EF4-FFF2-40B4-BE49-F238E27FC236}">
                <a16:creationId xmlns:a16="http://schemas.microsoft.com/office/drawing/2014/main" id="{536B09BA-8897-4777-878F-BD80CB02D452}"/>
              </a:ext>
            </a:extLst>
          </p:cNvPr>
          <p:cNvSpPr/>
          <p:nvPr/>
        </p:nvSpPr>
        <p:spPr>
          <a:xfrm>
            <a:off x="2362427" y="1995377"/>
            <a:ext cx="4032250" cy="157003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GB" dirty="0">
                <a:solidFill>
                  <a:schemeClr val="tx1"/>
                </a:solidFill>
              </a:rPr>
              <a:t>We hope you have found </a:t>
            </a:r>
            <a:r>
              <a:rPr lang="en-GB">
                <a:solidFill>
                  <a:schemeClr val="tx1"/>
                </a:solidFill>
              </a:rPr>
              <a:t>this presentation helpful.</a:t>
            </a:r>
            <a:endParaRPr lang="en-GB" dirty="0">
              <a:solidFill>
                <a:schemeClr val="tx1"/>
              </a:solidFill>
            </a:endParaRPr>
          </a:p>
        </p:txBody>
      </p:sp>
      <p:sp>
        <p:nvSpPr>
          <p:cNvPr id="6" name="Rectangle: Rounded Corners 5">
            <a:extLst>
              <a:ext uri="{FF2B5EF4-FFF2-40B4-BE49-F238E27FC236}">
                <a16:creationId xmlns:a16="http://schemas.microsoft.com/office/drawing/2014/main" id="{0343CF0B-5922-4D44-A9B8-32A990ED79E6}"/>
              </a:ext>
            </a:extLst>
          </p:cNvPr>
          <p:cNvSpPr/>
          <p:nvPr/>
        </p:nvSpPr>
        <p:spPr>
          <a:xfrm>
            <a:off x="4926013" y="3653517"/>
            <a:ext cx="4032250" cy="1570038"/>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 Please take a look at the Annual Review </a:t>
            </a:r>
            <a:r>
              <a:rPr lang="en-GB"/>
              <a:t>and Funding training </a:t>
            </a:r>
            <a:r>
              <a:rPr lang="en-GB" dirty="0"/>
              <a:t>too!</a:t>
            </a:r>
          </a:p>
        </p:txBody>
      </p:sp>
      <p:pic>
        <p:nvPicPr>
          <p:cNvPr id="3" name="Audio 2">
            <a:hlinkClick r:id="" action="ppaction://media"/>
            <a:extLst>
              <a:ext uri="{FF2B5EF4-FFF2-40B4-BE49-F238E27FC236}">
                <a16:creationId xmlns:a16="http://schemas.microsoft.com/office/drawing/2014/main" id="{A2E6FBE5-DF32-46FD-9241-624FAC121B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32416823"/>
      </p:ext>
    </p:extLst>
  </p:cSld>
  <p:clrMapOvr>
    <a:masterClrMapping/>
  </p:clrMapOvr>
  <mc:AlternateContent xmlns:mc="http://schemas.openxmlformats.org/markup-compatibility/2006" xmlns:p14="http://schemas.microsoft.com/office/powerpoint/2010/main">
    <mc:Choice Requires="p14">
      <p:transition spd="slow" p14:dur="2000" advTm="13779"/>
    </mc:Choice>
    <mc:Fallback xmlns="">
      <p:transition spd="slow" advTm="13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altLang="en-US" sz="4900" b="0" dirty="0">
                <a:solidFill>
                  <a:srgbClr val="0070C0"/>
                </a:solidFill>
                <a:ea typeface="Verdana" panose="020B0604030504040204" pitchFamily="34" charset="0"/>
              </a:rPr>
            </a:br>
            <a:r>
              <a:rPr lang="en-US" sz="2000" dirty="0"/>
              <a:t>An EHCNA is an assessment of a child or young persons education, health and social care needs. </a:t>
            </a:r>
            <a:br>
              <a:rPr lang="en-US" sz="2000" dirty="0"/>
            </a:br>
            <a:r>
              <a:rPr lang="en-GB" altLang="en-US" sz="2000" b="0" dirty="0">
                <a:solidFill>
                  <a:srgbClr val="0070C0"/>
                </a:solidFill>
                <a:ea typeface="Verdana" panose="020B0604030504040204" pitchFamily="34" charset="0"/>
              </a:rPr>
              <a:t>What to think about?</a:t>
            </a:r>
            <a:br>
              <a:rPr lang="en-GB" altLang="en-US" dirty="0">
                <a:solidFill>
                  <a:srgbClr val="0070C0"/>
                </a:solidFill>
                <a:latin typeface="Verdana" panose="020B0604030504040204" pitchFamily="34" charset="0"/>
                <a:ea typeface="Verdana" panose="020B0604030504040204" pitchFamily="34" charset="0"/>
              </a:rPr>
            </a:br>
            <a:endParaRPr lang="en-US" dirty="0"/>
          </a:p>
        </p:txBody>
      </p:sp>
      <p:sp>
        <p:nvSpPr>
          <p:cNvPr id="3" name="Content Placeholder 2"/>
          <p:cNvSpPr>
            <a:spLocks noGrp="1"/>
          </p:cNvSpPr>
          <p:nvPr>
            <p:ph idx="1"/>
          </p:nvPr>
        </p:nvSpPr>
        <p:spPr>
          <a:xfrm>
            <a:off x="205447" y="1479066"/>
            <a:ext cx="8728435" cy="4330942"/>
          </a:xfrm>
          <a:noFill/>
        </p:spPr>
        <p:txBody>
          <a:bodyPr>
            <a:normAutofit/>
          </a:bodyPr>
          <a:lstStyle/>
          <a:p>
            <a:r>
              <a:rPr lang="en-GB" sz="1600" b="1" dirty="0"/>
              <a:t>I</a:t>
            </a:r>
            <a:r>
              <a:rPr lang="en-GB" sz="1600" b="1" dirty="0">
                <a:solidFill>
                  <a:srgbClr val="28688A"/>
                </a:solidFill>
              </a:rPr>
              <a:t>n West Sussex </a:t>
            </a:r>
            <a:r>
              <a:rPr lang="en-GB" sz="1600" dirty="0">
                <a:solidFill>
                  <a:srgbClr val="28688A"/>
                </a:solidFill>
              </a:rPr>
              <a:t>a request for assessment must demonstrate implementation of appropriate approaches set out in the Ordinarily Available Inclusive Practice (OAIP) guidance as part of the graduated approach to meeting the pupil’s needs.  </a:t>
            </a:r>
          </a:p>
          <a:p>
            <a:r>
              <a:rPr lang="en-GB" sz="1600" dirty="0">
                <a:solidFill>
                  <a:srgbClr val="28688A"/>
                </a:solidFill>
              </a:rPr>
              <a:t>Settings need to demonstrate that despite this relevant and purposeful action, the pupil has not made expected progress.  </a:t>
            </a:r>
          </a:p>
          <a:p>
            <a:pPr>
              <a:defRPr/>
            </a:pPr>
            <a:r>
              <a:rPr lang="en-GB" altLang="en-US" sz="1600" dirty="0">
                <a:solidFill>
                  <a:srgbClr val="28688A"/>
                </a:solidFill>
                <a:ea typeface="Verdana" panose="020B0604030504040204" pitchFamily="34" charset="0"/>
              </a:rPr>
              <a:t>What SEN support do you already have in place and is the child/young person making progress?</a:t>
            </a:r>
          </a:p>
          <a:p>
            <a:pPr>
              <a:defRPr/>
            </a:pPr>
            <a:r>
              <a:rPr lang="en-GB" altLang="en-US" sz="1600" dirty="0">
                <a:solidFill>
                  <a:srgbClr val="28688A"/>
                </a:solidFill>
                <a:ea typeface="Verdana" panose="020B0604030504040204" pitchFamily="34" charset="0"/>
              </a:rPr>
              <a:t>What will an education health and care plan do/provide for the child/young person that is not already provided?</a:t>
            </a:r>
          </a:p>
          <a:p>
            <a:pPr>
              <a:defRPr/>
            </a:pPr>
            <a:r>
              <a:rPr lang="en-GB" altLang="en-US" sz="1600" dirty="0">
                <a:solidFill>
                  <a:srgbClr val="28688A"/>
                </a:solidFill>
                <a:ea typeface="Verdana" panose="020B0604030504040204" pitchFamily="34" charset="0"/>
              </a:rPr>
              <a:t>Have you looked in detail at guidance and criteria for EHCNA requests? </a:t>
            </a:r>
            <a:r>
              <a:rPr lang="en-GB" altLang="en-US" sz="1600" dirty="0">
                <a:solidFill>
                  <a:srgbClr val="28688A"/>
                </a:solidFill>
                <a:ea typeface="Verdana" panose="020B0604030504040204" pitchFamily="34" charset="0"/>
                <a:hlinkClick r:id="rId5">
                  <a:extLst>
                    <a:ext uri="{A12FA001-AC4F-418D-AE19-62706E023703}">
                      <ahyp:hlinkClr xmlns:ahyp="http://schemas.microsoft.com/office/drawing/2018/hyperlinkcolor" val="tx"/>
                    </a:ext>
                  </a:extLst>
                </a:hlinkClick>
              </a:rPr>
              <a:t>https://schools.local-offer.org/wp-content/uploads/2020/12/EHCNA-GUIDANCE.docx</a:t>
            </a:r>
            <a:endParaRPr lang="en-GB" altLang="en-US" sz="1600" dirty="0">
              <a:solidFill>
                <a:srgbClr val="28688A"/>
              </a:solidFill>
              <a:ea typeface="Verdana" panose="020B0604030504040204" pitchFamily="34" charset="0"/>
            </a:endParaRPr>
          </a:p>
          <a:p>
            <a:pPr>
              <a:lnSpc>
                <a:spcPct val="80000"/>
              </a:lnSpc>
              <a:defRPr/>
            </a:pPr>
            <a:r>
              <a:rPr lang="en-GB" altLang="en-US" sz="1600" dirty="0">
                <a:solidFill>
                  <a:srgbClr val="28688A"/>
                </a:solidFill>
                <a:ea typeface="Verdana" panose="020B0604030504040204" pitchFamily="34" charset="0"/>
              </a:rPr>
              <a:t>Does the child/young person have a healthcare plan  (including statutory requirements) in place and being implemented?</a:t>
            </a:r>
          </a:p>
          <a:p>
            <a:pPr>
              <a:lnSpc>
                <a:spcPct val="80000"/>
              </a:lnSpc>
              <a:defRPr/>
            </a:pPr>
            <a:r>
              <a:rPr lang="en-GB" sz="1600" dirty="0">
                <a:solidFill>
                  <a:srgbClr val="28688A"/>
                </a:solidFill>
                <a:ea typeface="Verdana" panose="020B0604030504040204" pitchFamily="34" charset="0"/>
              </a:rPr>
              <a:t>Requests for EHC assessment in year 11 for college must include what they are going to do at college and evidence of discussion with college regarding support available etc </a:t>
            </a:r>
            <a:endParaRPr lang="en-GB" altLang="en-US" sz="1600" dirty="0">
              <a:solidFill>
                <a:srgbClr val="28688A"/>
              </a:solidFill>
              <a:ea typeface="Verdana" panose="020B0604030504040204" pitchFamily="34" charset="0"/>
            </a:endParaRPr>
          </a:p>
          <a:p>
            <a:endParaRPr lang="en-US" dirty="0"/>
          </a:p>
        </p:txBody>
      </p:sp>
      <p:pic>
        <p:nvPicPr>
          <p:cNvPr id="4" name="Audio 3">
            <a:hlinkClick r:id="" action="ppaction://media"/>
            <a:extLst>
              <a:ext uri="{FF2B5EF4-FFF2-40B4-BE49-F238E27FC236}">
                <a16:creationId xmlns:a16="http://schemas.microsoft.com/office/drawing/2014/main" id="{239726A4-2056-48BE-99BE-99930D3FD04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196445886"/>
      </p:ext>
    </p:extLst>
  </p:cSld>
  <p:clrMapOvr>
    <a:masterClrMapping/>
  </p:clrMapOvr>
  <mc:AlternateContent xmlns:mc="http://schemas.openxmlformats.org/markup-compatibility/2006" xmlns:p14="http://schemas.microsoft.com/office/powerpoint/2010/main">
    <mc:Choice Requires="p14">
      <p:transition spd="slow" p14:dur="2000" advTm="58268"/>
    </mc:Choice>
    <mc:Fallback xmlns="">
      <p:transition spd="slow" advTm="58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2732C-B4E5-4612-82C2-C31A17E4CC5C}"/>
              </a:ext>
            </a:extLst>
          </p:cNvPr>
          <p:cNvSpPr>
            <a:spLocks noGrp="1"/>
          </p:cNvSpPr>
          <p:nvPr>
            <p:ph type="title"/>
          </p:nvPr>
        </p:nvSpPr>
        <p:spPr/>
        <p:txBody>
          <a:bodyPr>
            <a:normAutofit/>
          </a:bodyPr>
          <a:lstStyle/>
          <a:p>
            <a:r>
              <a:rPr lang="en-GB" altLang="en-US" sz="2000" dirty="0">
                <a:solidFill>
                  <a:schemeClr val="tx1"/>
                </a:solidFill>
                <a:ea typeface="Verdana" panose="020B0604030504040204" pitchFamily="34" charset="0"/>
              </a:rPr>
              <a:t>Inclusive quality first teaching is an expectation for every child.</a:t>
            </a:r>
            <a:br>
              <a:rPr lang="en-GB" altLang="en-US" sz="2000" dirty="0">
                <a:solidFill>
                  <a:schemeClr val="tx1"/>
                </a:solidFill>
                <a:ea typeface="Verdana" panose="020B0604030504040204" pitchFamily="34" charset="0"/>
              </a:rPr>
            </a:br>
            <a:r>
              <a:rPr lang="en-GB" altLang="en-US" sz="2000" dirty="0">
                <a:solidFill>
                  <a:schemeClr val="tx1"/>
                </a:solidFill>
                <a:ea typeface="Verdana" panose="020B0604030504040204" pitchFamily="34" charset="0"/>
              </a:rPr>
              <a:t>Information on </a:t>
            </a:r>
            <a:r>
              <a:rPr lang="en-GB" altLang="en-US" sz="2000" dirty="0">
                <a:solidFill>
                  <a:srgbClr val="28688A"/>
                </a:solidFill>
              </a:rPr>
              <a:t>Ordinarily available inclusive provision </a:t>
            </a:r>
            <a:r>
              <a:rPr lang="en-GB" altLang="en-US" sz="2000" dirty="0">
                <a:solidFill>
                  <a:schemeClr val="tx1"/>
                </a:solidFill>
              </a:rPr>
              <a:t>can be found on the </a:t>
            </a:r>
            <a:br>
              <a:rPr lang="en-GB" altLang="en-US" sz="2000" dirty="0">
                <a:solidFill>
                  <a:schemeClr val="tx1"/>
                </a:solidFill>
              </a:rPr>
            </a:br>
            <a:r>
              <a:rPr lang="en-GB" altLang="en-US" sz="2000" dirty="0">
                <a:solidFill>
                  <a:srgbClr val="28688A"/>
                </a:solidFill>
              </a:rPr>
              <a:t>Tools for schools </a:t>
            </a:r>
            <a:r>
              <a:rPr lang="en-GB" altLang="en-US" sz="2000" dirty="0">
                <a:solidFill>
                  <a:schemeClr val="tx1"/>
                </a:solidFill>
              </a:rPr>
              <a:t>website.</a:t>
            </a:r>
            <a:endParaRPr lang="en-GB" sz="2000" dirty="0">
              <a:solidFill>
                <a:schemeClr val="tx1"/>
              </a:solidFill>
            </a:endParaRPr>
          </a:p>
        </p:txBody>
      </p:sp>
      <p:sp>
        <p:nvSpPr>
          <p:cNvPr id="3" name="Content Placeholder 2">
            <a:extLst>
              <a:ext uri="{FF2B5EF4-FFF2-40B4-BE49-F238E27FC236}">
                <a16:creationId xmlns:a16="http://schemas.microsoft.com/office/drawing/2014/main" id="{A764C0F7-55E1-4C43-8A03-833E909BA1EC}"/>
              </a:ext>
            </a:extLst>
          </p:cNvPr>
          <p:cNvSpPr>
            <a:spLocks noGrp="1"/>
          </p:cNvSpPr>
          <p:nvPr>
            <p:ph idx="1"/>
          </p:nvPr>
        </p:nvSpPr>
        <p:spPr/>
        <p:txBody>
          <a:bodyPr>
            <a:normAutofit/>
          </a:bodyPr>
          <a:lstStyle/>
          <a:p>
            <a:pPr>
              <a:defRPr/>
            </a:pPr>
            <a:endParaRPr lang="en-GB" sz="1800" dirty="0">
              <a:solidFill>
                <a:schemeClr val="accent1">
                  <a:lumMod val="75000"/>
                </a:schemeClr>
              </a:solidFill>
            </a:endParaRPr>
          </a:p>
          <a:p>
            <a:pPr marL="0" indent="0">
              <a:buNone/>
              <a:defRPr/>
            </a:pPr>
            <a:endParaRPr lang="en-GB" sz="2000" dirty="0">
              <a:solidFill>
                <a:schemeClr val="tx2"/>
              </a:solidFill>
            </a:endParaRPr>
          </a:p>
          <a:p>
            <a:endParaRPr lang="en-GB" dirty="0"/>
          </a:p>
        </p:txBody>
      </p:sp>
      <p:pic>
        <p:nvPicPr>
          <p:cNvPr id="4" name="Picture 5" descr="A picture containing text&#10;&#10;Description automatically generated">
            <a:extLst>
              <a:ext uri="{FF2B5EF4-FFF2-40B4-BE49-F238E27FC236}">
                <a16:creationId xmlns:a16="http://schemas.microsoft.com/office/drawing/2014/main" id="{9D9DC7D3-2968-48FD-AD9C-61C4CF9AC2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7716" y="980206"/>
            <a:ext cx="937184" cy="71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29676A9-FC5B-4F45-BE68-442F58E31837}"/>
              </a:ext>
            </a:extLst>
          </p:cNvPr>
          <p:cNvSpPr txBox="1"/>
          <p:nvPr/>
        </p:nvSpPr>
        <p:spPr>
          <a:xfrm>
            <a:off x="423862" y="1805786"/>
            <a:ext cx="7977188" cy="2954655"/>
          </a:xfrm>
          <a:prstGeom prst="rect">
            <a:avLst/>
          </a:prstGeom>
          <a:noFill/>
        </p:spPr>
        <p:txBody>
          <a:bodyPr wrap="square">
            <a:spAutoFit/>
          </a:bodyPr>
          <a:lstStyle/>
          <a:p>
            <a:r>
              <a:rPr lang="en-GB" dirty="0"/>
              <a:t>Tools for schools can be found at:</a:t>
            </a:r>
          </a:p>
          <a:p>
            <a:pPr marL="0" indent="0">
              <a:buNone/>
            </a:pPr>
            <a:r>
              <a:rPr lang="en-GB" sz="1600" dirty="0">
                <a:solidFill>
                  <a:schemeClr val="accent1">
                    <a:lumMod val="75000"/>
                  </a:schemeClr>
                </a:solidFill>
              </a:rPr>
              <a:t> </a:t>
            </a:r>
            <a:r>
              <a:rPr lang="en-GB" sz="1600" dirty="0">
                <a:solidFill>
                  <a:schemeClr val="accent1">
                    <a:lumMod val="75000"/>
                  </a:schemeClr>
                </a:solidFill>
                <a:hlinkClick r:id="rId6">
                  <a:extLst>
                    <a:ext uri="{A12FA001-AC4F-418D-AE19-62706E023703}">
                      <ahyp:hlinkClr xmlns:ahyp="http://schemas.microsoft.com/office/drawing/2018/hyperlinkcolor" val="tx"/>
                    </a:ext>
                  </a:extLst>
                </a:hlinkClick>
              </a:rPr>
              <a:t>https://schools.local-offer.org/</a:t>
            </a:r>
            <a:endParaRPr lang="en-GB" sz="1600" dirty="0">
              <a:solidFill>
                <a:schemeClr val="accent1">
                  <a:lumMod val="75000"/>
                </a:schemeClr>
              </a:solidFill>
            </a:endParaRPr>
          </a:p>
          <a:p>
            <a:pPr marL="0" indent="0">
              <a:buNone/>
            </a:pPr>
            <a:endParaRPr lang="en-GB" dirty="0"/>
          </a:p>
          <a:p>
            <a:r>
              <a:rPr lang="en-GB" dirty="0"/>
              <a:t>Ordinarily available inclusive practice (OAIP) can be found at:</a:t>
            </a:r>
          </a:p>
          <a:p>
            <a:pPr marL="0" indent="0">
              <a:buNone/>
            </a:pPr>
            <a:r>
              <a:rPr lang="en-GB" sz="1600" dirty="0">
                <a:solidFill>
                  <a:schemeClr val="accent1">
                    <a:lumMod val="75000"/>
                  </a:schemeClr>
                </a:solidFill>
                <a:hlinkClick r:id="rId7">
                  <a:extLst>
                    <a:ext uri="{A12FA001-AC4F-418D-AE19-62706E023703}">
                      <ahyp:hlinkClr xmlns:ahyp="http://schemas.microsoft.com/office/drawing/2018/hyperlinkcolor" val="tx"/>
                    </a:ext>
                  </a:extLst>
                </a:hlinkClick>
              </a:rPr>
              <a:t>https://schools.local-offer.org/send-toolkit/ordinarily-available-inclusive-practice/</a:t>
            </a:r>
            <a:endParaRPr lang="en-GB" sz="1600" dirty="0">
              <a:solidFill>
                <a:schemeClr val="accent1">
                  <a:lumMod val="75000"/>
                </a:schemeClr>
              </a:solidFill>
            </a:endParaRPr>
          </a:p>
          <a:p>
            <a:pPr marL="0" indent="0">
              <a:buNone/>
            </a:pPr>
            <a:endParaRPr lang="en-GB" dirty="0"/>
          </a:p>
          <a:p>
            <a:r>
              <a:rPr lang="en-GB" dirty="0"/>
              <a:t>Tools for schools is split into four areas. They can be found at:</a:t>
            </a:r>
          </a:p>
          <a:p>
            <a:pPr marL="0" indent="0">
              <a:buNone/>
            </a:pPr>
            <a:r>
              <a:rPr lang="en-GB" sz="1600" dirty="0">
                <a:solidFill>
                  <a:schemeClr val="accent1">
                    <a:lumMod val="75000"/>
                  </a:schemeClr>
                </a:solidFill>
                <a:hlinkClick r:id="rId8">
                  <a:extLst>
                    <a:ext uri="{A12FA001-AC4F-418D-AE19-62706E023703}">
                      <ahyp:hlinkClr xmlns:ahyp="http://schemas.microsoft.com/office/drawing/2018/hyperlinkcolor" val="tx"/>
                    </a:ext>
                  </a:extLst>
                </a:hlinkClick>
              </a:rPr>
              <a:t>Inclusion</a:t>
            </a:r>
            <a:endParaRPr lang="en-GB" sz="1600" dirty="0">
              <a:solidFill>
                <a:schemeClr val="accent1">
                  <a:lumMod val="75000"/>
                </a:schemeClr>
              </a:solidFill>
            </a:endParaRPr>
          </a:p>
          <a:p>
            <a:pPr marL="0" indent="0">
              <a:buNone/>
            </a:pPr>
            <a:r>
              <a:rPr lang="en-GB" sz="1600" dirty="0">
                <a:solidFill>
                  <a:schemeClr val="accent1">
                    <a:lumMod val="75000"/>
                  </a:schemeClr>
                </a:solidFill>
                <a:hlinkClick r:id="rId9">
                  <a:extLst>
                    <a:ext uri="{A12FA001-AC4F-418D-AE19-62706E023703}">
                      <ahyp:hlinkClr xmlns:ahyp="http://schemas.microsoft.com/office/drawing/2018/hyperlinkcolor" val="tx"/>
                    </a:ext>
                  </a:extLst>
                </a:hlinkClick>
              </a:rPr>
              <a:t>SEND toolkit</a:t>
            </a:r>
            <a:endParaRPr lang="en-GB" sz="1600" dirty="0">
              <a:solidFill>
                <a:schemeClr val="accent1">
                  <a:lumMod val="75000"/>
                </a:schemeClr>
              </a:solidFill>
            </a:endParaRPr>
          </a:p>
          <a:p>
            <a:pPr marL="0" indent="0">
              <a:buNone/>
            </a:pPr>
            <a:r>
              <a:rPr lang="en-GB" sz="1600" dirty="0">
                <a:solidFill>
                  <a:schemeClr val="accent1">
                    <a:lumMod val="75000"/>
                  </a:schemeClr>
                </a:solidFill>
                <a:hlinkClick r:id="rId10">
                  <a:extLst>
                    <a:ext uri="{A12FA001-AC4F-418D-AE19-62706E023703}">
                      <ahyp:hlinkClr xmlns:ahyp="http://schemas.microsoft.com/office/drawing/2018/hyperlinkcolor" val="tx"/>
                    </a:ext>
                  </a:extLst>
                </a:hlinkClick>
              </a:rPr>
              <a:t>Child’s journey</a:t>
            </a:r>
            <a:endParaRPr lang="en-GB" sz="1600" dirty="0">
              <a:solidFill>
                <a:schemeClr val="accent1">
                  <a:lumMod val="75000"/>
                </a:schemeClr>
              </a:solidFill>
            </a:endParaRPr>
          </a:p>
          <a:p>
            <a:pPr marL="0" indent="0">
              <a:buNone/>
            </a:pPr>
            <a:r>
              <a:rPr lang="en-GB" sz="1600" dirty="0">
                <a:solidFill>
                  <a:schemeClr val="accent1">
                    <a:lumMod val="75000"/>
                  </a:schemeClr>
                </a:solidFill>
                <a:hlinkClick r:id="rId11">
                  <a:extLst>
                    <a:ext uri="{A12FA001-AC4F-418D-AE19-62706E023703}">
                      <ahyp:hlinkClr xmlns:ahyp="http://schemas.microsoft.com/office/drawing/2018/hyperlinkcolor" val="tx"/>
                    </a:ext>
                  </a:extLst>
                </a:hlinkClick>
              </a:rPr>
              <a:t>Team around the setting</a:t>
            </a:r>
            <a:endParaRPr lang="en-GB" sz="1600" dirty="0">
              <a:solidFill>
                <a:schemeClr val="accent1">
                  <a:lumMod val="75000"/>
                </a:schemeClr>
              </a:solidFill>
            </a:endParaRPr>
          </a:p>
        </p:txBody>
      </p:sp>
      <p:pic>
        <p:nvPicPr>
          <p:cNvPr id="5" name="Audio 4">
            <a:hlinkClick r:id="" action="ppaction://media"/>
            <a:extLst>
              <a:ext uri="{FF2B5EF4-FFF2-40B4-BE49-F238E27FC236}">
                <a16:creationId xmlns:a16="http://schemas.microsoft.com/office/drawing/2014/main" id="{96F67124-D026-4982-9B63-82C713619A8F}"/>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367877741"/>
      </p:ext>
    </p:extLst>
  </p:cSld>
  <p:clrMapOvr>
    <a:masterClrMapping/>
  </p:clrMapOvr>
  <mc:AlternateContent xmlns:mc="http://schemas.openxmlformats.org/markup-compatibility/2006" xmlns:p14="http://schemas.microsoft.com/office/powerpoint/2010/main">
    <mc:Choice Requires="p14">
      <p:transition spd="slow" p14:dur="2000" advTm="22277"/>
    </mc:Choice>
    <mc:Fallback xmlns="">
      <p:transition spd="slow" advTm="22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F0858-9CF0-4345-B308-052486BFF9F9}"/>
              </a:ext>
            </a:extLst>
          </p:cNvPr>
          <p:cNvSpPr>
            <a:spLocks noGrp="1"/>
          </p:cNvSpPr>
          <p:nvPr>
            <p:ph type="title"/>
          </p:nvPr>
        </p:nvSpPr>
        <p:spPr/>
        <p:txBody>
          <a:bodyPr>
            <a:normAutofit/>
          </a:bodyPr>
          <a:lstStyle/>
          <a:p>
            <a:r>
              <a:rPr lang="en-GB" dirty="0">
                <a:solidFill>
                  <a:schemeClr val="accent4"/>
                </a:solidFill>
                <a:cs typeface="Calibri" panose="020F0502020204030204" pitchFamily="34" charset="0"/>
              </a:rPr>
              <a:t>THE GRADUATED APPROACH</a:t>
            </a:r>
            <a:br>
              <a:rPr lang="en-GB" dirty="0">
                <a:solidFill>
                  <a:schemeClr val="accent6">
                    <a:lumMod val="60000"/>
                    <a:lumOff val="40000"/>
                  </a:schemeClr>
                </a:solidFill>
                <a:cs typeface="Calibri" panose="020F0502020204030204" pitchFamily="34" charset="0"/>
              </a:rPr>
            </a:br>
            <a:r>
              <a:rPr lang="en-GB" sz="1800" dirty="0">
                <a:solidFill>
                  <a:schemeClr val="tx2">
                    <a:lumMod val="60000"/>
                    <a:lumOff val="40000"/>
                  </a:schemeClr>
                </a:solidFill>
                <a:cs typeface="Calibri" panose="020F0502020204030204" pitchFamily="34" charset="0"/>
              </a:rPr>
              <a:t>A whole School approach</a:t>
            </a:r>
            <a:endParaRPr lang="en-GB" sz="1800" dirty="0">
              <a:solidFill>
                <a:schemeClr val="tx2">
                  <a:lumMod val="60000"/>
                  <a:lumOff val="40000"/>
                </a:schemeClr>
              </a:solidFill>
            </a:endParaRPr>
          </a:p>
        </p:txBody>
      </p:sp>
      <p:pic>
        <p:nvPicPr>
          <p:cNvPr id="4" name="Picture 4" descr="Image result for graduated approach">
            <a:extLst>
              <a:ext uri="{FF2B5EF4-FFF2-40B4-BE49-F238E27FC236}">
                <a16:creationId xmlns:a16="http://schemas.microsoft.com/office/drawing/2014/main" id="{8F715D99-D447-4EF2-A369-332DFBB1E8F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5103" t="12650" r="5603"/>
          <a:stretch>
            <a:fillRect/>
          </a:stretch>
        </p:blipFill>
        <p:spPr bwMode="auto">
          <a:xfrm>
            <a:off x="2063176" y="1326409"/>
            <a:ext cx="4423349" cy="29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747300E-12B3-4591-A8AF-D0ABEC44147C}"/>
              </a:ext>
            </a:extLst>
          </p:cNvPr>
          <p:cNvSpPr txBox="1"/>
          <p:nvPr/>
        </p:nvSpPr>
        <p:spPr>
          <a:xfrm>
            <a:off x="1407575" y="4692860"/>
            <a:ext cx="6042025" cy="646331"/>
          </a:xfrm>
          <a:prstGeom prst="rect">
            <a:avLst/>
          </a:prstGeom>
          <a:noFill/>
        </p:spPr>
        <p:txBody>
          <a:bodyPr wrap="square" rtlCol="0">
            <a:spAutoFit/>
          </a:bodyPr>
          <a:lstStyle/>
          <a:p>
            <a:pPr algn="ctr"/>
            <a:r>
              <a:rPr lang="en-GB" dirty="0"/>
              <a:t>Targets set should be SMART</a:t>
            </a:r>
          </a:p>
          <a:p>
            <a:r>
              <a:rPr lang="en-GB" dirty="0">
                <a:solidFill>
                  <a:srgbClr val="FF0000"/>
                </a:solidFill>
              </a:rPr>
              <a:t>S</a:t>
            </a:r>
            <a:r>
              <a:rPr lang="en-GB" dirty="0"/>
              <a:t>pecific </a:t>
            </a:r>
            <a:r>
              <a:rPr lang="en-GB" dirty="0">
                <a:solidFill>
                  <a:srgbClr val="FF0000"/>
                </a:solidFill>
              </a:rPr>
              <a:t>M</a:t>
            </a:r>
            <a:r>
              <a:rPr lang="en-GB" dirty="0"/>
              <a:t>easurable </a:t>
            </a:r>
            <a:r>
              <a:rPr lang="en-GB" dirty="0">
                <a:solidFill>
                  <a:srgbClr val="FF0000"/>
                </a:solidFill>
              </a:rPr>
              <a:t>A</a:t>
            </a:r>
            <a:r>
              <a:rPr lang="en-GB" dirty="0"/>
              <a:t>chievable  </a:t>
            </a:r>
            <a:r>
              <a:rPr lang="en-GB" dirty="0">
                <a:solidFill>
                  <a:srgbClr val="FF0000"/>
                </a:solidFill>
              </a:rPr>
              <a:t>R</a:t>
            </a:r>
            <a:r>
              <a:rPr lang="en-GB" dirty="0"/>
              <a:t>ealistic </a:t>
            </a:r>
            <a:r>
              <a:rPr lang="en-GB" dirty="0">
                <a:solidFill>
                  <a:srgbClr val="FF0000"/>
                </a:solidFill>
              </a:rPr>
              <a:t>T</a:t>
            </a:r>
            <a:r>
              <a:rPr lang="en-GB" dirty="0"/>
              <a:t>imebound </a:t>
            </a:r>
          </a:p>
        </p:txBody>
      </p:sp>
      <p:sp>
        <p:nvSpPr>
          <p:cNvPr id="7" name="Rectangle 6">
            <a:extLst>
              <a:ext uri="{FF2B5EF4-FFF2-40B4-BE49-F238E27FC236}">
                <a16:creationId xmlns:a16="http://schemas.microsoft.com/office/drawing/2014/main" id="{C7373DE3-19A7-4244-9096-12FC834B5357}"/>
              </a:ext>
            </a:extLst>
          </p:cNvPr>
          <p:cNvSpPr/>
          <p:nvPr/>
        </p:nvSpPr>
        <p:spPr>
          <a:xfrm>
            <a:off x="6436518" y="1334758"/>
            <a:ext cx="2756413" cy="1785104"/>
          </a:xfrm>
          <a:prstGeom prst="rect">
            <a:avLst/>
          </a:prstGeom>
        </p:spPr>
        <p:txBody>
          <a:bodyPr wrap="square">
            <a:spAutoFit/>
          </a:bodyPr>
          <a:lstStyle/>
          <a:p>
            <a:r>
              <a:rPr lang="en-GB" sz="1100" dirty="0">
                <a:solidFill>
                  <a:schemeClr val="accent2">
                    <a:lumMod val="75000"/>
                  </a:schemeClr>
                </a:solidFill>
              </a:rPr>
              <a:t>The first step is to collect the right information and find the right people to be able to plan support.</a:t>
            </a:r>
          </a:p>
          <a:p>
            <a:r>
              <a:rPr lang="en-GB" sz="1100" dirty="0">
                <a:solidFill>
                  <a:schemeClr val="accent2">
                    <a:lumMod val="75000"/>
                  </a:schemeClr>
                </a:solidFill>
              </a:rPr>
              <a:t>If a child or young person isn’t making the expected progress, draw on:</a:t>
            </a:r>
          </a:p>
          <a:p>
            <a:pPr>
              <a:buFont typeface="Arial" panose="020B0604020202020204" pitchFamily="34" charset="0"/>
              <a:buChar char="•"/>
            </a:pPr>
            <a:r>
              <a:rPr lang="en-GB" sz="1100" dirty="0">
                <a:solidFill>
                  <a:schemeClr val="accent2">
                    <a:lumMod val="75000"/>
                  </a:schemeClr>
                </a:solidFill>
              </a:rPr>
              <a:t>information from their teachers</a:t>
            </a:r>
          </a:p>
          <a:p>
            <a:pPr>
              <a:buFont typeface="Arial" panose="020B0604020202020204" pitchFamily="34" charset="0"/>
              <a:buChar char="•"/>
            </a:pPr>
            <a:r>
              <a:rPr lang="en-GB" sz="1100" dirty="0">
                <a:solidFill>
                  <a:schemeClr val="accent2">
                    <a:lumMod val="75000"/>
                  </a:schemeClr>
                </a:solidFill>
              </a:rPr>
              <a:t>the views of the child, young person and their family</a:t>
            </a:r>
          </a:p>
          <a:p>
            <a:pPr>
              <a:buFont typeface="Arial" panose="020B0604020202020204" pitchFamily="34" charset="0"/>
              <a:buChar char="•"/>
            </a:pPr>
            <a:r>
              <a:rPr lang="en-GB" sz="1100" dirty="0">
                <a:solidFill>
                  <a:schemeClr val="accent2">
                    <a:lumMod val="75000"/>
                  </a:schemeClr>
                </a:solidFill>
              </a:rPr>
              <a:t>any external services or organisations involved</a:t>
            </a:r>
          </a:p>
        </p:txBody>
      </p:sp>
      <p:sp>
        <p:nvSpPr>
          <p:cNvPr id="8" name="Rectangle 7">
            <a:extLst>
              <a:ext uri="{FF2B5EF4-FFF2-40B4-BE49-F238E27FC236}">
                <a16:creationId xmlns:a16="http://schemas.microsoft.com/office/drawing/2014/main" id="{19D70D26-4AAF-49F9-BDC6-C21C67877A43}"/>
              </a:ext>
            </a:extLst>
          </p:cNvPr>
          <p:cNvSpPr/>
          <p:nvPr/>
        </p:nvSpPr>
        <p:spPr>
          <a:xfrm>
            <a:off x="6466399" y="3285740"/>
            <a:ext cx="2447926" cy="1446550"/>
          </a:xfrm>
          <a:prstGeom prst="rect">
            <a:avLst/>
          </a:prstGeom>
        </p:spPr>
        <p:txBody>
          <a:bodyPr wrap="square">
            <a:spAutoFit/>
          </a:bodyPr>
          <a:lstStyle/>
          <a:p>
            <a:r>
              <a:rPr lang="en-GB" sz="1100" dirty="0">
                <a:solidFill>
                  <a:schemeClr val="accent6">
                    <a:lumMod val="75000"/>
                  </a:schemeClr>
                </a:solidFill>
              </a:rPr>
              <a:t>During this step, teachers, the special educational needs co-ordinator (SENCO), the child and their family should agree on new interventions, support and the expected outcomes.</a:t>
            </a:r>
          </a:p>
          <a:p>
            <a:r>
              <a:rPr lang="en-GB" sz="1100" dirty="0">
                <a:solidFill>
                  <a:schemeClr val="accent6">
                    <a:lumMod val="75000"/>
                  </a:schemeClr>
                </a:solidFill>
              </a:rPr>
              <a:t>The agreement should be recorded on the school’s systems and explained to the involved teaching staff.</a:t>
            </a:r>
          </a:p>
        </p:txBody>
      </p:sp>
      <p:sp>
        <p:nvSpPr>
          <p:cNvPr id="10" name="Rectangle 9">
            <a:extLst>
              <a:ext uri="{FF2B5EF4-FFF2-40B4-BE49-F238E27FC236}">
                <a16:creationId xmlns:a16="http://schemas.microsoft.com/office/drawing/2014/main" id="{D42CA868-E2CF-44E4-87AA-BE5CC11C6FEE}"/>
              </a:ext>
            </a:extLst>
          </p:cNvPr>
          <p:cNvSpPr/>
          <p:nvPr/>
        </p:nvSpPr>
        <p:spPr>
          <a:xfrm>
            <a:off x="171450" y="3552490"/>
            <a:ext cx="2219325" cy="1107996"/>
          </a:xfrm>
          <a:prstGeom prst="rect">
            <a:avLst/>
          </a:prstGeom>
        </p:spPr>
        <p:txBody>
          <a:bodyPr wrap="square">
            <a:spAutoFit/>
          </a:bodyPr>
          <a:lstStyle/>
          <a:p>
            <a:r>
              <a:rPr lang="en-GB" sz="1100" dirty="0">
                <a:solidFill>
                  <a:schemeClr val="accent5"/>
                </a:solidFill>
              </a:rPr>
              <a:t>In this step, the plan is put into practice. The child or young person’s class or subject teachers are responsible for checking whether the plan is working on a daily basis.</a:t>
            </a:r>
          </a:p>
        </p:txBody>
      </p:sp>
      <p:sp>
        <p:nvSpPr>
          <p:cNvPr id="11" name="Rectangle 10">
            <a:extLst>
              <a:ext uri="{FF2B5EF4-FFF2-40B4-BE49-F238E27FC236}">
                <a16:creationId xmlns:a16="http://schemas.microsoft.com/office/drawing/2014/main" id="{FA3FDC29-6C38-4874-B445-893C6FCD2667}"/>
              </a:ext>
            </a:extLst>
          </p:cNvPr>
          <p:cNvSpPr/>
          <p:nvPr/>
        </p:nvSpPr>
        <p:spPr>
          <a:xfrm>
            <a:off x="205447" y="1347643"/>
            <a:ext cx="1985303" cy="1615827"/>
          </a:xfrm>
          <a:prstGeom prst="rect">
            <a:avLst/>
          </a:prstGeom>
        </p:spPr>
        <p:txBody>
          <a:bodyPr wrap="square">
            <a:spAutoFit/>
          </a:bodyPr>
          <a:lstStyle/>
          <a:p>
            <a:r>
              <a:rPr lang="en-GB" sz="1100" dirty="0">
                <a:solidFill>
                  <a:schemeClr val="bg1">
                    <a:lumMod val="50000"/>
                  </a:schemeClr>
                </a:solidFill>
              </a:rPr>
              <a:t>The impact of the plan is reviewed by teachers, the SENCO, the child and their family. Good enough progress may mean SEN support is no longer needed, but those with more complex needs might benefit from the cycle being repeated several times.</a:t>
            </a:r>
          </a:p>
        </p:txBody>
      </p:sp>
      <p:pic>
        <p:nvPicPr>
          <p:cNvPr id="3" name="Audio 2">
            <a:hlinkClick r:id="" action="ppaction://media"/>
            <a:extLst>
              <a:ext uri="{FF2B5EF4-FFF2-40B4-BE49-F238E27FC236}">
                <a16:creationId xmlns:a16="http://schemas.microsoft.com/office/drawing/2014/main" id="{28BFC106-47DB-4585-A2FD-69963DA8A94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084194702"/>
      </p:ext>
    </p:extLst>
  </p:cSld>
  <p:clrMapOvr>
    <a:masterClrMapping/>
  </p:clrMapOvr>
  <mc:AlternateContent xmlns:mc="http://schemas.openxmlformats.org/markup-compatibility/2006" xmlns:p14="http://schemas.microsoft.com/office/powerpoint/2010/main">
    <mc:Choice Requires="p14">
      <p:transition spd="slow" p14:dur="2000" advTm="86620"/>
    </mc:Choice>
    <mc:Fallback xmlns="">
      <p:transition spd="slow" advTm="86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4CC0C-061C-4A07-AD47-FA069994E83B}"/>
              </a:ext>
            </a:extLst>
          </p:cNvPr>
          <p:cNvSpPr>
            <a:spLocks noGrp="1"/>
          </p:cNvSpPr>
          <p:nvPr>
            <p:ph type="title"/>
          </p:nvPr>
        </p:nvSpPr>
        <p:spPr/>
        <p:txBody>
          <a:bodyPr>
            <a:normAutofit/>
          </a:bodyPr>
          <a:lstStyle/>
          <a:p>
            <a:r>
              <a:rPr lang="en-GB" sz="1800" dirty="0"/>
              <a:t>The EHCNA request form asks you to provide information on the graduated </a:t>
            </a:r>
            <a:r>
              <a:rPr lang="en-GB" sz="1600" dirty="0"/>
              <a:t>approach. </a:t>
            </a:r>
          </a:p>
        </p:txBody>
      </p:sp>
      <p:graphicFrame>
        <p:nvGraphicFramePr>
          <p:cNvPr id="4" name="Content Placeholder 3">
            <a:extLst>
              <a:ext uri="{FF2B5EF4-FFF2-40B4-BE49-F238E27FC236}">
                <a16:creationId xmlns:a16="http://schemas.microsoft.com/office/drawing/2014/main" id="{E88F393A-7771-4E5E-8939-DAD55178D5CB}"/>
              </a:ext>
            </a:extLst>
          </p:cNvPr>
          <p:cNvGraphicFramePr>
            <a:graphicFrameLocks noGrp="1"/>
          </p:cNvGraphicFramePr>
          <p:nvPr>
            <p:ph idx="1"/>
            <p:extLst>
              <p:ext uri="{D42A27DB-BD31-4B8C-83A1-F6EECF244321}">
                <p14:modId xmlns:p14="http://schemas.microsoft.com/office/powerpoint/2010/main" val="3430635562"/>
              </p:ext>
            </p:extLst>
          </p:nvPr>
        </p:nvGraphicFramePr>
        <p:xfrm>
          <a:off x="1331913" y="1072992"/>
          <a:ext cx="6527800" cy="1870075"/>
        </p:xfrm>
        <a:graphic>
          <a:graphicData uri="http://schemas.openxmlformats.org/drawingml/2006/table">
            <a:tbl>
              <a:tblPr firstRow="1" firstCol="1" bandRow="1">
                <a:tableStyleId>{5C22544A-7EE6-4342-B048-85BDC9FD1C3A}</a:tableStyleId>
              </a:tblPr>
              <a:tblGrid>
                <a:gridCol w="1018315">
                  <a:extLst>
                    <a:ext uri="{9D8B030D-6E8A-4147-A177-3AD203B41FA5}">
                      <a16:colId xmlns:a16="http://schemas.microsoft.com/office/drawing/2014/main" val="2582106600"/>
                    </a:ext>
                  </a:extLst>
                </a:gridCol>
                <a:gridCol w="5509485">
                  <a:extLst>
                    <a:ext uri="{9D8B030D-6E8A-4147-A177-3AD203B41FA5}">
                      <a16:colId xmlns:a16="http://schemas.microsoft.com/office/drawing/2014/main" val="899421255"/>
                    </a:ext>
                  </a:extLst>
                </a:gridCol>
              </a:tblGrid>
              <a:tr h="325755">
                <a:tc>
                  <a:txBody>
                    <a:bodyPr/>
                    <a:lstStyle/>
                    <a:p>
                      <a:pPr algn="ctr"/>
                      <a:r>
                        <a:rPr lang="en-GB" sz="1000">
                          <a:effectLst/>
                        </a:rPr>
                        <a:t>Section 5</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GB" sz="1000">
                          <a:effectLst/>
                        </a:rPr>
                        <a:t>Implementation of the Graduated Approach</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846776"/>
                  </a:ext>
                </a:extLst>
              </a:tr>
              <a:tr h="0">
                <a:tc gridSpan="2">
                  <a:txBody>
                    <a:bodyPr/>
                    <a:lstStyle/>
                    <a:p>
                      <a:pPr algn="just"/>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GB"/>
                    </a:p>
                  </a:txBody>
                  <a:tcPr/>
                </a:tc>
                <a:extLst>
                  <a:ext uri="{0D108BD9-81ED-4DB2-BD59-A6C34878D82A}">
                    <a16:rowId xmlns:a16="http://schemas.microsoft.com/office/drawing/2014/main" val="157283624"/>
                  </a:ext>
                </a:extLst>
              </a:tr>
              <a:tr h="371475">
                <a:tc gridSpan="2">
                  <a:txBody>
                    <a:bodyPr/>
                    <a:lstStyle/>
                    <a:p>
                      <a:pPr algn="just"/>
                      <a:r>
                        <a:rPr lang="en-GB" sz="1000" dirty="0">
                          <a:effectLst/>
                        </a:rPr>
                        <a:t>Please describe below the support that has been put in place over time to meet the child or young person’s special educational need.  You need to include detail of:</a:t>
                      </a:r>
                      <a:endParaRPr lang="en-GB" sz="1200" dirty="0">
                        <a:effectLst/>
                      </a:endParaRPr>
                    </a:p>
                    <a:p>
                      <a:pPr marL="342900" lvl="0" indent="-342900" algn="just">
                        <a:lnSpc>
                          <a:spcPct val="115000"/>
                        </a:lnSpc>
                        <a:buFont typeface="Verdana" panose="020B0604030504040204" pitchFamily="34" charset="0"/>
                        <a:buChar char="•"/>
                      </a:pPr>
                      <a:r>
                        <a:rPr lang="en-GB" sz="1000" dirty="0">
                          <a:effectLst/>
                        </a:rPr>
                        <a:t>When SEN support was first initiated </a:t>
                      </a:r>
                      <a:endParaRPr lang="en-GB" sz="1100" dirty="0">
                        <a:effectLst/>
                      </a:endParaRPr>
                    </a:p>
                    <a:p>
                      <a:pPr marL="342900" lvl="0" indent="-342900" algn="just">
                        <a:lnSpc>
                          <a:spcPct val="115000"/>
                        </a:lnSpc>
                        <a:spcAft>
                          <a:spcPts val="1000"/>
                        </a:spcAft>
                        <a:buFont typeface="Verdana" panose="020B0604030504040204" pitchFamily="34" charset="0"/>
                        <a:buChar char="•"/>
                      </a:pPr>
                      <a:r>
                        <a:rPr lang="en-GB" sz="1000" dirty="0">
                          <a:effectLst/>
                        </a:rPr>
                        <a:t>How many cycles of Assess, Plan, Do, Review (APDR) there have been</a:t>
                      </a:r>
                      <a:endParaRPr lang="en-GB" sz="1100" dirty="0">
                        <a:effectLst/>
                      </a:endParaRPr>
                    </a:p>
                    <a:p>
                      <a:pPr algn="just"/>
                      <a:r>
                        <a:rPr lang="en-GB" sz="1000" dirty="0">
                          <a:effectLst/>
                        </a:rPr>
                        <a:t>You can attach the Individual Support Plan and subsequent reviews or you can use the tables below to describe your APDR cycles. These must show the child’s targets and desired outcomes and be amended in light of previous cycles of APDR. The most recent Individual Support Plans should show evidence of how you have drawn on more specialist expertise from outside professionals.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GB"/>
                    </a:p>
                  </a:txBody>
                  <a:tcPr/>
                </a:tc>
                <a:extLst>
                  <a:ext uri="{0D108BD9-81ED-4DB2-BD59-A6C34878D82A}">
                    <a16:rowId xmlns:a16="http://schemas.microsoft.com/office/drawing/2014/main" val="1292672613"/>
                  </a:ext>
                </a:extLst>
              </a:tr>
            </a:tbl>
          </a:graphicData>
        </a:graphic>
      </p:graphicFrame>
      <p:graphicFrame>
        <p:nvGraphicFramePr>
          <p:cNvPr id="5" name="Table 4">
            <a:extLst>
              <a:ext uri="{FF2B5EF4-FFF2-40B4-BE49-F238E27FC236}">
                <a16:creationId xmlns:a16="http://schemas.microsoft.com/office/drawing/2014/main" id="{0713B4A7-8957-4F06-BB50-2D1C1DE909CB}"/>
              </a:ext>
            </a:extLst>
          </p:cNvPr>
          <p:cNvGraphicFramePr>
            <a:graphicFrameLocks noGrp="1"/>
          </p:cNvGraphicFramePr>
          <p:nvPr>
            <p:extLst>
              <p:ext uri="{D42A27DB-BD31-4B8C-83A1-F6EECF244321}">
                <p14:modId xmlns:p14="http://schemas.microsoft.com/office/powerpoint/2010/main" val="572667372"/>
              </p:ext>
            </p:extLst>
          </p:nvPr>
        </p:nvGraphicFramePr>
        <p:xfrm>
          <a:off x="1319213" y="2952592"/>
          <a:ext cx="6540500" cy="2204720"/>
        </p:xfrm>
        <a:graphic>
          <a:graphicData uri="http://schemas.openxmlformats.org/drawingml/2006/table">
            <a:tbl>
              <a:tblPr>
                <a:tableStyleId>{5C22544A-7EE6-4342-B048-85BDC9FD1C3A}</a:tableStyleId>
              </a:tblPr>
              <a:tblGrid>
                <a:gridCol w="1634913">
                  <a:extLst>
                    <a:ext uri="{9D8B030D-6E8A-4147-A177-3AD203B41FA5}">
                      <a16:colId xmlns:a16="http://schemas.microsoft.com/office/drawing/2014/main" val="4032968830"/>
                    </a:ext>
                  </a:extLst>
                </a:gridCol>
                <a:gridCol w="944278">
                  <a:extLst>
                    <a:ext uri="{9D8B030D-6E8A-4147-A177-3AD203B41FA5}">
                      <a16:colId xmlns:a16="http://schemas.microsoft.com/office/drawing/2014/main" val="4133220328"/>
                    </a:ext>
                  </a:extLst>
                </a:gridCol>
                <a:gridCol w="1860608">
                  <a:extLst>
                    <a:ext uri="{9D8B030D-6E8A-4147-A177-3AD203B41FA5}">
                      <a16:colId xmlns:a16="http://schemas.microsoft.com/office/drawing/2014/main" val="3216345345"/>
                    </a:ext>
                  </a:extLst>
                </a:gridCol>
                <a:gridCol w="2100701">
                  <a:extLst>
                    <a:ext uri="{9D8B030D-6E8A-4147-A177-3AD203B41FA5}">
                      <a16:colId xmlns:a16="http://schemas.microsoft.com/office/drawing/2014/main" val="867116019"/>
                    </a:ext>
                  </a:extLst>
                </a:gridCol>
              </a:tblGrid>
              <a:tr h="313055">
                <a:tc gridSpan="4">
                  <a:txBody>
                    <a:bodyPr/>
                    <a:lstStyle/>
                    <a:p>
                      <a:r>
                        <a:rPr lang="en-GB" sz="1000">
                          <a:effectLst/>
                        </a:rPr>
                        <a:t>APDR Cycle 1</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71602714"/>
                  </a:ext>
                </a:extLst>
              </a:tr>
              <a:tr h="0">
                <a:tc gridSpan="4">
                  <a:txBody>
                    <a:bodyPr/>
                    <a:lstStyle/>
                    <a:p>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31613997"/>
                  </a:ext>
                </a:extLst>
              </a:tr>
              <a:tr h="0">
                <a:tc>
                  <a:txBody>
                    <a:bodyPr/>
                    <a:lstStyle/>
                    <a:p>
                      <a:pPr algn="just"/>
                      <a:r>
                        <a:rPr lang="en-GB" sz="1000" dirty="0">
                          <a:effectLst/>
                        </a:rPr>
                        <a:t>What did you do?</a:t>
                      </a:r>
                      <a:endParaRPr lang="en-GB" sz="1200" dirty="0">
                        <a:effectLst/>
                      </a:endParaRPr>
                    </a:p>
                    <a:p>
                      <a:pPr algn="just"/>
                      <a:r>
                        <a:rPr lang="en-GB" sz="1000" dirty="0">
                          <a:effectLst/>
                        </a:rPr>
                        <a:t>This should include detail about what you are targeting and what intervention you put in place.</a:t>
                      </a:r>
                      <a:endParaRPr lang="en-GB" sz="1200" dirty="0">
                        <a:effectLst/>
                      </a:endParaRPr>
                    </a:p>
                    <a:p>
                      <a:pPr algn="just"/>
                      <a:r>
                        <a:rPr lang="en-GB" sz="1000" dirty="0">
                          <a:effectLst/>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GB" sz="1000">
                          <a:effectLst/>
                        </a:rPr>
                        <a:t>For how long?</a:t>
                      </a:r>
                      <a:endParaRPr lang="en-GB" sz="1200">
                        <a:effectLst/>
                      </a:endParaRPr>
                    </a:p>
                    <a:p>
                      <a:pPr algn="just"/>
                      <a:r>
                        <a:rPr lang="en-GB" sz="1000">
                          <a:effectLst/>
                        </a:rPr>
                        <a:t>When did this begin and when did it end?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GB" sz="1000">
                          <a:effectLst/>
                        </a:rPr>
                        <a:t>What was the impact?</a:t>
                      </a:r>
                      <a:endParaRPr lang="en-GB" sz="1200">
                        <a:effectLst/>
                      </a:endParaRPr>
                    </a:p>
                    <a:p>
                      <a:pPr algn="just"/>
                      <a:r>
                        <a:rPr lang="en-GB" sz="1000">
                          <a:effectLst/>
                        </a:rPr>
                        <a:t>How much progress did the child make compared to where they started?</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GB" sz="1000">
                          <a:effectLst/>
                        </a:rPr>
                        <a:t>What did you do next?</a:t>
                      </a:r>
                      <a:endParaRPr lang="en-GB" sz="1200">
                        <a:effectLst/>
                      </a:endParaRPr>
                    </a:p>
                    <a:p>
                      <a:pPr algn="just"/>
                      <a:r>
                        <a:rPr lang="en-GB" sz="1000">
                          <a:effectLst/>
                        </a:rPr>
                        <a:t>What worked and what did not?</a:t>
                      </a:r>
                      <a:endParaRPr lang="en-GB" sz="1200">
                        <a:effectLst/>
                      </a:endParaRPr>
                    </a:p>
                    <a:p>
                      <a:pPr algn="just"/>
                      <a:r>
                        <a:rPr lang="en-GB" sz="1000">
                          <a:effectLst/>
                        </a:rPr>
                        <a:t>Did you change targets or the intervention, and/or the frequency of intervention?</a:t>
                      </a:r>
                      <a:endParaRPr lang="en-GB" sz="1200">
                        <a:effectLst/>
                      </a:endParaRPr>
                    </a:p>
                    <a:p>
                      <a:pPr algn="just"/>
                      <a:r>
                        <a:rPr lang="en-GB" sz="1000">
                          <a:effectLst/>
                        </a:rPr>
                        <a:t>Did you seek more specialist input?</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5269042"/>
                  </a:ext>
                </a:extLst>
              </a:tr>
              <a:tr h="672465">
                <a:tc>
                  <a:txBody>
                    <a:bodyPr/>
                    <a:lstStyle/>
                    <a:p>
                      <a:pPr algn="just"/>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10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1000" dirty="0">
                          <a:effectLst/>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9530339"/>
                  </a:ext>
                </a:extLst>
              </a:tr>
            </a:tbl>
          </a:graphicData>
        </a:graphic>
      </p:graphicFrame>
      <p:pic>
        <p:nvPicPr>
          <p:cNvPr id="3073" name="Picture 14">
            <a:extLst>
              <a:ext uri="{FF2B5EF4-FFF2-40B4-BE49-F238E27FC236}">
                <a16:creationId xmlns:a16="http://schemas.microsoft.com/office/drawing/2014/main" id="{3B47B89C-E00C-4BD6-BE3D-05B2D17BC2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163" y="235743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840D0BC5-6788-4209-BE98-C1F732DE40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2356931"/>
      </p:ext>
    </p:extLst>
  </p:cSld>
  <p:clrMapOvr>
    <a:masterClrMapping/>
  </p:clrMapOvr>
  <mc:AlternateContent xmlns:mc="http://schemas.openxmlformats.org/markup-compatibility/2006" xmlns:p14="http://schemas.microsoft.com/office/powerpoint/2010/main">
    <mc:Choice Requires="p14">
      <p:transition spd="slow" p14:dur="2000" advTm="16821"/>
    </mc:Choice>
    <mc:Fallback xmlns="">
      <p:transition spd="slow" advTm="16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D019-5B6B-4FAE-ABE9-41F89A2162EA}"/>
              </a:ext>
            </a:extLst>
          </p:cNvPr>
          <p:cNvSpPr>
            <a:spLocks noGrp="1"/>
          </p:cNvSpPr>
          <p:nvPr>
            <p:ph type="title"/>
          </p:nvPr>
        </p:nvSpPr>
        <p:spPr/>
        <p:txBody>
          <a:bodyPr/>
          <a:lstStyle/>
          <a:p>
            <a:r>
              <a:rPr lang="en-GB" dirty="0">
                <a:solidFill>
                  <a:srgbClr val="0070C0"/>
                </a:solidFill>
              </a:rPr>
              <a:t>Identify Primary Area of Need</a:t>
            </a:r>
            <a:endParaRPr lang="en-GB" dirty="0"/>
          </a:p>
        </p:txBody>
      </p:sp>
      <p:sp>
        <p:nvSpPr>
          <p:cNvPr id="3" name="Rectangle 2">
            <a:extLst>
              <a:ext uri="{FF2B5EF4-FFF2-40B4-BE49-F238E27FC236}">
                <a16:creationId xmlns:a16="http://schemas.microsoft.com/office/drawing/2014/main" id="{278E680C-10DB-4D51-8F7E-BD41E70AC594}"/>
              </a:ext>
            </a:extLst>
          </p:cNvPr>
          <p:cNvSpPr/>
          <p:nvPr/>
        </p:nvSpPr>
        <p:spPr>
          <a:xfrm>
            <a:off x="876300" y="1301098"/>
            <a:ext cx="6496050" cy="3785652"/>
          </a:xfrm>
          <a:prstGeom prst="rect">
            <a:avLst/>
          </a:prstGeom>
        </p:spPr>
        <p:txBody>
          <a:bodyPr wrap="square">
            <a:spAutoFit/>
          </a:bodyPr>
          <a:lstStyle/>
          <a:p>
            <a:pPr>
              <a:defRPr/>
            </a:pPr>
            <a:r>
              <a:rPr lang="en-GB" sz="2400" dirty="0">
                <a:solidFill>
                  <a:schemeClr val="accent1">
                    <a:lumMod val="75000"/>
                  </a:schemeClr>
                </a:solidFill>
              </a:rPr>
              <a:t>Look at the EHCNA criteria for each </a:t>
            </a:r>
            <a:r>
              <a:rPr lang="en-GB" sz="2400" b="1" dirty="0">
                <a:solidFill>
                  <a:schemeClr val="accent1">
                    <a:lumMod val="75000"/>
                  </a:schemeClr>
                </a:solidFill>
              </a:rPr>
              <a:t>area of need.</a:t>
            </a:r>
            <a:endParaRPr lang="en-GB" sz="2400" dirty="0">
              <a:solidFill>
                <a:schemeClr val="accent1">
                  <a:lumMod val="75000"/>
                </a:schemeClr>
              </a:solidFill>
            </a:endParaRPr>
          </a:p>
          <a:p>
            <a:pPr marL="342900" indent="-342900">
              <a:buFont typeface="Arial" panose="020B0604020202020204" pitchFamily="34" charset="0"/>
              <a:buChar char="•"/>
              <a:defRPr/>
            </a:pPr>
            <a:r>
              <a:rPr lang="en-GB" sz="2400" dirty="0">
                <a:solidFill>
                  <a:schemeClr val="accent1">
                    <a:lumMod val="75000"/>
                  </a:schemeClr>
                </a:solidFill>
              </a:rPr>
              <a:t>Communication and interaction</a:t>
            </a:r>
          </a:p>
          <a:p>
            <a:pPr marL="342900" indent="-342900">
              <a:buFont typeface="Arial" panose="020B0604020202020204" pitchFamily="34" charset="0"/>
              <a:buChar char="•"/>
              <a:defRPr/>
            </a:pPr>
            <a:r>
              <a:rPr lang="en-GB" sz="2400" dirty="0">
                <a:solidFill>
                  <a:schemeClr val="accent1">
                    <a:lumMod val="75000"/>
                  </a:schemeClr>
                </a:solidFill>
              </a:rPr>
              <a:t>Cognition and learning</a:t>
            </a:r>
          </a:p>
          <a:p>
            <a:pPr marL="342900" indent="-342900">
              <a:buFont typeface="Arial" panose="020B0604020202020204" pitchFamily="34" charset="0"/>
              <a:buChar char="•"/>
              <a:defRPr/>
            </a:pPr>
            <a:r>
              <a:rPr lang="en-GB" sz="2400" dirty="0">
                <a:solidFill>
                  <a:schemeClr val="accent1">
                    <a:lumMod val="75000"/>
                  </a:schemeClr>
                </a:solidFill>
              </a:rPr>
              <a:t>Social emotional mental health</a:t>
            </a:r>
          </a:p>
          <a:p>
            <a:pPr marL="342900" indent="-342900">
              <a:buFont typeface="Arial" panose="020B0604020202020204" pitchFamily="34" charset="0"/>
              <a:buChar char="•"/>
              <a:defRPr/>
            </a:pPr>
            <a:r>
              <a:rPr lang="en-GB" sz="2400" dirty="0">
                <a:solidFill>
                  <a:schemeClr val="accent1">
                    <a:lumMod val="75000"/>
                  </a:schemeClr>
                </a:solidFill>
              </a:rPr>
              <a:t>Sensory and or physical </a:t>
            </a:r>
          </a:p>
          <a:p>
            <a:pPr>
              <a:defRPr/>
            </a:pPr>
            <a:endParaRPr lang="en-GB" sz="2400" b="1" dirty="0">
              <a:solidFill>
                <a:schemeClr val="accent4">
                  <a:lumMod val="60000"/>
                  <a:lumOff val="40000"/>
                </a:schemeClr>
              </a:solidFill>
            </a:endParaRPr>
          </a:p>
          <a:p>
            <a:pPr>
              <a:defRPr/>
            </a:pPr>
            <a:r>
              <a:rPr lang="en-GB" sz="2400" b="1" dirty="0">
                <a:solidFill>
                  <a:schemeClr val="accent4">
                    <a:lumMod val="60000"/>
                    <a:lumOff val="40000"/>
                  </a:schemeClr>
                </a:solidFill>
              </a:rPr>
              <a:t>Decide what is the primary area of need </a:t>
            </a:r>
          </a:p>
          <a:p>
            <a:pPr>
              <a:defRPr/>
            </a:pPr>
            <a:endParaRPr lang="en-GB" sz="2400" b="1" dirty="0">
              <a:solidFill>
                <a:schemeClr val="accent6">
                  <a:lumMod val="75000"/>
                </a:schemeClr>
              </a:solidFill>
            </a:endParaRPr>
          </a:p>
          <a:p>
            <a:pPr>
              <a:defRPr/>
            </a:pPr>
            <a:r>
              <a:rPr lang="en-GB" sz="2400" b="1" dirty="0">
                <a:solidFill>
                  <a:schemeClr val="accent4"/>
                </a:solidFill>
              </a:rPr>
              <a:t>Can you evidence the primary area of need EHCNA criteria ? </a:t>
            </a:r>
          </a:p>
        </p:txBody>
      </p:sp>
      <p:pic>
        <p:nvPicPr>
          <p:cNvPr id="4" name="Picture 4" descr="A group of people sitting at a table&#10;&#10;Description automatically generated">
            <a:extLst>
              <a:ext uri="{FF2B5EF4-FFF2-40B4-BE49-F238E27FC236}">
                <a16:creationId xmlns:a16="http://schemas.microsoft.com/office/drawing/2014/main" id="{0E2075C4-3712-4586-BF13-EE3A4E57C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2" y="2119313"/>
            <a:ext cx="1965325"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Down 4">
            <a:extLst>
              <a:ext uri="{FF2B5EF4-FFF2-40B4-BE49-F238E27FC236}">
                <a16:creationId xmlns:a16="http://schemas.microsoft.com/office/drawing/2014/main" id="{8FF1A5B9-00E9-467D-8087-0FC19F025D05}"/>
              </a:ext>
            </a:extLst>
          </p:cNvPr>
          <p:cNvSpPr/>
          <p:nvPr/>
        </p:nvSpPr>
        <p:spPr>
          <a:xfrm>
            <a:off x="2719388" y="3859213"/>
            <a:ext cx="303212" cy="488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6" name="Arrow: Down 5">
            <a:extLst>
              <a:ext uri="{FF2B5EF4-FFF2-40B4-BE49-F238E27FC236}">
                <a16:creationId xmlns:a16="http://schemas.microsoft.com/office/drawing/2014/main" id="{592D5622-DD7A-4B91-97E4-EE175D716911}"/>
              </a:ext>
            </a:extLst>
          </p:cNvPr>
          <p:cNvSpPr/>
          <p:nvPr/>
        </p:nvSpPr>
        <p:spPr>
          <a:xfrm>
            <a:off x="2712244" y="3120626"/>
            <a:ext cx="303212" cy="488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7" name="Audio 6">
            <a:hlinkClick r:id="" action="ppaction://media"/>
            <a:extLst>
              <a:ext uri="{FF2B5EF4-FFF2-40B4-BE49-F238E27FC236}">
                <a16:creationId xmlns:a16="http://schemas.microsoft.com/office/drawing/2014/main" id="{7B09FAEE-90BD-4FEF-95FD-9ADFAC7B3C6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209905796"/>
      </p:ext>
    </p:extLst>
  </p:cSld>
  <p:clrMapOvr>
    <a:masterClrMapping/>
  </p:clrMapOvr>
  <mc:AlternateContent xmlns:mc="http://schemas.openxmlformats.org/markup-compatibility/2006" xmlns:p14="http://schemas.microsoft.com/office/powerpoint/2010/main">
    <mc:Choice Requires="p14">
      <p:transition spd="slow" p14:dur="2000" advTm="24808"/>
    </mc:Choice>
    <mc:Fallback xmlns="">
      <p:transition spd="slow" advTm="24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BBE77-6BB0-494F-A0A4-203839D82CF6}"/>
              </a:ext>
            </a:extLst>
          </p:cNvPr>
          <p:cNvSpPr>
            <a:spLocks noGrp="1"/>
          </p:cNvSpPr>
          <p:nvPr>
            <p:ph type="title"/>
          </p:nvPr>
        </p:nvSpPr>
        <p:spPr/>
        <p:txBody>
          <a:bodyPr>
            <a:normAutofit/>
          </a:bodyPr>
          <a:lstStyle/>
          <a:p>
            <a:r>
              <a:rPr lang="en-GB" sz="4400" b="0" dirty="0">
                <a:solidFill>
                  <a:schemeClr val="tx2">
                    <a:lumMod val="60000"/>
                    <a:lumOff val="40000"/>
                  </a:schemeClr>
                </a:solidFill>
              </a:rPr>
              <a:t>Section 2</a:t>
            </a:r>
          </a:p>
        </p:txBody>
      </p:sp>
      <p:sp>
        <p:nvSpPr>
          <p:cNvPr id="3" name="Content Placeholder 2">
            <a:extLst>
              <a:ext uri="{FF2B5EF4-FFF2-40B4-BE49-F238E27FC236}">
                <a16:creationId xmlns:a16="http://schemas.microsoft.com/office/drawing/2014/main" id="{5A874E91-38A3-4156-94CF-1E8DF6C407CC}"/>
              </a:ext>
            </a:extLst>
          </p:cNvPr>
          <p:cNvSpPr>
            <a:spLocks noGrp="1"/>
          </p:cNvSpPr>
          <p:nvPr>
            <p:ph idx="1"/>
          </p:nvPr>
        </p:nvSpPr>
        <p:spPr>
          <a:xfrm>
            <a:off x="215900" y="790590"/>
            <a:ext cx="8728435" cy="3617234"/>
          </a:xfrm>
        </p:spPr>
        <p:txBody>
          <a:bodyPr/>
          <a:lstStyle/>
          <a:p>
            <a:pPr>
              <a:defRPr/>
            </a:pPr>
            <a:endParaRPr lang="en-GB" altLang="en-US" dirty="0">
              <a:solidFill>
                <a:schemeClr val="tx2"/>
              </a:solidFill>
              <a:ea typeface="Verdana" panose="020B0604030504040204" pitchFamily="34" charset="0"/>
            </a:endParaRPr>
          </a:p>
          <a:p>
            <a:pPr>
              <a:defRPr/>
            </a:pPr>
            <a:endParaRPr lang="en-GB" altLang="en-US" dirty="0">
              <a:solidFill>
                <a:schemeClr val="tx2"/>
              </a:solidFill>
              <a:ea typeface="Verdana" panose="020B0604030504040204" pitchFamily="34" charset="0"/>
            </a:endParaRPr>
          </a:p>
          <a:p>
            <a:pPr>
              <a:defRPr/>
            </a:pPr>
            <a:r>
              <a:rPr lang="en-GB" altLang="en-US" sz="2800" dirty="0">
                <a:solidFill>
                  <a:schemeClr val="tx2"/>
                </a:solidFill>
                <a:ea typeface="Verdana" panose="020B0604030504040204" pitchFamily="34" charset="0"/>
              </a:rPr>
              <a:t>Information needed to make a EHCNA request</a:t>
            </a:r>
          </a:p>
          <a:p>
            <a:pPr>
              <a:defRPr/>
            </a:pPr>
            <a:endParaRPr lang="en-GB" altLang="en-US" sz="2800" dirty="0">
              <a:solidFill>
                <a:schemeClr val="tx2"/>
              </a:solidFill>
              <a:ea typeface="Verdana" panose="020B0604030504040204" pitchFamily="34" charset="0"/>
            </a:endParaRPr>
          </a:p>
          <a:p>
            <a:pPr>
              <a:defRPr/>
            </a:pPr>
            <a:r>
              <a:rPr lang="en-GB" altLang="en-US" sz="2800" dirty="0">
                <a:solidFill>
                  <a:schemeClr val="tx2"/>
                </a:solidFill>
                <a:ea typeface="Verdana" panose="020B0604030504040204" pitchFamily="34" charset="0"/>
              </a:rPr>
              <a:t>Pupil Voice</a:t>
            </a:r>
          </a:p>
          <a:p>
            <a:pPr>
              <a:defRPr/>
            </a:pPr>
            <a:endParaRPr lang="en-GB" altLang="en-US" sz="2800" dirty="0">
              <a:solidFill>
                <a:schemeClr val="tx2"/>
              </a:solidFill>
              <a:ea typeface="Verdana" panose="020B0604030504040204" pitchFamily="34" charset="0"/>
            </a:endParaRPr>
          </a:p>
          <a:p>
            <a:pPr>
              <a:defRPr/>
            </a:pPr>
            <a:r>
              <a:rPr lang="en-GB" altLang="en-US" sz="2800" dirty="0">
                <a:solidFill>
                  <a:schemeClr val="tx2"/>
                </a:solidFill>
                <a:ea typeface="Verdana" panose="020B0604030504040204" pitchFamily="34" charset="0"/>
              </a:rPr>
              <a:t>Provision maps</a:t>
            </a:r>
          </a:p>
          <a:p>
            <a:endParaRPr lang="en-GB" dirty="0"/>
          </a:p>
        </p:txBody>
      </p:sp>
      <p:pic>
        <p:nvPicPr>
          <p:cNvPr id="4" name="Audio 3">
            <a:hlinkClick r:id="" action="ppaction://media"/>
            <a:extLst>
              <a:ext uri="{FF2B5EF4-FFF2-40B4-BE49-F238E27FC236}">
                <a16:creationId xmlns:a16="http://schemas.microsoft.com/office/drawing/2014/main" id="{FF7B1EFD-36D6-45F3-A33B-DB6A6DA87E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63877065"/>
      </p:ext>
    </p:extLst>
  </p:cSld>
  <p:clrMapOvr>
    <a:masterClrMapping/>
  </p:clrMapOvr>
  <mc:AlternateContent xmlns:mc="http://schemas.openxmlformats.org/markup-compatibility/2006" xmlns:p14="http://schemas.microsoft.com/office/powerpoint/2010/main">
    <mc:Choice Requires="p14">
      <p:transition spd="slow" p14:dur="2000" advTm="9019"/>
    </mc:Choice>
    <mc:Fallback xmlns="">
      <p:transition spd="slow" advTm="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1"/>
</p:tagLst>
</file>

<file path=ppt/tags/tag10.xml><?xml version="1.0" encoding="utf-8"?>
<p:tagLst xmlns:a="http://schemas.openxmlformats.org/drawingml/2006/main" xmlns:r="http://schemas.openxmlformats.org/officeDocument/2006/relationships" xmlns:p="http://schemas.openxmlformats.org/presentationml/2006/main">
  <p:tag name="TIMING" val="|10.1"/>
</p:tagLst>
</file>

<file path=ppt/tags/tag11.xml><?xml version="1.0" encoding="utf-8"?>
<p:tagLst xmlns:a="http://schemas.openxmlformats.org/drawingml/2006/main" xmlns:r="http://schemas.openxmlformats.org/officeDocument/2006/relationships" xmlns:p="http://schemas.openxmlformats.org/presentationml/2006/main">
  <p:tag name="TIMING" val="|4.8|10.6|5.8|4.3"/>
</p:tagLst>
</file>

<file path=ppt/tags/tag12.xml><?xml version="1.0" encoding="utf-8"?>
<p:tagLst xmlns:a="http://schemas.openxmlformats.org/drawingml/2006/main" xmlns:r="http://schemas.openxmlformats.org/officeDocument/2006/relationships" xmlns:p="http://schemas.openxmlformats.org/presentationml/2006/main">
  <p:tag name="TIMING" val="|7.4|9.3"/>
</p:tagLst>
</file>

<file path=ppt/tags/tag13.xml><?xml version="1.0" encoding="utf-8"?>
<p:tagLst xmlns:a="http://schemas.openxmlformats.org/drawingml/2006/main" xmlns:r="http://schemas.openxmlformats.org/officeDocument/2006/relationships" xmlns:p="http://schemas.openxmlformats.org/presentationml/2006/main">
  <p:tag name="TIMING" val="|5|1.5|4|5.2|7|8.6"/>
</p:tagLst>
</file>

<file path=ppt/tags/tag14.xml><?xml version="1.0" encoding="utf-8"?>
<p:tagLst xmlns:a="http://schemas.openxmlformats.org/drawingml/2006/main" xmlns:r="http://schemas.openxmlformats.org/officeDocument/2006/relationships" xmlns:p="http://schemas.openxmlformats.org/presentationml/2006/main">
  <p:tag name="TIMING" val="|11.8|3.5|5.3"/>
</p:tagLst>
</file>

<file path=ppt/tags/tag2.xml><?xml version="1.0" encoding="utf-8"?>
<p:tagLst xmlns:a="http://schemas.openxmlformats.org/drawingml/2006/main" xmlns:r="http://schemas.openxmlformats.org/officeDocument/2006/relationships" xmlns:p="http://schemas.openxmlformats.org/presentationml/2006/main">
  <p:tag name="TIMING" val="|1.3|0.9|2.1|2|1.9|2.2|2.2|1.5|1.5|1.9|1.6"/>
</p:tagLst>
</file>

<file path=ppt/tags/tag3.xml><?xml version="1.0" encoding="utf-8"?>
<p:tagLst xmlns:a="http://schemas.openxmlformats.org/drawingml/2006/main" xmlns:r="http://schemas.openxmlformats.org/officeDocument/2006/relationships" xmlns:p="http://schemas.openxmlformats.org/presentationml/2006/main">
  <p:tag name="TIMING" val="|7.4|10.1|7|4.6|8|8|5.2"/>
</p:tagLst>
</file>

<file path=ppt/tags/tag4.xml><?xml version="1.0" encoding="utf-8"?>
<p:tagLst xmlns:a="http://schemas.openxmlformats.org/drawingml/2006/main" xmlns:r="http://schemas.openxmlformats.org/officeDocument/2006/relationships" xmlns:p="http://schemas.openxmlformats.org/presentationml/2006/main">
  <p:tag name="TIMING" val="|11.3|14.7|25.2|15.5"/>
</p:tagLst>
</file>

<file path=ppt/tags/tag5.xml><?xml version="1.0" encoding="utf-8"?>
<p:tagLst xmlns:a="http://schemas.openxmlformats.org/drawingml/2006/main" xmlns:r="http://schemas.openxmlformats.org/officeDocument/2006/relationships" xmlns:p="http://schemas.openxmlformats.org/presentationml/2006/main">
  <p:tag name="TIMING" val="|5.2|8.1|15.7|21.4|13.2|17.1|2.3"/>
</p:tagLst>
</file>

<file path=ppt/tags/tag6.xml><?xml version="1.0" encoding="utf-8"?>
<p:tagLst xmlns:a="http://schemas.openxmlformats.org/drawingml/2006/main" xmlns:r="http://schemas.openxmlformats.org/officeDocument/2006/relationships" xmlns:p="http://schemas.openxmlformats.org/presentationml/2006/main">
  <p:tag name="TIMING" val="|3.3|2.3|2.1|2|3.4|2.9"/>
</p:tagLst>
</file>

<file path=ppt/tags/tag7.xml><?xml version="1.0" encoding="utf-8"?>
<p:tagLst xmlns:a="http://schemas.openxmlformats.org/drawingml/2006/main" xmlns:r="http://schemas.openxmlformats.org/officeDocument/2006/relationships" xmlns:p="http://schemas.openxmlformats.org/presentationml/2006/main">
  <p:tag name="TIMING" val="|1.9|10.1"/>
</p:tagLst>
</file>

<file path=ppt/tags/tag8.xml><?xml version="1.0" encoding="utf-8"?>
<p:tagLst xmlns:a="http://schemas.openxmlformats.org/drawingml/2006/main" xmlns:r="http://schemas.openxmlformats.org/officeDocument/2006/relationships" xmlns:p="http://schemas.openxmlformats.org/presentationml/2006/main">
  <p:tag name="TIMING" val="|1.5|1.9|2|2.5|1.5|2.1|1.9|1.9|2.2"/>
</p:tagLst>
</file>

<file path=ppt/tags/tag9.xml><?xml version="1.0" encoding="utf-8"?>
<p:tagLst xmlns:a="http://schemas.openxmlformats.org/drawingml/2006/main" xmlns:r="http://schemas.openxmlformats.org/officeDocument/2006/relationships" xmlns:p="http://schemas.openxmlformats.org/presentationml/2006/main">
  <p:tag name="TIMING" val="|2.4|4.5|3.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rporate_powerpoint_template (002)  -  Read-Only" id="{DA43DEE9-8FC7-41EB-9753-7E59BA249A5D}" vid="{8474E6A9-4F1D-4154-88F9-8D9AAA0120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7A1CF559F65A46ADF9286E228D51F5" ma:contentTypeVersion="10" ma:contentTypeDescription="Create a new document." ma:contentTypeScope="" ma:versionID="d28176435e1dd4a551eca91a4a010704">
  <xsd:schema xmlns:xsd="http://www.w3.org/2001/XMLSchema" xmlns:xs="http://www.w3.org/2001/XMLSchema" xmlns:p="http://schemas.microsoft.com/office/2006/metadata/properties" xmlns:ns3="4bb4fee8-2a63-4882-9cf3-b050e48035d0" targetNamespace="http://schemas.microsoft.com/office/2006/metadata/properties" ma:root="true" ma:fieldsID="bb97a9bef2974fb074733716412ab19d" ns3:_="">
    <xsd:import namespace="4bb4fee8-2a63-4882-9cf3-b050e48035d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4fee8-2a63-4882-9cf3-b050e48035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47688F-43CD-4B1A-A9FB-02C1AA0BBCB3}">
  <ds:schemaRefs>
    <ds:schemaRef ds:uri="http://purl.org/dc/terms/"/>
    <ds:schemaRef ds:uri="http://schemas.microsoft.com/office/2006/documentManagement/types"/>
    <ds:schemaRef ds:uri="4bb4fee8-2a63-4882-9cf3-b050e48035d0"/>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752621D5-1B51-4E35-82FC-80EE424908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4fee8-2a63-4882-9cf3-b050e48035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46FFF2-B116-4796-9202-6C5925ECEF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13062</TotalTime>
  <Words>3128</Words>
  <Application>Microsoft Office PowerPoint</Application>
  <PresentationFormat>On-screen Show (4:3)</PresentationFormat>
  <Paragraphs>334</Paragraphs>
  <Slides>31</Slides>
  <Notes>3</Notes>
  <HiddenSlides>0</HiddenSlides>
  <MMClips>26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Calibri</vt:lpstr>
      <vt:lpstr>Calibri Light</vt:lpstr>
      <vt:lpstr>Comic Sans MS</vt:lpstr>
      <vt:lpstr>Corbel</vt:lpstr>
      <vt:lpstr>Symbol</vt:lpstr>
      <vt:lpstr>Verdana</vt:lpstr>
      <vt:lpstr>Wingdings</vt:lpstr>
      <vt:lpstr>Office Theme</vt:lpstr>
      <vt:lpstr>PowerPoint Presentation</vt:lpstr>
      <vt:lpstr>  We will cover: </vt:lpstr>
      <vt:lpstr> Section 1</vt:lpstr>
      <vt:lpstr> An EHCNA is an assessment of a child or young persons education, health and social care needs.  What to think about? </vt:lpstr>
      <vt:lpstr>Inclusive quality first teaching is an expectation for every child. Information on Ordinarily available inclusive provision can be found on the  Tools for schools website.</vt:lpstr>
      <vt:lpstr>THE GRADUATED APPROACH A whole School approach</vt:lpstr>
      <vt:lpstr>The EHCNA request form asks you to provide information on the graduated approach. </vt:lpstr>
      <vt:lpstr>Identify Primary Area of Need</vt:lpstr>
      <vt:lpstr>Section 2</vt:lpstr>
      <vt:lpstr>What evidence do we need? The EHCNA request form needs to be completed. https://schools.local-offer.org/wp-content/uploads/2020/12/EHCNA-Request-Form-settings.docx The medical form needs to be completed. https://schools.local-offer.org/wp-content/uploads/2020/12/EHCNA-Medical-Questionnaire.docx Other information to include:</vt:lpstr>
      <vt:lpstr>Pupil views</vt:lpstr>
      <vt:lpstr>Provision maps</vt:lpstr>
      <vt:lpstr>PowerPoint Presentation</vt:lpstr>
      <vt:lpstr>You can also provide your own costed provision map. Example for key stage 1.  </vt:lpstr>
      <vt:lpstr> Information needed on a provision map  </vt:lpstr>
      <vt:lpstr> What strategies and interventions are being implemented?  </vt:lpstr>
      <vt:lpstr> </vt:lpstr>
      <vt:lpstr>Section 3</vt:lpstr>
      <vt:lpstr>Top Tips</vt:lpstr>
      <vt:lpstr>How do you submit the request?</vt:lpstr>
      <vt:lpstr>What happens next?</vt:lpstr>
      <vt:lpstr>RTA – Refusal to Assess </vt:lpstr>
      <vt:lpstr>RTA – Refusal to Assess</vt:lpstr>
      <vt:lpstr>PowerPoint Presentation</vt:lpstr>
      <vt:lpstr>PowerPoint Presentation</vt:lpstr>
      <vt:lpstr>PowerPoint Presentation</vt:lpstr>
      <vt:lpstr>PROCESS FOR TIMING OF ASSESSMENTS</vt:lpstr>
      <vt:lpstr>PROCESS FOR TIMING OF ASSESSMENTS</vt:lpstr>
      <vt:lpstr>PowerPoint Presentation</vt:lpstr>
      <vt:lpstr>PROCESS FOR TIMING OF ASSESSMENTS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Fowler</dc:creator>
  <cp:lastModifiedBy>Kathryn Kellagher</cp:lastModifiedBy>
  <cp:revision>63</cp:revision>
  <dcterms:created xsi:type="dcterms:W3CDTF">2020-12-07T09:14:35Z</dcterms:created>
  <dcterms:modified xsi:type="dcterms:W3CDTF">2022-04-07T17:09:30Z</dcterms:modified>
</cp:coreProperties>
</file>