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handoutMasterIdLst>
    <p:handoutMasterId r:id="rId21"/>
  </p:handoutMasterIdLst>
  <p:sldIdLst>
    <p:sldId id="256" r:id="rId5"/>
    <p:sldId id="257" r:id="rId6"/>
    <p:sldId id="258" r:id="rId7"/>
    <p:sldId id="259" r:id="rId8"/>
    <p:sldId id="262" r:id="rId9"/>
    <p:sldId id="261" r:id="rId10"/>
    <p:sldId id="265" r:id="rId11"/>
    <p:sldId id="264" r:id="rId12"/>
    <p:sldId id="266" r:id="rId13"/>
    <p:sldId id="267" r:id="rId14"/>
    <p:sldId id="268" r:id="rId15"/>
    <p:sldId id="269" r:id="rId16"/>
    <p:sldId id="300" r:id="rId17"/>
    <p:sldId id="299" r:id="rId18"/>
    <p:sldId id="30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373E"/>
    <a:srgbClr val="2868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napToObjects="1">
      <p:cViewPr varScale="1">
        <p:scale>
          <a:sx n="67" d="100"/>
          <a:sy n="67" d="100"/>
        </p:scale>
        <p:origin x="1284" y="4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49" d="100"/>
          <a:sy n="149" d="100"/>
        </p:scale>
        <p:origin x="-352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2BC7999-CEC8-4D47-8046-9DA24F42290D}" type="datetimeFigureOut">
              <a:rPr lang="en-US" smtClean="0"/>
              <a:t>4/7/2022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EBF21C-CC14-BB4E-8F0E-DEAC4185D04D}" type="slidenum">
              <a:rPr lang="en-US" smtClean="0"/>
              <a:t>‹#›</a:t>
            </a:fld>
            <a:endParaRPr lang="en-US"/>
          </a:p>
        </p:txBody>
      </p:sp>
    </p:spTree>
    <p:extLst>
      <p:ext uri="{BB962C8B-B14F-4D97-AF65-F5344CB8AC3E}">
        <p14:creationId xmlns:p14="http://schemas.microsoft.com/office/powerpoint/2010/main" val="3470333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60E4AE-BCA4-1849-AAF1-7259AEAFE1E4}" type="datetimeFigureOut">
              <a:rPr lang="en-US" smtClean="0"/>
              <a:t>4/7/2022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EB9D48-8D2C-4A4D-B33D-2D6795D0DB60}" type="slidenum">
              <a:rPr lang="en-US" smtClean="0"/>
              <a:t>‹#›</a:t>
            </a:fld>
            <a:endParaRPr lang="en-US"/>
          </a:p>
        </p:txBody>
      </p:sp>
    </p:spTree>
    <p:extLst>
      <p:ext uri="{BB962C8B-B14F-4D97-AF65-F5344CB8AC3E}">
        <p14:creationId xmlns:p14="http://schemas.microsoft.com/office/powerpoint/2010/main" val="39808748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5ACFB64F-D3DA-4D7B-89F6-9ABD2C5CB1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3D8D0331-29D5-4E9E-9331-6F42158CDC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buFont typeface="Symbol" panose="05050102010706020507" pitchFamily="18" charset="2"/>
              <a:buNone/>
            </a:pPr>
            <a:endParaRPr lang="en-GB" altLang="en-US"/>
          </a:p>
        </p:txBody>
      </p:sp>
      <p:sp>
        <p:nvSpPr>
          <p:cNvPr id="55300" name="Slide Number Placeholder 3">
            <a:extLst>
              <a:ext uri="{FF2B5EF4-FFF2-40B4-BE49-F238E27FC236}">
                <a16:creationId xmlns:a16="http://schemas.microsoft.com/office/drawing/2014/main" id="{FC41F937-E873-42B4-A774-799AC6346A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8C8989-6620-4CC6-A474-CBE2F594A85E}" type="slidenum">
              <a:rPr lang="en-GB" altLang="en-US" smtClean="0">
                <a:latin typeface="Comic Sans MS" panose="030F0702030302020204" pitchFamily="66" charset="0"/>
              </a:rPr>
              <a:pPr>
                <a:spcBef>
                  <a:spcPct val="0"/>
                </a:spcBef>
              </a:pPr>
              <a:t>14</a:t>
            </a:fld>
            <a:endParaRPr lang="en-GB" altLang="en-US">
              <a:latin typeface="Comic Sans MS" panose="030F0702030302020204" pitchFamily="6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4125" y="2130425"/>
            <a:ext cx="8691080" cy="1470025"/>
          </a:xfrm>
        </p:spPr>
        <p:txBody>
          <a:bodyPr/>
          <a:lstStyle>
            <a:lvl1pPr algn="ctr">
              <a:defRPr/>
            </a:lvl1pPr>
          </a:lstStyle>
          <a:p>
            <a:r>
              <a:rPr lang="en-US"/>
              <a:t>Click to edit Master title style</a:t>
            </a:r>
            <a:endParaRPr lang="en-US" dirty="0"/>
          </a:p>
        </p:txBody>
      </p:sp>
      <p:sp>
        <p:nvSpPr>
          <p:cNvPr id="3" name="Subtitle 2"/>
          <p:cNvSpPr>
            <a:spLocks noGrp="1"/>
          </p:cNvSpPr>
          <p:nvPr>
            <p:ph type="subTitle" idx="1"/>
          </p:nvPr>
        </p:nvSpPr>
        <p:spPr>
          <a:xfrm>
            <a:off x="224125" y="3886200"/>
            <a:ext cx="869107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9AA2D71-2BFA-1F42-AAEF-A930A0C4D92A}"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4D8D5-AA73-EA45-9A37-FE1ED55C905D}" type="slidenum">
              <a:rPr lang="en-US" smtClean="0"/>
              <a:t>‹#›</a:t>
            </a:fld>
            <a:endParaRPr lang="en-US"/>
          </a:p>
        </p:txBody>
      </p:sp>
    </p:spTree>
    <p:extLst>
      <p:ext uri="{BB962C8B-B14F-4D97-AF65-F5344CB8AC3E}">
        <p14:creationId xmlns:p14="http://schemas.microsoft.com/office/powerpoint/2010/main" val="458104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AA2D71-2BFA-1F42-AAEF-A930A0C4D92A}"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4D8D5-AA73-EA45-9A37-FE1ED55C905D}" type="slidenum">
              <a:rPr lang="en-US" smtClean="0"/>
              <a:t>‹#›</a:t>
            </a:fld>
            <a:endParaRPr lang="en-US"/>
          </a:p>
        </p:txBody>
      </p:sp>
    </p:spTree>
    <p:extLst>
      <p:ext uri="{BB962C8B-B14F-4D97-AF65-F5344CB8AC3E}">
        <p14:creationId xmlns:p14="http://schemas.microsoft.com/office/powerpoint/2010/main" val="3334983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2588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5425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AA2D71-2BFA-1F42-AAEF-A930A0C4D92A}"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4D8D5-AA73-EA45-9A37-FE1ED55C905D}" type="slidenum">
              <a:rPr lang="en-US" smtClean="0"/>
              <a:t>‹#›</a:t>
            </a:fld>
            <a:endParaRPr lang="en-US"/>
          </a:p>
        </p:txBody>
      </p:sp>
    </p:spTree>
    <p:extLst>
      <p:ext uri="{BB962C8B-B14F-4D97-AF65-F5344CB8AC3E}">
        <p14:creationId xmlns:p14="http://schemas.microsoft.com/office/powerpoint/2010/main" val="367136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AA2D71-2BFA-1F42-AAEF-A930A0C4D92A}"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4D8D5-AA73-EA45-9A37-FE1ED55C905D}" type="slidenum">
              <a:rPr lang="en-US" smtClean="0"/>
              <a:t>‹#›</a:t>
            </a:fld>
            <a:endParaRPr lang="en-US"/>
          </a:p>
        </p:txBody>
      </p:sp>
    </p:spTree>
    <p:extLst>
      <p:ext uri="{BB962C8B-B14F-4D97-AF65-F5344CB8AC3E}">
        <p14:creationId xmlns:p14="http://schemas.microsoft.com/office/powerpoint/2010/main" val="1637931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254" y="4251266"/>
            <a:ext cx="8641274"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255254" y="2751079"/>
            <a:ext cx="864127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AA2D71-2BFA-1F42-AAEF-A930A0C4D92A}"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4D8D5-AA73-EA45-9A37-FE1ED55C905D}" type="slidenum">
              <a:rPr lang="en-US" smtClean="0"/>
              <a:t>‹#›</a:t>
            </a:fld>
            <a:endParaRPr lang="en-US"/>
          </a:p>
        </p:txBody>
      </p:sp>
    </p:spTree>
    <p:extLst>
      <p:ext uri="{BB962C8B-B14F-4D97-AF65-F5344CB8AC3E}">
        <p14:creationId xmlns:p14="http://schemas.microsoft.com/office/powerpoint/2010/main" val="3772203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p:cNvSpPr>
            <a:spLocks noGrp="1"/>
          </p:cNvSpPr>
          <p:nvPr>
            <p:ph sz="half" idx="1"/>
          </p:nvPr>
        </p:nvSpPr>
        <p:spPr>
          <a:xfrm>
            <a:off x="205447" y="1600201"/>
            <a:ext cx="4290353" cy="410032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285682" cy="4100321"/>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AA2D71-2BFA-1F42-AAEF-A930A0C4D92A}"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4D8D5-AA73-EA45-9A37-FE1ED55C905D}" type="slidenum">
              <a:rPr lang="en-US" smtClean="0"/>
              <a:t>‹#›</a:t>
            </a:fld>
            <a:endParaRPr lang="en-US"/>
          </a:p>
        </p:txBody>
      </p:sp>
    </p:spTree>
    <p:extLst>
      <p:ext uri="{BB962C8B-B14F-4D97-AF65-F5344CB8AC3E}">
        <p14:creationId xmlns:p14="http://schemas.microsoft.com/office/powerpoint/2010/main" val="807569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05447" y="1535113"/>
            <a:ext cx="429194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5447" y="2174875"/>
            <a:ext cx="4291941" cy="35256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28885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288857" cy="35256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9AA2D71-2BFA-1F42-AAEF-A930A0C4D92A}" type="datetimeFigureOut">
              <a:rPr lang="en-US" smtClean="0"/>
              <a:t>4/7/2022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C4D8D5-AA73-EA45-9A37-FE1ED55C905D}" type="slidenum">
              <a:rPr lang="en-US" smtClean="0"/>
              <a:t>‹#›</a:t>
            </a:fld>
            <a:endParaRPr lang="en-US"/>
          </a:p>
        </p:txBody>
      </p:sp>
    </p:spTree>
    <p:extLst>
      <p:ext uri="{BB962C8B-B14F-4D97-AF65-F5344CB8AC3E}">
        <p14:creationId xmlns:p14="http://schemas.microsoft.com/office/powerpoint/2010/main" val="52001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AA2D71-2BFA-1F42-AAEF-A930A0C4D92A}" type="datetimeFigureOut">
              <a:rPr lang="en-US" smtClean="0"/>
              <a:t>4/7/2022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C4D8D5-AA73-EA45-9A37-FE1ED55C905D}" type="slidenum">
              <a:rPr lang="en-US" smtClean="0"/>
              <a:t>‹#›</a:t>
            </a:fld>
            <a:endParaRPr lang="en-US"/>
          </a:p>
        </p:txBody>
      </p:sp>
    </p:spTree>
    <p:extLst>
      <p:ext uri="{BB962C8B-B14F-4D97-AF65-F5344CB8AC3E}">
        <p14:creationId xmlns:p14="http://schemas.microsoft.com/office/powerpoint/2010/main" val="1201301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AA2D71-2BFA-1F42-AAEF-A930A0C4D92A}" type="datetimeFigureOut">
              <a:rPr lang="en-US" smtClean="0"/>
              <a:t>4/7/2022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C4D8D5-AA73-EA45-9A37-FE1ED55C905D}" type="slidenum">
              <a:rPr lang="en-US" smtClean="0"/>
              <a:t>‹#›</a:t>
            </a:fld>
            <a:endParaRPr lang="en-US"/>
          </a:p>
        </p:txBody>
      </p:sp>
    </p:spTree>
    <p:extLst>
      <p:ext uri="{BB962C8B-B14F-4D97-AF65-F5344CB8AC3E}">
        <p14:creationId xmlns:p14="http://schemas.microsoft.com/office/powerpoint/2010/main" val="811779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7900" y="224113"/>
            <a:ext cx="3247613" cy="121098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4113"/>
            <a:ext cx="5371284" cy="547208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17900" y="1435101"/>
            <a:ext cx="3247613" cy="426109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AA2D71-2BFA-1F42-AAEF-A930A0C4D92A}"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4D8D5-AA73-EA45-9A37-FE1ED55C905D}" type="slidenum">
              <a:rPr lang="en-US" smtClean="0"/>
              <a:t>‹#›</a:t>
            </a:fld>
            <a:endParaRPr lang="en-US"/>
          </a:p>
        </p:txBody>
      </p:sp>
    </p:spTree>
    <p:extLst>
      <p:ext uri="{BB962C8B-B14F-4D97-AF65-F5344CB8AC3E}">
        <p14:creationId xmlns:p14="http://schemas.microsoft.com/office/powerpoint/2010/main" val="671786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467418"/>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279593"/>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129688"/>
            <a:ext cx="5486400" cy="5708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AA2D71-2BFA-1F42-AAEF-A930A0C4D92A}" type="datetimeFigureOut">
              <a:rPr lang="en-US" smtClean="0"/>
              <a:t>4/7/2022</a:t>
            </a:fld>
            <a:endParaRPr lang="en-US"/>
          </a:p>
        </p:txBody>
      </p:sp>
      <p:sp>
        <p:nvSpPr>
          <p:cNvPr id="6" name="Footer Placeholder 5"/>
          <p:cNvSpPr>
            <a:spLocks noGrp="1"/>
          </p:cNvSpPr>
          <p:nvPr>
            <p:ph type="ftr" sz="quarter" idx="11"/>
          </p:nvPr>
        </p:nvSpPr>
        <p:spPr>
          <a:xfrm>
            <a:off x="3124200" y="5700519"/>
            <a:ext cx="2895600" cy="230338"/>
          </a:xfrm>
        </p:spPr>
        <p:txBody>
          <a:bodyPr/>
          <a:lstStyle/>
          <a:p>
            <a:endParaRPr lang="en-US" dirty="0"/>
          </a:p>
        </p:txBody>
      </p:sp>
      <p:sp>
        <p:nvSpPr>
          <p:cNvPr id="7" name="Slide Number Placeholder 6"/>
          <p:cNvSpPr>
            <a:spLocks noGrp="1"/>
          </p:cNvSpPr>
          <p:nvPr>
            <p:ph type="sldNum" sz="quarter" idx="12"/>
          </p:nvPr>
        </p:nvSpPr>
        <p:spPr/>
        <p:txBody>
          <a:bodyPr/>
          <a:lstStyle/>
          <a:p>
            <a:fld id="{85C4D8D5-AA73-EA45-9A37-FE1ED55C905D}" type="slidenum">
              <a:rPr lang="en-US" smtClean="0"/>
              <a:t>‹#›</a:t>
            </a:fld>
            <a:endParaRPr lang="en-US"/>
          </a:p>
        </p:txBody>
      </p:sp>
    </p:spTree>
    <p:extLst>
      <p:ext uri="{BB962C8B-B14F-4D97-AF65-F5344CB8AC3E}">
        <p14:creationId xmlns:p14="http://schemas.microsoft.com/office/powerpoint/2010/main" val="2501446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5447" y="217887"/>
            <a:ext cx="8728435" cy="108321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5447" y="1369578"/>
            <a:ext cx="8728435" cy="433094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786" y="5696194"/>
            <a:ext cx="2133600" cy="234662"/>
          </a:xfrm>
          <a:prstGeom prst="rect">
            <a:avLst/>
          </a:prstGeom>
        </p:spPr>
        <p:txBody>
          <a:bodyPr vert="horz" lIns="91440" tIns="45720" rIns="91440" bIns="45720" rtlCol="0" anchor="ctr"/>
          <a:lstStyle>
            <a:lvl1pPr algn="l">
              <a:defRPr sz="1200">
                <a:solidFill>
                  <a:schemeClr val="tx1">
                    <a:tint val="75000"/>
                  </a:schemeClr>
                </a:solidFill>
              </a:defRPr>
            </a:lvl1pPr>
          </a:lstStyle>
          <a:p>
            <a:fld id="{49AA2D71-2BFA-1F42-AAEF-A930A0C4D92A}" type="datetimeFigureOut">
              <a:rPr lang="en-US" smtClean="0"/>
              <a:t>4/7/2022</a:t>
            </a:fld>
            <a:endParaRPr lang="en-US" dirty="0"/>
          </a:p>
        </p:txBody>
      </p:sp>
      <p:sp>
        <p:nvSpPr>
          <p:cNvPr id="5" name="Footer Placeholder 4"/>
          <p:cNvSpPr>
            <a:spLocks noGrp="1"/>
          </p:cNvSpPr>
          <p:nvPr>
            <p:ph type="ftr" sz="quarter" idx="3"/>
          </p:nvPr>
        </p:nvSpPr>
        <p:spPr>
          <a:xfrm>
            <a:off x="1232693" y="6175546"/>
            <a:ext cx="5662920" cy="552156"/>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895613" y="5700519"/>
            <a:ext cx="2133600" cy="230338"/>
          </a:xfrm>
          <a:prstGeom prst="rect">
            <a:avLst/>
          </a:prstGeom>
        </p:spPr>
        <p:txBody>
          <a:bodyPr vert="horz" lIns="91440" tIns="45720" rIns="91440" bIns="45720" rtlCol="0" anchor="ctr"/>
          <a:lstStyle>
            <a:lvl1pPr algn="r">
              <a:defRPr sz="1200">
                <a:solidFill>
                  <a:schemeClr val="tx1">
                    <a:tint val="75000"/>
                  </a:schemeClr>
                </a:solidFill>
              </a:defRPr>
            </a:lvl1pPr>
          </a:lstStyle>
          <a:p>
            <a:fld id="{85C4D8D5-AA73-EA45-9A37-FE1ED55C905D}" type="slidenum">
              <a:rPr lang="en-US" smtClean="0"/>
              <a:t>‹#›</a:t>
            </a:fld>
            <a:endParaRPr lang="en-US"/>
          </a:p>
        </p:txBody>
      </p:sp>
    </p:spTree>
    <p:extLst>
      <p:ext uri="{BB962C8B-B14F-4D97-AF65-F5344CB8AC3E}">
        <p14:creationId xmlns:p14="http://schemas.microsoft.com/office/powerpoint/2010/main" val="2051555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000" b="1" kern="1200">
          <a:solidFill>
            <a:schemeClr val="tx1">
              <a:lumMod val="85000"/>
              <a:lumOff val="15000"/>
            </a:schemeClr>
          </a:solidFill>
          <a:latin typeface="+mj-lt"/>
          <a:ea typeface="+mj-ea"/>
          <a:cs typeface="Verdana"/>
        </a:defRPr>
      </a:lvl1pPr>
    </p:titleStyle>
    <p:bodyStyle>
      <a:lvl1pPr marL="342900" indent="-342900" algn="l" defTabSz="457200" rtl="0" eaLnBrk="1" latinLnBrk="0" hangingPunct="1">
        <a:spcBef>
          <a:spcPct val="20000"/>
        </a:spcBef>
        <a:buFont typeface="Arial"/>
        <a:buChar char="•"/>
        <a:defRPr sz="2800" kern="1200">
          <a:solidFill>
            <a:schemeClr val="tx1">
              <a:lumMod val="65000"/>
              <a:lumOff val="35000"/>
            </a:schemeClr>
          </a:solidFill>
          <a:latin typeface="+mn-lt"/>
          <a:ea typeface="+mn-ea"/>
          <a:cs typeface="Verdana"/>
        </a:defRPr>
      </a:lvl1pPr>
      <a:lvl2pPr marL="742950" indent="-285750" algn="l" defTabSz="457200" rtl="0" eaLnBrk="1" latinLnBrk="0" hangingPunct="1">
        <a:spcBef>
          <a:spcPct val="20000"/>
        </a:spcBef>
        <a:buFont typeface="Arial"/>
        <a:buChar char="–"/>
        <a:defRPr sz="2400" kern="1200">
          <a:solidFill>
            <a:schemeClr val="tx1">
              <a:lumMod val="65000"/>
              <a:lumOff val="35000"/>
            </a:schemeClr>
          </a:solidFill>
          <a:latin typeface="+mn-lt"/>
          <a:ea typeface="+mn-ea"/>
          <a:cs typeface="Verdana"/>
        </a:defRPr>
      </a:lvl2pPr>
      <a:lvl3pPr marL="11430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Verdana"/>
        </a:defRPr>
      </a:lvl3pPr>
      <a:lvl4pPr marL="1600200" indent="-228600"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Verdana"/>
        </a:defRPr>
      </a:lvl4pPr>
      <a:lvl5pPr marL="2057400" indent="-228600"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mailto:SENAT.south@westsussex.gov.uk" TargetMode="External"/><Relationship Id="rId3" Type="http://schemas.openxmlformats.org/officeDocument/2006/relationships/hyperlink" Target="https://westsussex.local-offer.org/information_pages/472-strengthening-our-west-sussex-inclusive-practice-through-school-send-partnerships" TargetMode="External"/><Relationship Id="rId7" Type="http://schemas.openxmlformats.org/officeDocument/2006/relationships/hyperlink" Target="mailto:Elektra.Robinson@westsussex.gov.u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kim.heden@westsussex.gov.uk" TargetMode="External"/><Relationship Id="rId11" Type="http://schemas.openxmlformats.org/officeDocument/2006/relationships/hyperlink" Target="mailto:Claire.fowler@westsussex.gov.uk" TargetMode="External"/><Relationship Id="rId5" Type="http://schemas.openxmlformats.org/officeDocument/2006/relationships/hyperlink" Target="mailto:Sharon.smith@westsussex.gov.uk" TargetMode="External"/><Relationship Id="rId10" Type="http://schemas.openxmlformats.org/officeDocument/2006/relationships/hyperlink" Target="mailto:sam.Mainwaring@westsussex.gov.uk" TargetMode="External"/><Relationship Id="rId4" Type="http://schemas.openxmlformats.org/officeDocument/2006/relationships/hyperlink" Target="mailto:SENAT.north@westsussex.gov.uk" TargetMode="External"/><Relationship Id="rId9" Type="http://schemas.openxmlformats.org/officeDocument/2006/relationships/hyperlink" Target="mailto:Emma.spurle@westsussex.gov.uk"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S32280 The West Sussex Way Powerpoint template-titl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480"/>
            <a:ext cx="9144000" cy="6839712"/>
          </a:xfrm>
          <a:prstGeom prst="rect">
            <a:avLst/>
          </a:prstGeom>
        </p:spPr>
      </p:pic>
      <p:sp>
        <p:nvSpPr>
          <p:cNvPr id="7" name="TextBox 6"/>
          <p:cNvSpPr txBox="1"/>
          <p:nvPr/>
        </p:nvSpPr>
        <p:spPr>
          <a:xfrm>
            <a:off x="1" y="836712"/>
            <a:ext cx="9142570" cy="1323439"/>
          </a:xfrm>
          <a:prstGeom prst="rect">
            <a:avLst/>
          </a:prstGeom>
          <a:noFill/>
        </p:spPr>
        <p:txBody>
          <a:bodyPr wrap="square" rtlCol="0">
            <a:spAutoFit/>
          </a:bodyPr>
          <a:lstStyle/>
          <a:p>
            <a:pPr algn="ctr"/>
            <a:r>
              <a:rPr lang="en-GB" sz="4000" b="1" dirty="0">
                <a:solidFill>
                  <a:schemeClr val="tx1">
                    <a:lumMod val="85000"/>
                    <a:lumOff val="15000"/>
                  </a:schemeClr>
                </a:solidFill>
                <a:latin typeface="+mj-lt"/>
                <a:cs typeface="Verdana"/>
              </a:rPr>
              <a:t>EHCP’s: Setting Outcomes and Implementing Provision</a:t>
            </a:r>
            <a:endParaRPr lang="en-US" sz="4000" b="1" dirty="0">
              <a:solidFill>
                <a:schemeClr val="tx1">
                  <a:lumMod val="85000"/>
                  <a:lumOff val="15000"/>
                </a:schemeClr>
              </a:solidFill>
              <a:latin typeface="+mj-lt"/>
              <a:cs typeface="Verdana"/>
            </a:endParaRPr>
          </a:p>
        </p:txBody>
      </p:sp>
      <p:sp>
        <p:nvSpPr>
          <p:cNvPr id="11" name="TextBox 10"/>
          <p:cNvSpPr txBox="1"/>
          <p:nvPr/>
        </p:nvSpPr>
        <p:spPr>
          <a:xfrm>
            <a:off x="-1" y="2471328"/>
            <a:ext cx="9142570" cy="892552"/>
          </a:xfrm>
          <a:prstGeom prst="rect">
            <a:avLst/>
          </a:prstGeom>
          <a:noFill/>
        </p:spPr>
        <p:txBody>
          <a:bodyPr wrap="square" rtlCol="0">
            <a:spAutoFit/>
          </a:bodyPr>
          <a:lstStyle/>
          <a:p>
            <a:pPr algn="ctr"/>
            <a:r>
              <a:rPr lang="en-GB" sz="2800" b="1" dirty="0">
                <a:solidFill>
                  <a:schemeClr val="tx1">
                    <a:lumMod val="65000"/>
                    <a:lumOff val="35000"/>
                  </a:schemeClr>
                </a:solidFill>
                <a:cs typeface="Verdana"/>
              </a:rPr>
              <a:t>Elektra Robinson and Emma Spurle</a:t>
            </a:r>
          </a:p>
          <a:p>
            <a:pPr algn="ctr"/>
            <a:r>
              <a:rPr lang="en-GB" sz="2400" dirty="0">
                <a:solidFill>
                  <a:schemeClr val="tx1">
                    <a:lumMod val="65000"/>
                    <a:lumOff val="35000"/>
                  </a:schemeClr>
                </a:solidFill>
                <a:cs typeface="Verdana"/>
              </a:rPr>
              <a:t>Special Needs Officers</a:t>
            </a:r>
          </a:p>
        </p:txBody>
      </p:sp>
      <p:sp>
        <p:nvSpPr>
          <p:cNvPr id="4" name="TextBox 3"/>
          <p:cNvSpPr txBox="1"/>
          <p:nvPr/>
        </p:nvSpPr>
        <p:spPr>
          <a:xfrm>
            <a:off x="9384632" y="134352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38664468"/>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39387-A65F-4B20-BF1D-2CD8269BE4D3}"/>
              </a:ext>
            </a:extLst>
          </p:cNvPr>
          <p:cNvSpPr>
            <a:spLocks noGrp="1"/>
          </p:cNvSpPr>
          <p:nvPr>
            <p:ph type="title"/>
          </p:nvPr>
        </p:nvSpPr>
        <p:spPr/>
        <p:txBody>
          <a:bodyPr/>
          <a:lstStyle/>
          <a:p>
            <a:r>
              <a:rPr lang="en-GB" dirty="0"/>
              <a:t>Reviewing and Evaluating Outcomes</a:t>
            </a:r>
          </a:p>
        </p:txBody>
      </p:sp>
      <p:sp>
        <p:nvSpPr>
          <p:cNvPr id="3" name="Content Placeholder 2">
            <a:extLst>
              <a:ext uri="{FF2B5EF4-FFF2-40B4-BE49-F238E27FC236}">
                <a16:creationId xmlns:a16="http://schemas.microsoft.com/office/drawing/2014/main" id="{C04D488A-D788-4F44-8D03-E4222036920B}"/>
              </a:ext>
            </a:extLst>
          </p:cNvPr>
          <p:cNvSpPr>
            <a:spLocks noGrp="1"/>
          </p:cNvSpPr>
          <p:nvPr>
            <p:ph idx="1"/>
          </p:nvPr>
        </p:nvSpPr>
        <p:spPr/>
        <p:txBody>
          <a:bodyPr/>
          <a:lstStyle/>
          <a:p>
            <a:pPr marL="0" indent="0">
              <a:buNone/>
            </a:pPr>
            <a:r>
              <a:rPr lang="en-GB" dirty="0">
                <a:solidFill>
                  <a:schemeClr val="tx1"/>
                </a:solidFill>
              </a:rPr>
              <a:t>EHCPs must be </a:t>
            </a:r>
            <a:r>
              <a:rPr lang="en-GB" b="1" dirty="0">
                <a:solidFill>
                  <a:schemeClr val="tx1"/>
                </a:solidFill>
              </a:rPr>
              <a:t>formally</a:t>
            </a:r>
            <a:r>
              <a:rPr lang="en-GB" dirty="0">
                <a:solidFill>
                  <a:schemeClr val="tx1"/>
                </a:solidFill>
              </a:rPr>
              <a:t> reviewed annually at the Annual Review for children aged 5+</a:t>
            </a:r>
          </a:p>
          <a:p>
            <a:pPr marL="0" indent="0">
              <a:buNone/>
            </a:pPr>
            <a:r>
              <a:rPr lang="en-GB" dirty="0">
                <a:solidFill>
                  <a:schemeClr val="tx1"/>
                </a:solidFill>
              </a:rPr>
              <a:t>Under 5’s should have their EHCPs reviewed every 6 months</a:t>
            </a:r>
          </a:p>
          <a:p>
            <a:pPr marL="0" indent="0">
              <a:buNone/>
            </a:pPr>
            <a:r>
              <a:rPr lang="en-GB" dirty="0">
                <a:solidFill>
                  <a:schemeClr val="tx1"/>
                </a:solidFill>
              </a:rPr>
              <a:t>Targets on Individual Learning Plans should be reviewed termly and new steps identified in the light of the progress made by the child/young person</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932445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8A196-9222-4383-BD85-BF1597068421}"/>
              </a:ext>
            </a:extLst>
          </p:cNvPr>
          <p:cNvSpPr>
            <a:spLocks noGrp="1"/>
          </p:cNvSpPr>
          <p:nvPr>
            <p:ph type="title"/>
          </p:nvPr>
        </p:nvSpPr>
        <p:spPr/>
        <p:txBody>
          <a:bodyPr/>
          <a:lstStyle/>
          <a:p>
            <a:r>
              <a:rPr lang="en-GB" dirty="0"/>
              <a:t>A Continuous Cycle </a:t>
            </a:r>
          </a:p>
        </p:txBody>
      </p:sp>
      <p:sp>
        <p:nvSpPr>
          <p:cNvPr id="3" name="Content Placeholder 2">
            <a:extLst>
              <a:ext uri="{FF2B5EF4-FFF2-40B4-BE49-F238E27FC236}">
                <a16:creationId xmlns:a16="http://schemas.microsoft.com/office/drawing/2014/main" id="{EB38CE33-8C8E-414B-A055-41C338942246}"/>
              </a:ext>
            </a:extLst>
          </p:cNvPr>
          <p:cNvSpPr>
            <a:spLocks noGrp="1"/>
          </p:cNvSpPr>
          <p:nvPr>
            <p:ph sz="half" idx="1"/>
          </p:nvPr>
        </p:nvSpPr>
        <p:spPr>
          <a:xfrm>
            <a:off x="0" y="1067374"/>
            <a:ext cx="4290353" cy="4100320"/>
          </a:xfrm>
        </p:spPr>
        <p:txBody>
          <a:bodyPr>
            <a:normAutofit lnSpcReduction="10000"/>
          </a:bodyPr>
          <a:lstStyle/>
          <a:p>
            <a:r>
              <a:rPr lang="en-GB" sz="2000" dirty="0">
                <a:solidFill>
                  <a:schemeClr val="tx1"/>
                </a:solidFill>
              </a:rPr>
              <a:t>Setting and reviewing outcomes is a continuous cycle. </a:t>
            </a:r>
          </a:p>
          <a:p>
            <a:r>
              <a:rPr lang="en-GB" sz="2000" dirty="0">
                <a:solidFill>
                  <a:schemeClr val="tx1"/>
                </a:solidFill>
              </a:rPr>
              <a:t>Information regarding the progress made by the child/young person across the three terms is reviewed as part of the annual review process. </a:t>
            </a:r>
          </a:p>
          <a:p>
            <a:r>
              <a:rPr lang="en-GB" sz="2000" dirty="0">
                <a:solidFill>
                  <a:schemeClr val="tx1"/>
                </a:solidFill>
              </a:rPr>
              <a:t>At each ILP review, new short targets will be set for the following term.</a:t>
            </a:r>
          </a:p>
          <a:p>
            <a:r>
              <a:rPr lang="en-GB" sz="2000" dirty="0">
                <a:solidFill>
                  <a:schemeClr val="tx1"/>
                </a:solidFill>
              </a:rPr>
              <a:t>At each Annual Review new medium term outcomes will be set for the forthcoming year. </a:t>
            </a:r>
          </a:p>
        </p:txBody>
      </p:sp>
      <p:pic>
        <p:nvPicPr>
          <p:cNvPr id="5" name="Content Placeholder 3">
            <a:extLst>
              <a:ext uri="{FF2B5EF4-FFF2-40B4-BE49-F238E27FC236}">
                <a16:creationId xmlns:a16="http://schemas.microsoft.com/office/drawing/2014/main" id="{339E32D0-9AE4-4E03-A8F9-E2F326CAC773}"/>
              </a:ext>
            </a:extLst>
          </p:cNvPr>
          <p:cNvPicPr>
            <a:picLocks noGrp="1" noChangeAspect="1"/>
          </p:cNvPicPr>
          <p:nvPr>
            <p:ph sz="half" idx="2"/>
          </p:nvPr>
        </p:nvPicPr>
        <p:blipFill rotWithShape="1">
          <a:blip r:embed="rId2"/>
          <a:srcRect t="7069" r="-2" b="22796"/>
          <a:stretch/>
        </p:blipFill>
        <p:spPr>
          <a:xfrm>
            <a:off x="4648200" y="1457325"/>
            <a:ext cx="4286250" cy="3320419"/>
          </a:xfrm>
          <a:prstGeom prst="rect">
            <a:avLst/>
          </a:prstGeom>
        </p:spPr>
      </p:pic>
    </p:spTree>
    <p:extLst>
      <p:ext uri="{BB962C8B-B14F-4D97-AF65-F5344CB8AC3E}">
        <p14:creationId xmlns:p14="http://schemas.microsoft.com/office/powerpoint/2010/main" val="2306240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E095E-AC68-4B1B-913B-6F9088F83CCF}"/>
              </a:ext>
            </a:extLst>
          </p:cNvPr>
          <p:cNvSpPr>
            <a:spLocks noGrp="1"/>
          </p:cNvSpPr>
          <p:nvPr>
            <p:ph type="title"/>
          </p:nvPr>
        </p:nvSpPr>
        <p:spPr/>
        <p:txBody>
          <a:bodyPr/>
          <a:lstStyle/>
          <a:p>
            <a:r>
              <a:rPr lang="en-GB" dirty="0"/>
              <a:t>Provision </a:t>
            </a:r>
          </a:p>
        </p:txBody>
      </p:sp>
      <p:sp>
        <p:nvSpPr>
          <p:cNvPr id="3" name="Content Placeholder 2">
            <a:extLst>
              <a:ext uri="{FF2B5EF4-FFF2-40B4-BE49-F238E27FC236}">
                <a16:creationId xmlns:a16="http://schemas.microsoft.com/office/drawing/2014/main" id="{F728B63E-7027-4CAB-94E9-A9D718618C63}"/>
              </a:ext>
            </a:extLst>
          </p:cNvPr>
          <p:cNvSpPr>
            <a:spLocks noGrp="1"/>
          </p:cNvSpPr>
          <p:nvPr>
            <p:ph idx="1"/>
          </p:nvPr>
        </p:nvSpPr>
        <p:spPr>
          <a:xfrm>
            <a:off x="205446" y="1025021"/>
            <a:ext cx="8728435" cy="4330942"/>
          </a:xfrm>
        </p:spPr>
        <p:txBody>
          <a:bodyPr>
            <a:noAutofit/>
          </a:bodyPr>
          <a:lstStyle/>
          <a:p>
            <a:r>
              <a:rPr lang="en-GB" sz="2000" dirty="0">
                <a:solidFill>
                  <a:schemeClr val="tx1"/>
                </a:solidFill>
              </a:rPr>
              <a:t>Will be stated on the EHCP in section F</a:t>
            </a:r>
          </a:p>
          <a:p>
            <a:r>
              <a:rPr lang="en-GB" sz="2000" dirty="0">
                <a:solidFill>
                  <a:schemeClr val="tx1"/>
                </a:solidFill>
              </a:rPr>
              <a:t>Is personalised to the child or young person</a:t>
            </a:r>
          </a:p>
          <a:p>
            <a:r>
              <a:rPr lang="en-GB" sz="2000" dirty="0">
                <a:solidFill>
                  <a:schemeClr val="tx1"/>
                </a:solidFill>
              </a:rPr>
              <a:t>Should be reviewed throughout the year and formally at their annual review</a:t>
            </a:r>
          </a:p>
          <a:p>
            <a:r>
              <a:rPr lang="en-GB" sz="2000" dirty="0">
                <a:solidFill>
                  <a:schemeClr val="tx1"/>
                </a:solidFill>
              </a:rPr>
              <a:t>Should be adapted to meet the evolving needs of the pupil</a:t>
            </a:r>
          </a:p>
          <a:p>
            <a:r>
              <a:rPr lang="en-GB" sz="2000" dirty="0">
                <a:solidFill>
                  <a:schemeClr val="tx1"/>
                </a:solidFill>
              </a:rPr>
              <a:t>Should be informed by all those involved with the child or young person’s education</a:t>
            </a:r>
          </a:p>
          <a:p>
            <a:pPr marL="0" indent="0">
              <a:buNone/>
            </a:pPr>
            <a:r>
              <a:rPr lang="en-GB" sz="2000" u="sng" dirty="0">
                <a:solidFill>
                  <a:schemeClr val="tx1"/>
                </a:solidFill>
              </a:rPr>
              <a:t>Implementing Provision</a:t>
            </a:r>
          </a:p>
          <a:p>
            <a:r>
              <a:rPr lang="en-GB" sz="2000" dirty="0">
                <a:solidFill>
                  <a:schemeClr val="tx1"/>
                </a:solidFill>
              </a:rPr>
              <a:t>Provision will be implemented through interventions and by providing specialist resources and equipment or by accessing specialist support</a:t>
            </a:r>
          </a:p>
          <a:p>
            <a:r>
              <a:rPr lang="en-GB" sz="2000" dirty="0">
                <a:solidFill>
                  <a:schemeClr val="tx1"/>
                </a:solidFill>
              </a:rPr>
              <a:t>The relevance of the provision should be reviewed alongside the outcomes and adapted and changed when appropriate.</a:t>
            </a:r>
          </a:p>
          <a:p>
            <a:pPr marL="0" indent="0">
              <a:buNone/>
            </a:pPr>
            <a:endParaRPr lang="en-GB" sz="2000" dirty="0">
              <a:solidFill>
                <a:schemeClr val="tx1"/>
              </a:solidFill>
            </a:endParaRPr>
          </a:p>
        </p:txBody>
      </p:sp>
    </p:spTree>
    <p:extLst>
      <p:ext uri="{BB962C8B-B14F-4D97-AF65-F5344CB8AC3E}">
        <p14:creationId xmlns:p14="http://schemas.microsoft.com/office/powerpoint/2010/main" val="439608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02A3C-73C0-428F-9FFC-AFE14B8716D3}"/>
              </a:ext>
            </a:extLst>
          </p:cNvPr>
          <p:cNvSpPr>
            <a:spLocks noGrp="1"/>
          </p:cNvSpPr>
          <p:nvPr>
            <p:ph type="title"/>
          </p:nvPr>
        </p:nvSpPr>
        <p:spPr/>
        <p:txBody>
          <a:bodyPr>
            <a:normAutofit fontScale="90000"/>
          </a:bodyPr>
          <a:lstStyle/>
          <a:p>
            <a:r>
              <a:rPr lang="en-GB" dirty="0"/>
              <a:t>Amendments to EHCP Outcomes and Provision</a:t>
            </a:r>
          </a:p>
        </p:txBody>
      </p:sp>
      <p:sp>
        <p:nvSpPr>
          <p:cNvPr id="3" name="Content Placeholder 2">
            <a:extLst>
              <a:ext uri="{FF2B5EF4-FFF2-40B4-BE49-F238E27FC236}">
                <a16:creationId xmlns:a16="http://schemas.microsoft.com/office/drawing/2014/main" id="{192AFCE1-AB4E-459E-AC73-9E3F4406E35E}"/>
              </a:ext>
            </a:extLst>
          </p:cNvPr>
          <p:cNvSpPr>
            <a:spLocks noGrp="1"/>
          </p:cNvSpPr>
          <p:nvPr>
            <p:ph idx="1"/>
          </p:nvPr>
        </p:nvSpPr>
        <p:spPr/>
        <p:txBody>
          <a:bodyPr>
            <a:normAutofit/>
          </a:bodyPr>
          <a:lstStyle/>
          <a:p>
            <a:pPr marL="342900" lvl="0" indent="-342900">
              <a:lnSpc>
                <a:spcPct val="107000"/>
              </a:lnSpc>
              <a:buFont typeface="Symbol" panose="05050102010706020507" pitchFamily="18" charset="2"/>
              <a:buChar char=""/>
            </a:pPr>
            <a:r>
              <a:rPr lang="en-GB"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Amendment</a:t>
            </a:r>
            <a:r>
              <a:rPr lang="en-GB" sz="1700" dirty="0">
                <a:solidFill>
                  <a:schemeClr val="tx1"/>
                </a:solidFill>
                <a:latin typeface="Calibri" panose="020F0502020204030204" pitchFamily="34" charset="0"/>
                <a:ea typeface="Calibri" panose="020F0502020204030204" pitchFamily="34" charset="0"/>
                <a:cs typeface="Times New Roman" panose="02020603050405020304" pitchFamily="18" charset="0"/>
              </a:rPr>
              <a:t>s to the outcomes and provision on an EHCP should be requested if the existing ones are no longer appropriate, or if further information has been received regarding the child or young person’s special educational needs and/or the provision they require.</a:t>
            </a:r>
          </a:p>
          <a:p>
            <a:pPr marL="342900" lvl="0" indent="-342900">
              <a:lnSpc>
                <a:spcPct val="107000"/>
              </a:lnSpc>
              <a:buFont typeface="Symbol" panose="05050102010706020507" pitchFamily="18" charset="2"/>
              <a:buChar char=""/>
            </a:pPr>
            <a:r>
              <a:rPr lang="en-GB" sz="1700" dirty="0">
                <a:solidFill>
                  <a:schemeClr val="tx1"/>
                </a:solidFill>
                <a:latin typeface="Calibri" panose="020F0502020204030204" pitchFamily="34" charset="0"/>
                <a:ea typeface="Calibri" panose="020F0502020204030204" pitchFamily="34" charset="0"/>
                <a:cs typeface="Times New Roman" panose="02020603050405020304" pitchFamily="18" charset="0"/>
              </a:rPr>
              <a:t>Requests for amendments can be made by parents or guardians directly to SENAT, or requested as part of the annual review process.</a:t>
            </a:r>
          </a:p>
          <a:p>
            <a:pPr marL="342900" lvl="0" indent="-342900">
              <a:lnSpc>
                <a:spcPct val="107000"/>
              </a:lnSpc>
              <a:buFont typeface="Symbol" panose="05050102010706020507" pitchFamily="18" charset="2"/>
              <a:buChar char=""/>
            </a:pPr>
            <a:r>
              <a:rPr lang="en-GB"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It should be clearly recorded on the annual review form when amendments are being requested and supporting evidence should be submitted along with the annual review paperwork.</a:t>
            </a:r>
          </a:p>
          <a:p>
            <a:pPr marL="342900" lvl="0" indent="-342900">
              <a:lnSpc>
                <a:spcPct val="107000"/>
              </a:lnSpc>
              <a:buFont typeface="Symbol" panose="05050102010706020507" pitchFamily="18" charset="2"/>
              <a:buChar char=""/>
            </a:pPr>
            <a:r>
              <a:rPr lang="en-GB"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If SENAT agrees to amend the EHCP, a draft amended EHCP would be issued and there would be a 15 day response time before the final EHCP was issued.</a:t>
            </a:r>
          </a:p>
          <a:p>
            <a:pPr marL="342900" lvl="0" indent="-342900">
              <a:lnSpc>
                <a:spcPct val="107000"/>
              </a:lnSpc>
              <a:spcAft>
                <a:spcPts val="800"/>
              </a:spcAft>
              <a:buFont typeface="Symbol" panose="05050102010706020507" pitchFamily="18" charset="2"/>
              <a:buChar char=""/>
            </a:pPr>
            <a:r>
              <a:rPr lang="en-GB"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If SENAT does not agree to amend the EHCP, the child’s parents or guardians will be informed along with information on how to appeal this decision if they wish to do so.</a:t>
            </a:r>
          </a:p>
          <a:p>
            <a:endParaRPr lang="en-GB" dirty="0"/>
          </a:p>
        </p:txBody>
      </p:sp>
    </p:spTree>
    <p:extLst>
      <p:ext uri="{BB962C8B-B14F-4D97-AF65-F5344CB8AC3E}">
        <p14:creationId xmlns:p14="http://schemas.microsoft.com/office/powerpoint/2010/main" val="515183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DE8FFD92-CE30-4136-A88C-EC4661209AFA}"/>
              </a:ext>
            </a:extLst>
          </p:cNvPr>
          <p:cNvSpPr>
            <a:spLocks noGrp="1" noChangeArrowheads="1"/>
          </p:cNvSpPr>
          <p:nvPr>
            <p:ph idx="1"/>
          </p:nvPr>
        </p:nvSpPr>
        <p:spPr>
          <a:xfrm>
            <a:off x="534988" y="5013325"/>
            <a:ext cx="7870825" cy="576263"/>
          </a:xfrm>
        </p:spPr>
        <p:txBody>
          <a:bodyPr rtlCol="0">
            <a:noAutofit/>
          </a:bodyPr>
          <a:lstStyle/>
          <a:p>
            <a:pPr marL="0" indent="0" algn="ctr" eaLnBrk="1" hangingPunct="1">
              <a:buFont typeface="Symbol" panose="05050102010706020507" pitchFamily="18" charset="2"/>
              <a:buNone/>
              <a:defRPr/>
            </a:pPr>
            <a:endParaRPr lang="en-GB" altLang="en-US" sz="4000" dirty="0"/>
          </a:p>
          <a:p>
            <a:pPr marL="0" indent="0" algn="ctr" eaLnBrk="1" hangingPunct="1">
              <a:buFont typeface="Symbol" panose="05050102010706020507" pitchFamily="18" charset="2"/>
              <a:buNone/>
              <a:defRPr/>
            </a:pPr>
            <a:endParaRPr lang="en-GB" altLang="en-US" sz="4000" dirty="0"/>
          </a:p>
          <a:p>
            <a:pPr marL="0" indent="0" eaLnBrk="1" hangingPunct="1">
              <a:buFont typeface="Symbol" panose="05050102010706020507" pitchFamily="18" charset="2"/>
              <a:buNone/>
              <a:defRPr/>
            </a:pPr>
            <a:endParaRPr lang="en-GB" altLang="en-US" sz="4000" dirty="0"/>
          </a:p>
          <a:p>
            <a:pPr marL="274320" indent="-274320" algn="just" eaLnBrk="1" fontAlgn="auto" hangingPunct="1">
              <a:lnSpc>
                <a:spcPct val="80000"/>
              </a:lnSpc>
              <a:spcAft>
                <a:spcPts val="0"/>
              </a:spcAft>
              <a:buFontTx/>
              <a:buNone/>
              <a:defRPr/>
            </a:pPr>
            <a:endParaRPr lang="en-GB" altLang="en-US" sz="1850" dirty="0">
              <a:hlinkClick r:id="rId3"/>
            </a:endParaRPr>
          </a:p>
          <a:p>
            <a:pPr marL="274320" indent="-274320" algn="just" eaLnBrk="1" fontAlgn="auto" hangingPunct="1">
              <a:lnSpc>
                <a:spcPct val="80000"/>
              </a:lnSpc>
              <a:spcAft>
                <a:spcPts val="0"/>
              </a:spcAft>
              <a:buFontTx/>
              <a:buNone/>
              <a:defRPr/>
            </a:pPr>
            <a:endParaRPr lang="en-GB" altLang="en-US" sz="1850" dirty="0">
              <a:hlinkClick r:id="rId3"/>
            </a:endParaRPr>
          </a:p>
          <a:p>
            <a:pPr marL="274320" indent="-274320" algn="just" eaLnBrk="1" fontAlgn="auto" hangingPunct="1">
              <a:lnSpc>
                <a:spcPct val="80000"/>
              </a:lnSpc>
              <a:spcAft>
                <a:spcPts val="0"/>
              </a:spcAft>
              <a:buFontTx/>
              <a:buNone/>
              <a:defRPr/>
            </a:pPr>
            <a:endParaRPr lang="en-GB" altLang="en-US" sz="1850" dirty="0">
              <a:hlinkClick r:id="rId3"/>
            </a:endParaRPr>
          </a:p>
          <a:p>
            <a:pPr marL="274320" indent="-274320" algn="just" eaLnBrk="1" fontAlgn="auto" hangingPunct="1">
              <a:lnSpc>
                <a:spcPct val="80000"/>
              </a:lnSpc>
              <a:spcAft>
                <a:spcPts val="0"/>
              </a:spcAft>
              <a:buFontTx/>
              <a:buNone/>
              <a:defRPr/>
            </a:pPr>
            <a:endParaRPr lang="en-GB" altLang="en-US" sz="1850" dirty="0">
              <a:hlinkClick r:id="rId3"/>
            </a:endParaRPr>
          </a:p>
          <a:p>
            <a:pPr marL="274320" indent="-274320" algn="just" eaLnBrk="1" fontAlgn="auto" hangingPunct="1">
              <a:lnSpc>
                <a:spcPct val="80000"/>
              </a:lnSpc>
              <a:spcAft>
                <a:spcPts val="0"/>
              </a:spcAft>
              <a:buFontTx/>
              <a:buNone/>
              <a:defRPr/>
            </a:pPr>
            <a:endParaRPr lang="en-GB" altLang="en-US" sz="1850" dirty="0">
              <a:hlinkClick r:id="rId3"/>
            </a:endParaRPr>
          </a:p>
          <a:p>
            <a:pPr marL="274320" indent="-274320" algn="just" eaLnBrk="1" fontAlgn="auto" hangingPunct="1">
              <a:lnSpc>
                <a:spcPct val="80000"/>
              </a:lnSpc>
              <a:spcAft>
                <a:spcPts val="0"/>
              </a:spcAft>
              <a:buFontTx/>
              <a:buNone/>
              <a:defRPr/>
            </a:pPr>
            <a:endParaRPr lang="en-GB" altLang="en-US" sz="3300" dirty="0">
              <a:hlinkClick r:id="rId3"/>
            </a:endParaRPr>
          </a:p>
        </p:txBody>
      </p:sp>
      <p:sp>
        <p:nvSpPr>
          <p:cNvPr id="54275" name="TextBox 2">
            <a:extLst>
              <a:ext uri="{FF2B5EF4-FFF2-40B4-BE49-F238E27FC236}">
                <a16:creationId xmlns:a16="http://schemas.microsoft.com/office/drawing/2014/main" id="{AE9A8A47-C5F3-4317-B33C-565880B4CFCD}"/>
              </a:ext>
            </a:extLst>
          </p:cNvPr>
          <p:cNvSpPr txBox="1">
            <a:spLocks noChangeArrowheads="1"/>
          </p:cNvSpPr>
          <p:nvPr/>
        </p:nvSpPr>
        <p:spPr bwMode="auto">
          <a:xfrm>
            <a:off x="477765" y="19188"/>
            <a:ext cx="7853436"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endParaRPr lang="en-GB" altLang="en-US" sz="1400" dirty="0">
              <a:latin typeface="Candara" panose="020E0502030303020204" pitchFamily="34" charset="0"/>
            </a:endParaRPr>
          </a:p>
          <a:p>
            <a:endParaRPr lang="en-GB" altLang="en-US" sz="1400" dirty="0">
              <a:latin typeface="Candara" panose="020E0502030303020204" pitchFamily="34" charset="0"/>
            </a:endParaRPr>
          </a:p>
          <a:p>
            <a:r>
              <a:rPr lang="en-GB" altLang="en-US" sz="2800" b="1" dirty="0">
                <a:latin typeface="Candara" panose="020E0502030303020204" pitchFamily="34" charset="0"/>
              </a:rPr>
              <a:t>SENAT Contact details:</a:t>
            </a:r>
          </a:p>
          <a:p>
            <a:endParaRPr lang="en-GB" altLang="en-US" sz="1600" b="1" dirty="0">
              <a:latin typeface="Candara" panose="020E0502030303020204" pitchFamily="34" charset="0"/>
            </a:endParaRPr>
          </a:p>
          <a:p>
            <a:r>
              <a:rPr lang="en-GB" altLang="en-US" sz="1600" dirty="0">
                <a:latin typeface="Candara" panose="020E0502030303020204" pitchFamily="34" charset="0"/>
              </a:rPr>
              <a:t>North Team Inbox: </a:t>
            </a:r>
            <a:r>
              <a:rPr lang="en-GB" altLang="en-US" sz="1600" dirty="0">
                <a:latin typeface="Candara" panose="020E0502030303020204" pitchFamily="34" charset="0"/>
                <a:hlinkClick r:id="rId4"/>
              </a:rPr>
              <a:t>SENAT.north@westsussex.gov.uk</a:t>
            </a:r>
            <a:r>
              <a:rPr lang="en-GB" altLang="en-US" sz="1600" dirty="0">
                <a:latin typeface="Candara" panose="020E0502030303020204" pitchFamily="34" charset="0"/>
              </a:rPr>
              <a:t> </a:t>
            </a:r>
          </a:p>
          <a:p>
            <a:r>
              <a:rPr lang="en-GB" altLang="en-US" sz="1600" b="1" u="sng" dirty="0">
                <a:latin typeface="Candara" panose="020E0502030303020204" pitchFamily="34" charset="0"/>
              </a:rPr>
              <a:t>Special Needs Officers (SNOs) North Team:</a:t>
            </a:r>
          </a:p>
          <a:p>
            <a:r>
              <a:rPr lang="en-GB" altLang="en-US" sz="1600" dirty="0">
                <a:latin typeface="Candara" panose="020E0502030303020204" pitchFamily="34" charset="0"/>
              </a:rPr>
              <a:t>Sharon Smith -  </a:t>
            </a:r>
            <a:r>
              <a:rPr lang="en-GB" altLang="en-US" sz="1600" dirty="0">
                <a:latin typeface="Candara" panose="020E0502030303020204" pitchFamily="34" charset="0"/>
                <a:hlinkClick r:id="rId5"/>
              </a:rPr>
              <a:t>Sharon.smith@westsussex.gov.uk</a:t>
            </a:r>
            <a:r>
              <a:rPr lang="en-GB" altLang="en-US" sz="1600" dirty="0">
                <a:latin typeface="Candara" panose="020E0502030303020204" pitchFamily="34" charset="0"/>
              </a:rPr>
              <a:t> </a:t>
            </a:r>
          </a:p>
          <a:p>
            <a:r>
              <a:rPr lang="en-GB" altLang="en-US" sz="1600" dirty="0">
                <a:latin typeface="Candara" panose="020E0502030303020204" pitchFamily="34" charset="0"/>
              </a:rPr>
              <a:t>Kim Heden - </a:t>
            </a:r>
            <a:r>
              <a:rPr lang="en-GB" altLang="en-US" sz="1600" dirty="0">
                <a:latin typeface="Candara" panose="020E0502030303020204" pitchFamily="34" charset="0"/>
                <a:hlinkClick r:id="rId6"/>
              </a:rPr>
              <a:t>kim.heden@westsussex.gov.uk</a:t>
            </a:r>
            <a:endParaRPr lang="en-GB" altLang="en-US" sz="1600" dirty="0">
              <a:latin typeface="Candara" panose="020E0502030303020204" pitchFamily="34" charset="0"/>
            </a:endParaRPr>
          </a:p>
          <a:p>
            <a:r>
              <a:rPr lang="en-GB" altLang="en-US" sz="1600" dirty="0">
                <a:latin typeface="Candara" panose="020E0502030303020204" pitchFamily="34" charset="0"/>
              </a:rPr>
              <a:t>Elektra Robinson – </a:t>
            </a:r>
            <a:r>
              <a:rPr lang="en-GB" altLang="en-US" sz="1600" dirty="0">
                <a:latin typeface="Candara" panose="020E0502030303020204" pitchFamily="34" charset="0"/>
                <a:hlinkClick r:id="rId7"/>
              </a:rPr>
              <a:t>Elektra.Robinson@westsussex.gov.uk</a:t>
            </a:r>
            <a:endParaRPr lang="en-GB" altLang="en-US" sz="1600" dirty="0">
              <a:latin typeface="Candara" panose="020E0502030303020204" pitchFamily="34" charset="0"/>
            </a:endParaRPr>
          </a:p>
          <a:p>
            <a:r>
              <a:rPr lang="en-GB" altLang="en-US" sz="1600" dirty="0">
                <a:latin typeface="Candara" panose="020E0502030303020204" pitchFamily="34" charset="0"/>
              </a:rPr>
              <a:t> </a:t>
            </a:r>
          </a:p>
          <a:p>
            <a:endParaRPr lang="en-GB" altLang="en-US" sz="1600" dirty="0">
              <a:latin typeface="Candara" panose="020E0502030303020204" pitchFamily="34" charset="0"/>
            </a:endParaRPr>
          </a:p>
          <a:p>
            <a:r>
              <a:rPr lang="en-GB" altLang="en-US" sz="1600" dirty="0">
                <a:latin typeface="Candara" panose="020E0502030303020204" pitchFamily="34" charset="0"/>
              </a:rPr>
              <a:t>South Team Inbox: </a:t>
            </a:r>
            <a:r>
              <a:rPr lang="en-GB" altLang="en-US" sz="1600" dirty="0">
                <a:latin typeface="Candara" panose="020E0502030303020204" pitchFamily="34" charset="0"/>
                <a:hlinkClick r:id="rId8"/>
              </a:rPr>
              <a:t>SENAT.south@westsussex.gov.uk</a:t>
            </a:r>
            <a:r>
              <a:rPr lang="en-GB" altLang="en-US" sz="1600" dirty="0">
                <a:latin typeface="Candara" panose="020E0502030303020204" pitchFamily="34" charset="0"/>
              </a:rPr>
              <a:t> </a:t>
            </a:r>
          </a:p>
          <a:p>
            <a:r>
              <a:rPr lang="en-GB" altLang="en-US" sz="1600" b="1" u="sng" dirty="0">
                <a:latin typeface="Candara" panose="020E0502030303020204" pitchFamily="34" charset="0"/>
              </a:rPr>
              <a:t>Special Needs Officers (SNOs) South Team:</a:t>
            </a:r>
          </a:p>
          <a:p>
            <a:r>
              <a:rPr lang="en-GB" altLang="en-US" sz="1600" dirty="0">
                <a:latin typeface="Candara" panose="020E0502030303020204" pitchFamily="34" charset="0"/>
              </a:rPr>
              <a:t>Emma Spurle – </a:t>
            </a:r>
            <a:r>
              <a:rPr lang="en-GB" altLang="en-US" sz="1600" dirty="0">
                <a:latin typeface="Candara" panose="020E0502030303020204" pitchFamily="34" charset="0"/>
                <a:hlinkClick r:id="rId9"/>
              </a:rPr>
              <a:t>Emma.spurle@westsussex.gov.uk</a:t>
            </a:r>
            <a:r>
              <a:rPr lang="en-GB" altLang="en-US" sz="1600" dirty="0">
                <a:latin typeface="Candara" panose="020E0502030303020204" pitchFamily="34" charset="0"/>
              </a:rPr>
              <a:t> </a:t>
            </a:r>
          </a:p>
          <a:p>
            <a:r>
              <a:rPr lang="en-GB" altLang="en-US" sz="1600" dirty="0">
                <a:latin typeface="Candara" panose="020E0502030303020204" pitchFamily="34" charset="0"/>
              </a:rPr>
              <a:t>Sam Mainwaring - </a:t>
            </a:r>
            <a:r>
              <a:rPr lang="en-GB" altLang="en-US" sz="1600" dirty="0">
                <a:latin typeface="Candara" panose="020E0502030303020204" pitchFamily="34" charset="0"/>
                <a:hlinkClick r:id="rId10"/>
              </a:rPr>
              <a:t>sam.Mainwaring@westsussex.gov.uk</a:t>
            </a:r>
            <a:endParaRPr lang="en-GB" altLang="en-US" sz="1600" dirty="0">
              <a:latin typeface="Candara" panose="020E0502030303020204" pitchFamily="34" charset="0"/>
            </a:endParaRPr>
          </a:p>
          <a:p>
            <a:r>
              <a:rPr lang="en-GB" altLang="en-US" sz="1600" dirty="0">
                <a:latin typeface="Candara" panose="020E0502030303020204" pitchFamily="34" charset="0"/>
              </a:rPr>
              <a:t>Claire Fowler – </a:t>
            </a:r>
            <a:r>
              <a:rPr lang="en-GB" altLang="en-US" sz="1600" dirty="0">
                <a:latin typeface="Candara" panose="020E0502030303020204" pitchFamily="34" charset="0"/>
                <a:hlinkClick r:id="rId11"/>
              </a:rPr>
              <a:t>Claire.fowler@westsussex.gov.uk</a:t>
            </a:r>
            <a:r>
              <a:rPr lang="en-GB" altLang="en-US" sz="1600" dirty="0">
                <a:latin typeface="Candara" panose="020E0502030303020204" pitchFamily="34" charset="0"/>
              </a:rPr>
              <a:t> </a:t>
            </a:r>
          </a:p>
          <a:p>
            <a:endParaRPr lang="en-GB" altLang="en-US" sz="1400" dirty="0">
              <a:latin typeface="Candara" panose="020E0502030303020204" pitchFamily="34" charset="0"/>
            </a:endParaRPr>
          </a:p>
          <a:p>
            <a:r>
              <a:rPr lang="en-GB" altLang="en-US" sz="1400" dirty="0">
                <a:latin typeface="Candara" panose="020E0502030303020204" pitchFamily="34" charset="0"/>
              </a:rPr>
              <a:t>School’s first point of contact  will be the Planning Co-Ordinator (PC) allocated to your school. Please email the Team Inbox or your area SNO if you are unsure who your named Planning Co-Ordinator is.</a:t>
            </a:r>
          </a:p>
        </p:txBody>
      </p:sp>
      <p:sp>
        <p:nvSpPr>
          <p:cNvPr id="54276" name="TextBox 4">
            <a:extLst>
              <a:ext uri="{FF2B5EF4-FFF2-40B4-BE49-F238E27FC236}">
                <a16:creationId xmlns:a16="http://schemas.microsoft.com/office/drawing/2014/main" id="{79E6E427-167E-4206-AC87-8B5752BF5532}"/>
              </a:ext>
            </a:extLst>
          </p:cNvPr>
          <p:cNvSpPr txBox="1">
            <a:spLocks noChangeArrowheads="1"/>
          </p:cNvSpPr>
          <p:nvPr/>
        </p:nvSpPr>
        <p:spPr bwMode="auto">
          <a:xfrm>
            <a:off x="-3636963" y="549275"/>
            <a:ext cx="36369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endParaRPr lang="en-US" altLang="en-US" sz="1800">
              <a:solidFill>
                <a:schemeClr val="tx1"/>
              </a:solidFill>
              <a:latin typeface="Comic Sans MS" panose="030F0702030302020204" pitchFamily="66" charset="0"/>
            </a:endParaRPr>
          </a:p>
        </p:txBody>
      </p:sp>
    </p:spTree>
  </p:cSld>
  <p:clrMapOvr>
    <a:masterClrMapping/>
  </p:clrMapOvr>
  <p:transition spd="slow" advClick="0" advTm="10000">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31CCF034-9A68-48A8-8095-8F1817856986}"/>
              </a:ext>
            </a:extLst>
          </p:cNvPr>
          <p:cNvSpPr/>
          <p:nvPr/>
        </p:nvSpPr>
        <p:spPr>
          <a:xfrm>
            <a:off x="1417983" y="1391478"/>
            <a:ext cx="3551582" cy="133847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a:solidFill>
                  <a:schemeClr val="tx1"/>
                </a:solidFill>
              </a:rPr>
              <a:t>Thank you</a:t>
            </a:r>
          </a:p>
        </p:txBody>
      </p:sp>
      <p:sp>
        <p:nvSpPr>
          <p:cNvPr id="5" name="Rectangle: Rounded Corners 4">
            <a:extLst>
              <a:ext uri="{FF2B5EF4-FFF2-40B4-BE49-F238E27FC236}">
                <a16:creationId xmlns:a16="http://schemas.microsoft.com/office/drawing/2014/main" id="{E5F35C97-849D-49F4-AFE7-38F6733C95BB}"/>
              </a:ext>
            </a:extLst>
          </p:cNvPr>
          <p:cNvSpPr/>
          <p:nvPr/>
        </p:nvSpPr>
        <p:spPr>
          <a:xfrm>
            <a:off x="3511827" y="2925418"/>
            <a:ext cx="4558747" cy="1500809"/>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ln>
                  <a:solidFill>
                    <a:schemeClr val="tx1"/>
                  </a:solidFill>
                </a:ln>
              </a:rPr>
              <a:t>We hope you have found this information useful.</a:t>
            </a:r>
          </a:p>
        </p:txBody>
      </p:sp>
    </p:spTree>
    <p:extLst>
      <p:ext uri="{BB962C8B-B14F-4D97-AF65-F5344CB8AC3E}">
        <p14:creationId xmlns:p14="http://schemas.microsoft.com/office/powerpoint/2010/main" val="2710709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EHCP Outcomes and Provision</a:t>
            </a:r>
          </a:p>
        </p:txBody>
      </p:sp>
      <p:sp>
        <p:nvSpPr>
          <p:cNvPr id="3" name="Content Placeholder 2"/>
          <p:cNvSpPr>
            <a:spLocks noGrp="1"/>
          </p:cNvSpPr>
          <p:nvPr>
            <p:ph idx="1"/>
          </p:nvPr>
        </p:nvSpPr>
        <p:spPr/>
        <p:txBody>
          <a:bodyPr/>
          <a:lstStyle/>
          <a:p>
            <a:pPr marL="0" indent="0" algn="ctr">
              <a:buNone/>
            </a:pPr>
            <a:r>
              <a:rPr lang="en-US" dirty="0">
                <a:solidFill>
                  <a:schemeClr val="tx1"/>
                </a:solidFill>
              </a:rPr>
              <a:t>Special Educational Needs Outcomes and Provision are detailed in Sections E and F of a child or Young Person’s Education, Health and Care Plan (EHCP) </a:t>
            </a:r>
          </a:p>
        </p:txBody>
      </p:sp>
    </p:spTree>
    <p:extLst>
      <p:ext uri="{BB962C8B-B14F-4D97-AF65-F5344CB8AC3E}">
        <p14:creationId xmlns:p14="http://schemas.microsoft.com/office/powerpoint/2010/main" val="3303372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Outcomes</a:t>
            </a:r>
          </a:p>
        </p:txBody>
      </p:sp>
      <p:sp>
        <p:nvSpPr>
          <p:cNvPr id="3" name="Content Placeholder 2"/>
          <p:cNvSpPr>
            <a:spLocks noGrp="1"/>
          </p:cNvSpPr>
          <p:nvPr>
            <p:ph idx="1"/>
          </p:nvPr>
        </p:nvSpPr>
        <p:spPr/>
        <p:txBody>
          <a:bodyPr/>
          <a:lstStyle/>
          <a:p>
            <a:pPr marL="0" indent="0">
              <a:buNone/>
            </a:pPr>
            <a:r>
              <a:rPr lang="en-US" dirty="0">
                <a:solidFill>
                  <a:schemeClr val="tx1"/>
                </a:solidFill>
              </a:rPr>
              <a:t>Long Term Outcomes are identified in section E and are split into the four areas of learning:</a:t>
            </a:r>
          </a:p>
          <a:p>
            <a:r>
              <a:rPr lang="en-US" dirty="0">
                <a:solidFill>
                  <a:schemeClr val="tx1"/>
                </a:solidFill>
              </a:rPr>
              <a:t> Cognition and Learning</a:t>
            </a:r>
          </a:p>
          <a:p>
            <a:r>
              <a:rPr lang="en-US" dirty="0">
                <a:solidFill>
                  <a:schemeClr val="tx1"/>
                </a:solidFill>
              </a:rPr>
              <a:t> Communication and Language</a:t>
            </a:r>
          </a:p>
          <a:p>
            <a:r>
              <a:rPr lang="en-US" dirty="0">
                <a:solidFill>
                  <a:schemeClr val="tx1"/>
                </a:solidFill>
              </a:rPr>
              <a:t> Sensory and/or Physical</a:t>
            </a:r>
          </a:p>
          <a:p>
            <a:r>
              <a:rPr lang="en-US" dirty="0">
                <a:solidFill>
                  <a:schemeClr val="tx1"/>
                </a:solidFill>
              </a:rPr>
              <a:t> Social, Emotional and Mental Health </a:t>
            </a:r>
          </a:p>
        </p:txBody>
      </p:sp>
    </p:spTree>
    <p:extLst>
      <p:ext uri="{BB962C8B-B14F-4D97-AF65-F5344CB8AC3E}">
        <p14:creationId xmlns:p14="http://schemas.microsoft.com/office/powerpoint/2010/main" val="2196445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31E74-3AE3-46BE-A99E-7CC9A65B11F2}"/>
              </a:ext>
            </a:extLst>
          </p:cNvPr>
          <p:cNvSpPr>
            <a:spLocks noGrp="1"/>
          </p:cNvSpPr>
          <p:nvPr>
            <p:ph type="title"/>
          </p:nvPr>
        </p:nvSpPr>
        <p:spPr/>
        <p:txBody>
          <a:bodyPr/>
          <a:lstStyle/>
          <a:p>
            <a:r>
              <a:rPr lang="en-GB" dirty="0"/>
              <a:t>Long Term Outcomes </a:t>
            </a:r>
          </a:p>
        </p:txBody>
      </p:sp>
      <p:sp>
        <p:nvSpPr>
          <p:cNvPr id="3" name="Content Placeholder 2">
            <a:extLst>
              <a:ext uri="{FF2B5EF4-FFF2-40B4-BE49-F238E27FC236}">
                <a16:creationId xmlns:a16="http://schemas.microsoft.com/office/drawing/2014/main" id="{49F813F9-4459-4B39-85BB-6A618B313E93}"/>
              </a:ext>
            </a:extLst>
          </p:cNvPr>
          <p:cNvSpPr>
            <a:spLocks noGrp="1"/>
          </p:cNvSpPr>
          <p:nvPr>
            <p:ph idx="1"/>
          </p:nvPr>
        </p:nvSpPr>
        <p:spPr>
          <a:xfrm>
            <a:off x="205446" y="1144292"/>
            <a:ext cx="8728435" cy="4330942"/>
          </a:xfrm>
        </p:spPr>
        <p:txBody>
          <a:bodyPr>
            <a:normAutofit lnSpcReduction="10000"/>
          </a:bodyPr>
          <a:lstStyle/>
          <a:p>
            <a:pPr marL="0" indent="0">
              <a:buNone/>
            </a:pPr>
            <a:r>
              <a:rPr lang="en-GB" sz="2000" dirty="0">
                <a:solidFill>
                  <a:schemeClr val="tx1"/>
                </a:solidFill>
              </a:rPr>
              <a:t>The Long Term Outcomes are usually set to be achieved by the end of a Key Stage, depending on the age of the child/Young Person when the EHCP was finalised:</a:t>
            </a:r>
          </a:p>
          <a:p>
            <a:r>
              <a:rPr lang="en-GB" sz="2000" dirty="0">
                <a:solidFill>
                  <a:schemeClr val="tx1"/>
                </a:solidFill>
              </a:rPr>
              <a:t>End of Foundation Stage</a:t>
            </a:r>
          </a:p>
          <a:p>
            <a:r>
              <a:rPr lang="en-GB" sz="2000" dirty="0">
                <a:solidFill>
                  <a:schemeClr val="tx1"/>
                </a:solidFill>
              </a:rPr>
              <a:t>End of Key Stage 1</a:t>
            </a:r>
          </a:p>
          <a:p>
            <a:r>
              <a:rPr lang="en-GB" sz="2000" dirty="0">
                <a:solidFill>
                  <a:schemeClr val="tx1"/>
                </a:solidFill>
              </a:rPr>
              <a:t>End of Key Stage 2</a:t>
            </a:r>
          </a:p>
          <a:p>
            <a:r>
              <a:rPr lang="en-GB" sz="2000" dirty="0">
                <a:solidFill>
                  <a:schemeClr val="tx1"/>
                </a:solidFill>
              </a:rPr>
              <a:t>End of Key Stage 3 etc</a:t>
            </a:r>
          </a:p>
          <a:p>
            <a:pPr marL="0" indent="0">
              <a:buNone/>
            </a:pPr>
            <a:r>
              <a:rPr lang="en-GB" sz="2000" dirty="0">
                <a:solidFill>
                  <a:schemeClr val="tx1"/>
                </a:solidFill>
              </a:rPr>
              <a:t>The Long Term Outcomes represent reasonable and aspirational targets for the child/young Person. </a:t>
            </a:r>
          </a:p>
          <a:p>
            <a:pPr marL="0" indent="0">
              <a:buNone/>
            </a:pPr>
            <a:r>
              <a:rPr lang="en-GB" sz="2000" dirty="0">
                <a:solidFill>
                  <a:schemeClr val="tx1"/>
                </a:solidFill>
              </a:rPr>
              <a:t>Outside agencies working with the child/ young person may have contributed to these long term outcomes.</a:t>
            </a:r>
          </a:p>
          <a:p>
            <a:pPr marL="0" indent="0">
              <a:buNone/>
            </a:pPr>
            <a:r>
              <a:rPr lang="en-GB" sz="2000" dirty="0">
                <a:solidFill>
                  <a:schemeClr val="tx1"/>
                </a:solidFill>
              </a:rPr>
              <a:t>All outcomes will be reviewed with parents, professionals and the young person at the annual review, arranged by the educational setting.</a:t>
            </a:r>
          </a:p>
          <a:p>
            <a:endParaRPr lang="en-GB" sz="2000" dirty="0">
              <a:solidFill>
                <a:schemeClr val="tx1"/>
              </a:solidFill>
            </a:endParaRPr>
          </a:p>
        </p:txBody>
      </p:sp>
    </p:spTree>
    <p:extLst>
      <p:ext uri="{BB962C8B-B14F-4D97-AF65-F5344CB8AC3E}">
        <p14:creationId xmlns:p14="http://schemas.microsoft.com/office/powerpoint/2010/main" val="1134309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95DB4-48CA-4870-91F5-8075AE4E3FD7}"/>
              </a:ext>
            </a:extLst>
          </p:cNvPr>
          <p:cNvSpPr>
            <a:spLocks noGrp="1"/>
          </p:cNvSpPr>
          <p:nvPr>
            <p:ph type="title"/>
          </p:nvPr>
        </p:nvSpPr>
        <p:spPr/>
        <p:txBody>
          <a:bodyPr/>
          <a:lstStyle/>
          <a:p>
            <a:r>
              <a:rPr lang="en-GB" dirty="0"/>
              <a:t>Examples of Long Term Outcomes</a:t>
            </a:r>
          </a:p>
        </p:txBody>
      </p:sp>
      <p:sp>
        <p:nvSpPr>
          <p:cNvPr id="3" name="Content Placeholder 2">
            <a:extLst>
              <a:ext uri="{FF2B5EF4-FFF2-40B4-BE49-F238E27FC236}">
                <a16:creationId xmlns:a16="http://schemas.microsoft.com/office/drawing/2014/main" id="{4593EF0C-C64E-4CDB-8D7A-7A5AEA8A2831}"/>
              </a:ext>
            </a:extLst>
          </p:cNvPr>
          <p:cNvSpPr>
            <a:spLocks noGrp="1"/>
          </p:cNvSpPr>
          <p:nvPr>
            <p:ph idx="1"/>
          </p:nvPr>
        </p:nvSpPr>
        <p:spPr>
          <a:xfrm>
            <a:off x="205446" y="1016373"/>
            <a:ext cx="8728435" cy="4330942"/>
          </a:xfrm>
        </p:spPr>
        <p:txBody>
          <a:bodyPr>
            <a:normAutofit lnSpcReduction="10000"/>
          </a:bodyPr>
          <a:lstStyle/>
          <a:p>
            <a:pPr marL="0" indent="0">
              <a:buNone/>
            </a:pPr>
            <a:r>
              <a:rPr lang="en-GB" sz="2000" b="1" dirty="0">
                <a:solidFill>
                  <a:schemeClr val="tx1"/>
                </a:solidFill>
              </a:rPr>
              <a:t>Cognition and Learning</a:t>
            </a:r>
            <a:endParaRPr lang="en-GB" sz="2000" dirty="0">
              <a:solidFill>
                <a:schemeClr val="tx1"/>
              </a:solidFill>
            </a:endParaRPr>
          </a:p>
          <a:p>
            <a:r>
              <a:rPr lang="en-GB" sz="2000" dirty="0">
                <a:solidFill>
                  <a:schemeClr val="tx1"/>
                </a:solidFill>
              </a:rPr>
              <a:t>Use an extended range of toys in a functional way</a:t>
            </a:r>
          </a:p>
          <a:p>
            <a:r>
              <a:rPr lang="en-GB" sz="2000" dirty="0">
                <a:solidFill>
                  <a:schemeClr val="tx1"/>
                </a:solidFill>
              </a:rPr>
              <a:t>Demonstrate increased literacy and numeracy skills</a:t>
            </a:r>
          </a:p>
          <a:p>
            <a:pPr marL="0" indent="0">
              <a:buNone/>
            </a:pPr>
            <a:r>
              <a:rPr lang="en-GB" sz="2000" b="1" dirty="0">
                <a:solidFill>
                  <a:schemeClr val="tx1"/>
                </a:solidFill>
              </a:rPr>
              <a:t>Communication and Language</a:t>
            </a:r>
          </a:p>
          <a:p>
            <a:r>
              <a:rPr lang="en-GB" sz="2000" dirty="0">
                <a:solidFill>
                  <a:schemeClr val="tx1"/>
                </a:solidFill>
              </a:rPr>
              <a:t>Be able to communicate with a range of people using PECS</a:t>
            </a:r>
          </a:p>
          <a:p>
            <a:r>
              <a:rPr lang="en-GB" sz="2000" dirty="0">
                <a:solidFill>
                  <a:schemeClr val="tx1"/>
                </a:solidFill>
              </a:rPr>
              <a:t>Will demonstrate increased attention and listening skills</a:t>
            </a:r>
          </a:p>
          <a:p>
            <a:pPr marL="0" indent="0">
              <a:buNone/>
            </a:pPr>
            <a:r>
              <a:rPr lang="en-GB" sz="2000" b="1" dirty="0">
                <a:solidFill>
                  <a:schemeClr val="tx1"/>
                </a:solidFill>
              </a:rPr>
              <a:t>Sensory and/or Physical</a:t>
            </a:r>
          </a:p>
          <a:p>
            <a:r>
              <a:rPr lang="en-GB" sz="2000" dirty="0">
                <a:solidFill>
                  <a:schemeClr val="tx1"/>
                </a:solidFill>
              </a:rPr>
              <a:t>Be able to understand the undressing /dressing procedures and offer as much help as possible when changing for P. E and putting on his/her coat for outdoor play </a:t>
            </a:r>
          </a:p>
          <a:p>
            <a:r>
              <a:rPr lang="en-GB" sz="2000" dirty="0">
                <a:solidFill>
                  <a:schemeClr val="tx1"/>
                </a:solidFill>
              </a:rPr>
              <a:t>Will demonstrate increased gross and fine motor skills.</a:t>
            </a:r>
          </a:p>
          <a:p>
            <a:pPr marL="0" indent="0">
              <a:buNone/>
            </a:pPr>
            <a:r>
              <a:rPr lang="en-GB" sz="2000" b="1" dirty="0">
                <a:solidFill>
                  <a:schemeClr val="tx1"/>
                </a:solidFill>
              </a:rPr>
              <a:t>Social, Emotional and Mental Health</a:t>
            </a:r>
          </a:p>
          <a:p>
            <a:r>
              <a:rPr lang="en-GB" sz="2000" dirty="0">
                <a:solidFill>
                  <a:schemeClr val="tx1"/>
                </a:solidFill>
              </a:rPr>
              <a:t>Will have positive relationships with key members of school staff</a:t>
            </a:r>
          </a:p>
          <a:p>
            <a:endParaRPr lang="en-GB" sz="2000" dirty="0">
              <a:solidFill>
                <a:schemeClr val="tx1"/>
              </a:solidFill>
            </a:endParaRPr>
          </a:p>
          <a:p>
            <a:endParaRPr lang="en-GB" dirty="0"/>
          </a:p>
          <a:p>
            <a:endParaRPr lang="en-GB" dirty="0"/>
          </a:p>
          <a:p>
            <a:endParaRPr lang="en-GB" dirty="0"/>
          </a:p>
        </p:txBody>
      </p:sp>
    </p:spTree>
    <p:extLst>
      <p:ext uri="{BB962C8B-B14F-4D97-AF65-F5344CB8AC3E}">
        <p14:creationId xmlns:p14="http://schemas.microsoft.com/office/powerpoint/2010/main" val="3375484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A434C-79EE-4EB4-ABA3-FC98E405DED1}"/>
              </a:ext>
            </a:extLst>
          </p:cNvPr>
          <p:cNvSpPr>
            <a:spLocks noGrp="1"/>
          </p:cNvSpPr>
          <p:nvPr>
            <p:ph type="title"/>
          </p:nvPr>
        </p:nvSpPr>
        <p:spPr/>
        <p:txBody>
          <a:bodyPr/>
          <a:lstStyle/>
          <a:p>
            <a:r>
              <a:rPr lang="en-GB" dirty="0"/>
              <a:t>Medium Term Outcomes </a:t>
            </a:r>
          </a:p>
        </p:txBody>
      </p:sp>
      <p:sp>
        <p:nvSpPr>
          <p:cNvPr id="3" name="Content Placeholder 2">
            <a:extLst>
              <a:ext uri="{FF2B5EF4-FFF2-40B4-BE49-F238E27FC236}">
                <a16:creationId xmlns:a16="http://schemas.microsoft.com/office/drawing/2014/main" id="{DE2C356C-12D8-49CF-A4E0-493F9BFED1F1}"/>
              </a:ext>
            </a:extLst>
          </p:cNvPr>
          <p:cNvSpPr>
            <a:spLocks noGrp="1"/>
          </p:cNvSpPr>
          <p:nvPr>
            <p:ph idx="1"/>
          </p:nvPr>
        </p:nvSpPr>
        <p:spPr/>
        <p:txBody>
          <a:bodyPr>
            <a:normAutofit/>
          </a:bodyPr>
          <a:lstStyle/>
          <a:p>
            <a:pPr marL="0" indent="0">
              <a:buNone/>
            </a:pPr>
            <a:r>
              <a:rPr lang="en-GB" dirty="0">
                <a:solidFill>
                  <a:schemeClr val="tx1"/>
                </a:solidFill>
              </a:rPr>
              <a:t>Medium term outcomes should be set at the Annual Review. These will then be worked on over the next 12 months.</a:t>
            </a:r>
          </a:p>
          <a:p>
            <a:pPr marL="0" indent="0">
              <a:buNone/>
            </a:pPr>
            <a:endParaRPr lang="en-GB" dirty="0">
              <a:solidFill>
                <a:schemeClr val="tx1"/>
              </a:solidFill>
            </a:endParaRPr>
          </a:p>
          <a:p>
            <a:pPr marL="0" indent="0">
              <a:buNone/>
            </a:pPr>
            <a:r>
              <a:rPr lang="en-GB" dirty="0">
                <a:solidFill>
                  <a:schemeClr val="tx1"/>
                </a:solidFill>
              </a:rPr>
              <a:t>They should be the steps that need to be worked on to achieve the long term outcomes stated in the EHCP.</a:t>
            </a:r>
          </a:p>
          <a:p>
            <a:pPr marL="0" indent="0">
              <a:buNone/>
            </a:pPr>
            <a:endParaRPr lang="en-GB" dirty="0"/>
          </a:p>
          <a:p>
            <a:pPr marL="0" indent="0">
              <a:buNone/>
            </a:pPr>
            <a:r>
              <a:rPr lang="en-GB" dirty="0"/>
              <a:t> </a:t>
            </a:r>
          </a:p>
        </p:txBody>
      </p:sp>
    </p:spTree>
    <p:extLst>
      <p:ext uri="{BB962C8B-B14F-4D97-AF65-F5344CB8AC3E}">
        <p14:creationId xmlns:p14="http://schemas.microsoft.com/office/powerpoint/2010/main" val="289483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0988D-2167-4C43-B81E-9E29DC194F36}"/>
              </a:ext>
            </a:extLst>
          </p:cNvPr>
          <p:cNvSpPr>
            <a:spLocks noGrp="1"/>
          </p:cNvSpPr>
          <p:nvPr>
            <p:ph type="title"/>
          </p:nvPr>
        </p:nvSpPr>
        <p:spPr>
          <a:xfrm>
            <a:off x="205447" y="217887"/>
            <a:ext cx="8728435" cy="1083211"/>
          </a:xfrm>
        </p:spPr>
        <p:txBody>
          <a:bodyPr/>
          <a:lstStyle/>
          <a:p>
            <a:r>
              <a:rPr lang="en-GB" altLang="en-US" dirty="0"/>
              <a:t>SMARTER OUTCOMES</a:t>
            </a:r>
            <a:endParaRPr lang="en-GB" dirty="0"/>
          </a:p>
        </p:txBody>
      </p:sp>
      <p:sp>
        <p:nvSpPr>
          <p:cNvPr id="3" name="Content Placeholder 2">
            <a:extLst>
              <a:ext uri="{FF2B5EF4-FFF2-40B4-BE49-F238E27FC236}">
                <a16:creationId xmlns:a16="http://schemas.microsoft.com/office/drawing/2014/main" id="{5DC80B49-A249-4FA1-9C1B-92C43428483C}"/>
              </a:ext>
            </a:extLst>
          </p:cNvPr>
          <p:cNvSpPr>
            <a:spLocks noGrp="1"/>
          </p:cNvSpPr>
          <p:nvPr>
            <p:ph idx="1"/>
          </p:nvPr>
        </p:nvSpPr>
        <p:spPr>
          <a:xfrm>
            <a:off x="205447" y="1369578"/>
            <a:ext cx="8728435" cy="4330942"/>
          </a:xfrm>
        </p:spPr>
        <p:txBody>
          <a:bodyPr>
            <a:normAutofit/>
          </a:bodyPr>
          <a:lstStyle/>
          <a:p>
            <a:r>
              <a:rPr lang="en-GB" altLang="en-US" sz="2400" dirty="0">
                <a:solidFill>
                  <a:schemeClr val="tx1"/>
                </a:solidFill>
              </a:rPr>
              <a:t>When setting outcomes, remember to ensure they are SMARTER:</a:t>
            </a:r>
          </a:p>
          <a:p>
            <a:r>
              <a:rPr lang="en-GB" altLang="en-US" sz="2400" dirty="0">
                <a:solidFill>
                  <a:schemeClr val="tx1"/>
                </a:solidFill>
              </a:rPr>
              <a:t>Specific</a:t>
            </a:r>
          </a:p>
          <a:p>
            <a:r>
              <a:rPr lang="en-GB" altLang="en-US" sz="2400" dirty="0">
                <a:solidFill>
                  <a:schemeClr val="tx1"/>
                </a:solidFill>
              </a:rPr>
              <a:t>Measurable</a:t>
            </a:r>
          </a:p>
          <a:p>
            <a:r>
              <a:rPr lang="en-GB" altLang="en-US" sz="2400" dirty="0">
                <a:solidFill>
                  <a:schemeClr val="tx1"/>
                </a:solidFill>
              </a:rPr>
              <a:t>Achievable</a:t>
            </a:r>
          </a:p>
          <a:p>
            <a:r>
              <a:rPr lang="en-GB" altLang="en-US" sz="2400" dirty="0">
                <a:solidFill>
                  <a:schemeClr val="tx1"/>
                </a:solidFill>
              </a:rPr>
              <a:t>Relevant </a:t>
            </a:r>
          </a:p>
          <a:p>
            <a:r>
              <a:rPr lang="en-GB" altLang="en-US" sz="2400" dirty="0">
                <a:solidFill>
                  <a:schemeClr val="tx1"/>
                </a:solidFill>
              </a:rPr>
              <a:t>Time bound</a:t>
            </a:r>
          </a:p>
          <a:p>
            <a:r>
              <a:rPr lang="en-GB" altLang="en-US" sz="2400" dirty="0">
                <a:solidFill>
                  <a:schemeClr val="tx1"/>
                </a:solidFill>
              </a:rPr>
              <a:t>Evaluated</a:t>
            </a:r>
          </a:p>
          <a:p>
            <a:r>
              <a:rPr lang="en-GB" altLang="en-US" sz="2400" dirty="0">
                <a:solidFill>
                  <a:schemeClr val="tx1"/>
                </a:solidFill>
              </a:rPr>
              <a:t>Reviewed</a:t>
            </a:r>
          </a:p>
          <a:p>
            <a:endParaRPr lang="en-GB" dirty="0"/>
          </a:p>
        </p:txBody>
      </p:sp>
    </p:spTree>
    <p:extLst>
      <p:ext uri="{BB962C8B-B14F-4D97-AF65-F5344CB8AC3E}">
        <p14:creationId xmlns:p14="http://schemas.microsoft.com/office/powerpoint/2010/main" val="971479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3BF77-8FAC-475C-8C64-705A431840DB}"/>
              </a:ext>
            </a:extLst>
          </p:cNvPr>
          <p:cNvSpPr>
            <a:spLocks noGrp="1"/>
          </p:cNvSpPr>
          <p:nvPr>
            <p:ph type="title"/>
          </p:nvPr>
        </p:nvSpPr>
        <p:spPr/>
        <p:txBody>
          <a:bodyPr/>
          <a:lstStyle/>
          <a:p>
            <a:r>
              <a:rPr lang="en-GB" dirty="0"/>
              <a:t>Short Term Outcomes</a:t>
            </a:r>
          </a:p>
        </p:txBody>
      </p:sp>
      <p:sp>
        <p:nvSpPr>
          <p:cNvPr id="3" name="Content Placeholder 2">
            <a:extLst>
              <a:ext uri="{FF2B5EF4-FFF2-40B4-BE49-F238E27FC236}">
                <a16:creationId xmlns:a16="http://schemas.microsoft.com/office/drawing/2014/main" id="{DDAFD738-71A2-4E51-BFA3-0A543A575C9E}"/>
              </a:ext>
            </a:extLst>
          </p:cNvPr>
          <p:cNvSpPr>
            <a:spLocks noGrp="1"/>
          </p:cNvSpPr>
          <p:nvPr>
            <p:ph idx="1"/>
          </p:nvPr>
        </p:nvSpPr>
        <p:spPr/>
        <p:txBody>
          <a:bodyPr/>
          <a:lstStyle/>
          <a:p>
            <a:pPr marL="0" indent="0">
              <a:buNone/>
            </a:pPr>
            <a:r>
              <a:rPr lang="en-GB" dirty="0">
                <a:solidFill>
                  <a:schemeClr val="tx1"/>
                </a:solidFill>
              </a:rPr>
              <a:t>Medium term targets should be broken down into small steps, which will be the pupil’s short term targets.</a:t>
            </a:r>
          </a:p>
          <a:p>
            <a:pPr marL="0" indent="0">
              <a:buNone/>
            </a:pPr>
            <a:endParaRPr lang="en-GB" dirty="0">
              <a:solidFill>
                <a:schemeClr val="tx1"/>
              </a:solidFill>
            </a:endParaRPr>
          </a:p>
          <a:p>
            <a:pPr marL="0" indent="0">
              <a:buNone/>
            </a:pPr>
            <a:r>
              <a:rPr lang="en-GB" dirty="0">
                <a:solidFill>
                  <a:schemeClr val="tx1"/>
                </a:solidFill>
              </a:rPr>
              <a:t>These are the targets that should be recorded on the pupil’s Individual Leaning Plan (ILP). </a:t>
            </a:r>
          </a:p>
          <a:p>
            <a:pPr marL="0" indent="0">
              <a:buNone/>
            </a:pPr>
            <a:endParaRPr lang="en-GB" dirty="0">
              <a:solidFill>
                <a:schemeClr val="tx1"/>
              </a:solidFill>
            </a:endParaRPr>
          </a:p>
          <a:p>
            <a:pPr marL="0" indent="0">
              <a:buNone/>
            </a:pPr>
            <a:r>
              <a:rPr lang="en-GB" dirty="0">
                <a:solidFill>
                  <a:schemeClr val="tx1"/>
                </a:solidFill>
              </a:rPr>
              <a:t>These targets will be reviewed termly by the educational setting, parents and other relevant professionals. </a:t>
            </a:r>
          </a:p>
          <a:p>
            <a:pPr marL="0" indent="0">
              <a:buNone/>
            </a:pPr>
            <a:endParaRPr lang="en-GB" dirty="0"/>
          </a:p>
        </p:txBody>
      </p:sp>
    </p:spTree>
    <p:extLst>
      <p:ext uri="{BB962C8B-B14F-4D97-AF65-F5344CB8AC3E}">
        <p14:creationId xmlns:p14="http://schemas.microsoft.com/office/powerpoint/2010/main" val="4165258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89661-E509-4579-8ECE-4E6AD179463F}"/>
              </a:ext>
            </a:extLst>
          </p:cNvPr>
          <p:cNvSpPr>
            <a:spLocks noGrp="1"/>
          </p:cNvSpPr>
          <p:nvPr>
            <p:ph type="title"/>
          </p:nvPr>
        </p:nvSpPr>
        <p:spPr/>
        <p:txBody>
          <a:bodyPr>
            <a:normAutofit fontScale="90000"/>
          </a:bodyPr>
          <a:lstStyle/>
          <a:p>
            <a:r>
              <a:rPr lang="en-GB" dirty="0"/>
              <a:t>Examples of SMARTER Short Term Outcomes</a:t>
            </a:r>
          </a:p>
        </p:txBody>
      </p:sp>
      <p:sp>
        <p:nvSpPr>
          <p:cNvPr id="3" name="Content Placeholder 2">
            <a:extLst>
              <a:ext uri="{FF2B5EF4-FFF2-40B4-BE49-F238E27FC236}">
                <a16:creationId xmlns:a16="http://schemas.microsoft.com/office/drawing/2014/main" id="{D68106C3-1DF5-4382-8C73-01FE6AA0B54A}"/>
              </a:ext>
            </a:extLst>
          </p:cNvPr>
          <p:cNvSpPr>
            <a:spLocks noGrp="1"/>
          </p:cNvSpPr>
          <p:nvPr>
            <p:ph idx="1"/>
          </p:nvPr>
        </p:nvSpPr>
        <p:spPr/>
        <p:txBody>
          <a:bodyPr>
            <a:normAutofit/>
          </a:bodyPr>
          <a:lstStyle/>
          <a:p>
            <a:r>
              <a:rPr lang="en-GB" sz="2400" dirty="0">
                <a:solidFill>
                  <a:schemeClr val="tx1"/>
                </a:solidFill>
              </a:rPr>
              <a:t>To learn all set 1 sounds by the end of the summer term</a:t>
            </a:r>
          </a:p>
          <a:p>
            <a:r>
              <a:rPr lang="en-GB" sz="2400" dirty="0">
                <a:solidFill>
                  <a:schemeClr val="tx1"/>
                </a:solidFill>
              </a:rPr>
              <a:t>To stay on task for 5 minutes 80% of the time by October half term</a:t>
            </a:r>
          </a:p>
          <a:p>
            <a:r>
              <a:rPr lang="en-GB" sz="2400" dirty="0">
                <a:solidFill>
                  <a:schemeClr val="tx1"/>
                </a:solidFill>
              </a:rPr>
              <a:t>To use his knife to independently cut large pieces of food four days out of five by the end of May half term </a:t>
            </a:r>
          </a:p>
          <a:p>
            <a:r>
              <a:rPr lang="en-GB" sz="2400" dirty="0">
                <a:solidFill>
                  <a:schemeClr val="tx1"/>
                </a:solidFill>
              </a:rPr>
              <a:t>Be confident using a help card to request adult input the end of the Spring term</a:t>
            </a:r>
          </a:p>
          <a:p>
            <a:r>
              <a:rPr lang="en-GB" sz="2400" dirty="0">
                <a:solidFill>
                  <a:schemeClr val="tx1"/>
                </a:solidFill>
              </a:rPr>
              <a:t>With prompting, request an item in exchange for a symbol using PECS by the end of the Autumn term </a:t>
            </a:r>
          </a:p>
        </p:txBody>
      </p:sp>
    </p:spTree>
    <p:extLst>
      <p:ext uri="{BB962C8B-B14F-4D97-AF65-F5344CB8AC3E}">
        <p14:creationId xmlns:p14="http://schemas.microsoft.com/office/powerpoint/2010/main" val="38166191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orporate_powerpoint_template  -  Read-Only" id="{332ECC6B-4E1B-48F7-8AF4-A2E4DCF191CB}" vid="{56A0ABBB-3B29-4962-B349-2EC0F09479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7D06099C789F141988B1F31000D3B63" ma:contentTypeVersion="8" ma:contentTypeDescription="Create a new document." ma:contentTypeScope="" ma:versionID="cb2d1d423ec510a0462ae31f9e68053b">
  <xsd:schema xmlns:xsd="http://www.w3.org/2001/XMLSchema" xmlns:xs="http://www.w3.org/2001/XMLSchema" xmlns:p="http://schemas.microsoft.com/office/2006/metadata/properties" xmlns:ns3="16e8e866-a2d9-4474-8976-36cf5c60854f" targetNamespace="http://schemas.microsoft.com/office/2006/metadata/properties" ma:root="true" ma:fieldsID="d852b9bbd8d14653ad62b0e8b8fe594f" ns3:_="">
    <xsd:import namespace="16e8e866-a2d9-4474-8976-36cf5c60854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e8e866-a2d9-4474-8976-36cf5c6085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746FFF2-B116-4796-9202-6C5925ECEFD4}">
  <ds:schemaRefs>
    <ds:schemaRef ds:uri="http://schemas.microsoft.com/sharepoint/v3/contenttype/forms"/>
  </ds:schemaRefs>
</ds:datastoreItem>
</file>

<file path=customXml/itemProps2.xml><?xml version="1.0" encoding="utf-8"?>
<ds:datastoreItem xmlns:ds="http://schemas.openxmlformats.org/officeDocument/2006/customXml" ds:itemID="{BCF0E709-A276-4829-BBEB-6D7DBA800F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e8e866-a2d9-4474-8976-36cf5c6085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47688F-43CD-4B1A-A9FB-02C1AA0BBCB3}">
  <ds:schemaRefs>
    <ds:schemaRef ds:uri="http://purl.org/dc/elements/1.1/"/>
    <ds:schemaRef ds:uri="16e8e866-a2d9-4474-8976-36cf5c60854f"/>
    <ds:schemaRef ds:uri="http://www.w3.org/XML/1998/namespace"/>
    <ds:schemaRef ds:uri="http://schemas.microsoft.com/office/2006/documentManagement/types"/>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corporate_powerpoint_template</Template>
  <TotalTime>809</TotalTime>
  <Words>1087</Words>
  <Application>Microsoft Office PowerPoint</Application>
  <PresentationFormat>On-screen Show (4:3)</PresentationFormat>
  <Paragraphs>113</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Candara</vt:lpstr>
      <vt:lpstr>Comic Sans MS</vt:lpstr>
      <vt:lpstr>Corbel</vt:lpstr>
      <vt:lpstr>Symbol</vt:lpstr>
      <vt:lpstr>Office Theme</vt:lpstr>
      <vt:lpstr>PowerPoint Presentation</vt:lpstr>
      <vt:lpstr>EHCP Outcomes and Provision</vt:lpstr>
      <vt:lpstr>Setting Outcomes</vt:lpstr>
      <vt:lpstr>Long Term Outcomes </vt:lpstr>
      <vt:lpstr>Examples of Long Term Outcomes</vt:lpstr>
      <vt:lpstr>Medium Term Outcomes </vt:lpstr>
      <vt:lpstr>SMARTER OUTCOMES</vt:lpstr>
      <vt:lpstr>Short Term Outcomes</vt:lpstr>
      <vt:lpstr>Examples of SMARTER Short Term Outcomes</vt:lpstr>
      <vt:lpstr>Reviewing and Evaluating Outcomes</vt:lpstr>
      <vt:lpstr>A Continuous Cycle </vt:lpstr>
      <vt:lpstr>Provision </vt:lpstr>
      <vt:lpstr>Amendments to EHCP Outcomes and Provision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Heden</dc:creator>
  <cp:lastModifiedBy>Kathryn Kellagher</cp:lastModifiedBy>
  <cp:revision>44</cp:revision>
  <dcterms:created xsi:type="dcterms:W3CDTF">2021-05-13T07:07:08Z</dcterms:created>
  <dcterms:modified xsi:type="dcterms:W3CDTF">2022-04-07T17:08:02Z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SCC Category">
    <vt:lpwstr/>
  </property>
  <property fmtid="{D5CDD505-2E9C-101B-9397-08002B2CF9AE}" pid="3" name="ContentTypeId">
    <vt:lpwstr>0x010100D7D06099C789F141988B1F31000D3B63</vt:lpwstr>
  </property>
  <property fmtid="{D5CDD505-2E9C-101B-9397-08002B2CF9AE}" pid="4" name="TaxKeyword">
    <vt:lpwstr/>
  </property>
  <property fmtid="{D5CDD505-2E9C-101B-9397-08002B2CF9AE}" pid="5" name="WSCC Categories">
    <vt:lpwstr/>
  </property>
  <property fmtid="{D5CDD505-2E9C-101B-9397-08002B2CF9AE}" pid="6" name="TaxKeywordTaxHTField">
    <vt:lpwstr/>
  </property>
  <property fmtid="{D5CDD505-2E9C-101B-9397-08002B2CF9AE}" pid="7" name="HeaderStyleDefinitions">
    <vt:lpwstr/>
  </property>
</Properties>
</file>