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256" r:id="rId5"/>
    <p:sldId id="257" r:id="rId6"/>
    <p:sldId id="288" r:id="rId7"/>
    <p:sldId id="300" r:id="rId8"/>
    <p:sldId id="261" r:id="rId9"/>
    <p:sldId id="279" r:id="rId10"/>
    <p:sldId id="285" r:id="rId11"/>
    <p:sldId id="287" r:id="rId12"/>
    <p:sldId id="278" r:id="rId13"/>
    <p:sldId id="301" r:id="rId14"/>
    <p:sldId id="262" r:id="rId15"/>
    <p:sldId id="260" r:id="rId16"/>
    <p:sldId id="289" r:id="rId17"/>
    <p:sldId id="302" r:id="rId18"/>
    <p:sldId id="290" r:id="rId19"/>
    <p:sldId id="259" r:id="rId20"/>
    <p:sldId id="292" r:id="rId21"/>
    <p:sldId id="293" r:id="rId22"/>
    <p:sldId id="294" r:id="rId23"/>
    <p:sldId id="303" r:id="rId24"/>
    <p:sldId id="297" r:id="rId25"/>
    <p:sldId id="267" r:id="rId26"/>
    <p:sldId id="299"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2E373E"/>
    <a:srgbClr val="2868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6" autoAdjust="0"/>
    <p:restoredTop sz="86425"/>
  </p:normalViewPr>
  <p:slideViewPr>
    <p:cSldViewPr snapToGrid="0" snapToObjects="1">
      <p:cViewPr varScale="1">
        <p:scale>
          <a:sx n="67" d="100"/>
          <a:sy n="67" d="100"/>
        </p:scale>
        <p:origin x="1292"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708"/>
    </p:cViewPr>
  </p:sorterViewPr>
  <p:notesViewPr>
    <p:cSldViewPr snapToGrid="0" snapToObjects="1">
      <p:cViewPr varScale="1">
        <p:scale>
          <a:sx n="149" d="100"/>
          <a:sy n="149" d="100"/>
        </p:scale>
        <p:origin x="-352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BC7999-CEC8-4D47-8046-9DA24F42290D}" type="datetimeFigureOut">
              <a:rPr lang="en-US" smtClean="0"/>
              <a:t>4/7/2022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EBF21C-CC14-BB4E-8F0E-DEAC4185D04D}" type="slidenum">
              <a:rPr lang="en-US" smtClean="0"/>
              <a:t>‹#›</a:t>
            </a:fld>
            <a:endParaRPr lang="en-US"/>
          </a:p>
        </p:txBody>
      </p:sp>
    </p:spTree>
    <p:extLst>
      <p:ext uri="{BB962C8B-B14F-4D97-AF65-F5344CB8AC3E}">
        <p14:creationId xmlns:p14="http://schemas.microsoft.com/office/powerpoint/2010/main" val="3470333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60E4AE-BCA4-1849-AAF1-7259AEAFE1E4}" type="datetimeFigureOut">
              <a:rPr lang="en-US" smtClean="0"/>
              <a:t>4/7/2022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EB9D48-8D2C-4A4D-B33D-2D6795D0DB60}" type="slidenum">
              <a:rPr lang="en-US" smtClean="0"/>
              <a:t>‹#›</a:t>
            </a:fld>
            <a:endParaRPr lang="en-US"/>
          </a:p>
        </p:txBody>
      </p:sp>
    </p:spTree>
    <p:extLst>
      <p:ext uri="{BB962C8B-B14F-4D97-AF65-F5344CB8AC3E}">
        <p14:creationId xmlns:p14="http://schemas.microsoft.com/office/powerpoint/2010/main" val="39808748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EB9D48-8D2C-4A4D-B33D-2D6795D0DB60}" type="slidenum">
              <a:rPr lang="en-US" smtClean="0"/>
              <a:t>1</a:t>
            </a:fld>
            <a:endParaRPr lang="en-US"/>
          </a:p>
        </p:txBody>
      </p:sp>
    </p:spTree>
    <p:extLst>
      <p:ext uri="{BB962C8B-B14F-4D97-AF65-F5344CB8AC3E}">
        <p14:creationId xmlns:p14="http://schemas.microsoft.com/office/powerpoint/2010/main" val="1541310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EB9D48-8D2C-4A4D-B33D-2D6795D0DB60}" type="slidenum">
              <a:rPr lang="en-US" smtClean="0"/>
              <a:t>2</a:t>
            </a:fld>
            <a:endParaRPr lang="en-US"/>
          </a:p>
        </p:txBody>
      </p:sp>
    </p:spTree>
    <p:extLst>
      <p:ext uri="{BB962C8B-B14F-4D97-AF65-F5344CB8AC3E}">
        <p14:creationId xmlns:p14="http://schemas.microsoft.com/office/powerpoint/2010/main" val="3259497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EB9D48-8D2C-4A4D-B33D-2D6795D0DB60}" type="slidenum">
              <a:rPr lang="en-US" smtClean="0"/>
              <a:t>4</a:t>
            </a:fld>
            <a:endParaRPr lang="en-US"/>
          </a:p>
        </p:txBody>
      </p:sp>
    </p:spTree>
    <p:extLst>
      <p:ext uri="{BB962C8B-B14F-4D97-AF65-F5344CB8AC3E}">
        <p14:creationId xmlns:p14="http://schemas.microsoft.com/office/powerpoint/2010/main" val="308146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EB9D48-8D2C-4A4D-B33D-2D6795D0DB60}" type="slidenum">
              <a:rPr lang="en-US" smtClean="0"/>
              <a:t>5</a:t>
            </a:fld>
            <a:endParaRPr lang="en-US"/>
          </a:p>
        </p:txBody>
      </p:sp>
    </p:spTree>
    <p:extLst>
      <p:ext uri="{BB962C8B-B14F-4D97-AF65-F5344CB8AC3E}">
        <p14:creationId xmlns:p14="http://schemas.microsoft.com/office/powerpoint/2010/main" val="1498279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EB9D48-8D2C-4A4D-B33D-2D6795D0DB60}" type="slidenum">
              <a:rPr lang="en-US" smtClean="0"/>
              <a:t>10</a:t>
            </a:fld>
            <a:endParaRPr lang="en-US"/>
          </a:p>
        </p:txBody>
      </p:sp>
    </p:spTree>
    <p:extLst>
      <p:ext uri="{BB962C8B-B14F-4D97-AF65-F5344CB8AC3E}">
        <p14:creationId xmlns:p14="http://schemas.microsoft.com/office/powerpoint/2010/main" val="796286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EB9D48-8D2C-4A4D-B33D-2D6795D0DB60}" type="slidenum">
              <a:rPr lang="en-US" smtClean="0"/>
              <a:t>11</a:t>
            </a:fld>
            <a:endParaRPr lang="en-US"/>
          </a:p>
        </p:txBody>
      </p:sp>
    </p:spTree>
    <p:extLst>
      <p:ext uri="{BB962C8B-B14F-4D97-AF65-F5344CB8AC3E}">
        <p14:creationId xmlns:p14="http://schemas.microsoft.com/office/powerpoint/2010/main" val="606731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EB9D48-8D2C-4A4D-B33D-2D6795D0DB60}" type="slidenum">
              <a:rPr lang="en-US" smtClean="0"/>
              <a:t>12</a:t>
            </a:fld>
            <a:endParaRPr lang="en-US"/>
          </a:p>
        </p:txBody>
      </p:sp>
    </p:spTree>
    <p:extLst>
      <p:ext uri="{BB962C8B-B14F-4D97-AF65-F5344CB8AC3E}">
        <p14:creationId xmlns:p14="http://schemas.microsoft.com/office/powerpoint/2010/main" val="4144451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EB9D48-8D2C-4A4D-B33D-2D6795D0DB60}" type="slidenum">
              <a:rPr lang="en-US" smtClean="0"/>
              <a:t>16</a:t>
            </a:fld>
            <a:endParaRPr lang="en-US"/>
          </a:p>
        </p:txBody>
      </p:sp>
    </p:spTree>
    <p:extLst>
      <p:ext uri="{BB962C8B-B14F-4D97-AF65-F5344CB8AC3E}">
        <p14:creationId xmlns:p14="http://schemas.microsoft.com/office/powerpoint/2010/main" val="3438197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5ACFB64F-D3DA-4D7B-89F6-9ABD2C5CB1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3D8D0331-29D5-4E9E-9331-6F42158CDC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Symbol" panose="05050102010706020507" pitchFamily="18" charset="2"/>
              <a:buNone/>
            </a:pPr>
            <a:endParaRPr lang="en-GB" altLang="en-US" dirty="0"/>
          </a:p>
        </p:txBody>
      </p:sp>
      <p:sp>
        <p:nvSpPr>
          <p:cNvPr id="55300" name="Slide Number Placeholder 3">
            <a:extLst>
              <a:ext uri="{FF2B5EF4-FFF2-40B4-BE49-F238E27FC236}">
                <a16:creationId xmlns:a16="http://schemas.microsoft.com/office/drawing/2014/main" id="{FC41F937-E873-42B4-A774-799AC6346A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8C8989-6620-4CC6-A474-CBE2F594A85E}" type="slidenum">
              <a:rPr lang="en-GB" altLang="en-US" smtClean="0">
                <a:latin typeface="Comic Sans MS" panose="030F0702030302020204" pitchFamily="66" charset="0"/>
              </a:rPr>
              <a:pPr>
                <a:spcBef>
                  <a:spcPct val="0"/>
                </a:spcBef>
              </a:pPr>
              <a:t>23</a:t>
            </a:fld>
            <a:endParaRPr lang="en-GB" altLang="en-US">
              <a:latin typeface="Comic Sans MS" panose="030F0702030302020204" pitchFamily="66"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4125" y="2130425"/>
            <a:ext cx="869108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224125" y="3886200"/>
            <a:ext cx="869107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9AA2D71-2BFA-1F42-AAEF-A930A0C4D92A}"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458104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AA2D71-2BFA-1F42-AAEF-A930A0C4D92A}"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3334983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2588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5425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AA2D71-2BFA-1F42-AAEF-A930A0C4D92A}"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367136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AA2D71-2BFA-1F42-AAEF-A930A0C4D92A}"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1637931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254" y="4251266"/>
            <a:ext cx="8641274"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255254" y="2751079"/>
            <a:ext cx="864127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AA2D71-2BFA-1F42-AAEF-A930A0C4D92A}"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3772203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sz="half" idx="1"/>
          </p:nvPr>
        </p:nvSpPr>
        <p:spPr>
          <a:xfrm>
            <a:off x="205447" y="1600201"/>
            <a:ext cx="4290353" cy="410032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285682" cy="410032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AA2D71-2BFA-1F42-AAEF-A930A0C4D92A}" type="datetimeFigureOut">
              <a:rPr lang="en-US" smtClean="0"/>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807569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5447" y="1535113"/>
            <a:ext cx="429194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5447" y="2174875"/>
            <a:ext cx="4291941" cy="35256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28885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288857" cy="35256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AA2D71-2BFA-1F42-AAEF-A930A0C4D92A}" type="datetimeFigureOut">
              <a:rPr lang="en-US" smtClean="0"/>
              <a:t>4/7/2022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52001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AA2D71-2BFA-1F42-AAEF-A930A0C4D92A}" type="datetimeFigureOut">
              <a:rPr lang="en-US" smtClean="0"/>
              <a:t>4/7/2022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1201301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A2D71-2BFA-1F42-AAEF-A930A0C4D92A}" type="datetimeFigureOut">
              <a:rPr lang="en-US" smtClean="0"/>
              <a:t>4/7/2022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811779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7900" y="224113"/>
            <a:ext cx="3247613" cy="12109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4113"/>
            <a:ext cx="5371284" cy="54720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7900" y="1435101"/>
            <a:ext cx="3247613" cy="42610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AA2D71-2BFA-1F42-AAEF-A930A0C4D92A}" type="datetimeFigureOut">
              <a:rPr lang="en-US" smtClean="0"/>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671786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67418"/>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27959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129688"/>
            <a:ext cx="5486400" cy="5708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AA2D71-2BFA-1F42-AAEF-A930A0C4D92A}" type="datetimeFigureOut">
              <a:rPr lang="en-US" smtClean="0"/>
              <a:t>4/7/2022</a:t>
            </a:fld>
            <a:endParaRPr lang="en-US"/>
          </a:p>
        </p:txBody>
      </p:sp>
      <p:sp>
        <p:nvSpPr>
          <p:cNvPr id="6" name="Footer Placeholder 5"/>
          <p:cNvSpPr>
            <a:spLocks noGrp="1"/>
          </p:cNvSpPr>
          <p:nvPr>
            <p:ph type="ftr" sz="quarter" idx="11"/>
          </p:nvPr>
        </p:nvSpPr>
        <p:spPr>
          <a:xfrm>
            <a:off x="3124200" y="5700519"/>
            <a:ext cx="2895600" cy="230338"/>
          </a:xfrm>
        </p:spPr>
        <p:txBody>
          <a:bodyPr/>
          <a:lstStyle/>
          <a:p>
            <a:endParaRPr lang="en-US" dirty="0"/>
          </a:p>
        </p:txBody>
      </p:sp>
      <p:sp>
        <p:nvSpPr>
          <p:cNvPr id="7" name="Slide Number Placeholder 6"/>
          <p:cNvSpPr>
            <a:spLocks noGrp="1"/>
          </p:cNvSpPr>
          <p:nvPr>
            <p:ph type="sldNum" sz="quarter" idx="12"/>
          </p:nvPr>
        </p:nvSpPr>
        <p:spPr/>
        <p:txBody>
          <a:bodyPr/>
          <a:lstStyle/>
          <a:p>
            <a:fld id="{85C4D8D5-AA73-EA45-9A37-FE1ED55C905D}" type="slidenum">
              <a:rPr lang="en-US" smtClean="0"/>
              <a:t>‹#›</a:t>
            </a:fld>
            <a:endParaRPr lang="en-US"/>
          </a:p>
        </p:txBody>
      </p:sp>
    </p:spTree>
    <p:extLst>
      <p:ext uri="{BB962C8B-B14F-4D97-AF65-F5344CB8AC3E}">
        <p14:creationId xmlns:p14="http://schemas.microsoft.com/office/powerpoint/2010/main" val="2501446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5447" y="217887"/>
            <a:ext cx="8728435" cy="108321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5447" y="1369578"/>
            <a:ext cx="8728435" cy="43309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786" y="5696194"/>
            <a:ext cx="2133600" cy="234662"/>
          </a:xfrm>
          <a:prstGeom prst="rect">
            <a:avLst/>
          </a:prstGeom>
        </p:spPr>
        <p:txBody>
          <a:bodyPr vert="horz" lIns="91440" tIns="45720" rIns="91440" bIns="45720" rtlCol="0" anchor="ctr"/>
          <a:lstStyle>
            <a:lvl1pPr algn="l">
              <a:defRPr sz="1200">
                <a:solidFill>
                  <a:schemeClr val="tx1">
                    <a:tint val="75000"/>
                  </a:schemeClr>
                </a:solidFill>
              </a:defRPr>
            </a:lvl1pPr>
          </a:lstStyle>
          <a:p>
            <a:fld id="{49AA2D71-2BFA-1F42-AAEF-A930A0C4D92A}" type="datetimeFigureOut">
              <a:rPr lang="en-US" smtClean="0"/>
              <a:t>4/7/2022</a:t>
            </a:fld>
            <a:endParaRPr lang="en-US" dirty="0"/>
          </a:p>
        </p:txBody>
      </p:sp>
      <p:sp>
        <p:nvSpPr>
          <p:cNvPr id="5" name="Footer Placeholder 4"/>
          <p:cNvSpPr>
            <a:spLocks noGrp="1"/>
          </p:cNvSpPr>
          <p:nvPr>
            <p:ph type="ftr" sz="quarter" idx="3"/>
          </p:nvPr>
        </p:nvSpPr>
        <p:spPr>
          <a:xfrm>
            <a:off x="1232693" y="6175546"/>
            <a:ext cx="5662920" cy="552156"/>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895613" y="5700519"/>
            <a:ext cx="2133600" cy="230338"/>
          </a:xfrm>
          <a:prstGeom prst="rect">
            <a:avLst/>
          </a:prstGeom>
        </p:spPr>
        <p:txBody>
          <a:bodyPr vert="horz" lIns="91440" tIns="45720" rIns="91440" bIns="45720" rtlCol="0" anchor="ctr"/>
          <a:lstStyle>
            <a:lvl1pPr algn="r">
              <a:defRPr sz="1200">
                <a:solidFill>
                  <a:schemeClr val="tx1">
                    <a:tint val="75000"/>
                  </a:schemeClr>
                </a:solidFill>
              </a:defRPr>
            </a:lvl1pPr>
          </a:lstStyle>
          <a:p>
            <a:fld id="{85C4D8D5-AA73-EA45-9A37-FE1ED55C905D}" type="slidenum">
              <a:rPr lang="en-US" smtClean="0"/>
              <a:t>‹#›</a:t>
            </a:fld>
            <a:endParaRPr lang="en-US"/>
          </a:p>
        </p:txBody>
      </p:sp>
    </p:spTree>
    <p:extLst>
      <p:ext uri="{BB962C8B-B14F-4D97-AF65-F5344CB8AC3E}">
        <p14:creationId xmlns:p14="http://schemas.microsoft.com/office/powerpoint/2010/main" val="2051555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000" b="1" kern="1200">
          <a:solidFill>
            <a:schemeClr val="tx1">
              <a:lumMod val="85000"/>
              <a:lumOff val="15000"/>
            </a:schemeClr>
          </a:solidFill>
          <a:latin typeface="+mj-lt"/>
          <a:ea typeface="+mj-ea"/>
          <a:cs typeface="Verdana"/>
        </a:defRPr>
      </a:lvl1pPr>
    </p:titleStyle>
    <p:bodyStyle>
      <a:lvl1pPr marL="342900" indent="-34290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Verdana"/>
        </a:defRPr>
      </a:lvl1pPr>
      <a:lvl2pPr marL="742950" indent="-28575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Verdana"/>
        </a:defRPr>
      </a:lvl2pPr>
      <a:lvl3pPr marL="11430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Verdana"/>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Verdana"/>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stcatherines.academy/send-resourc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stcatherines.academy/send-resourc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schools.local-offer.org/" TargetMode="External"/><Relationship Id="rId2" Type="http://schemas.openxmlformats.org/officeDocument/2006/relationships/hyperlink" Target="https://www.gov.uk/government/publications/send-code-of-practice-0-to-25" TargetMode="External"/><Relationship Id="rId1" Type="http://schemas.openxmlformats.org/officeDocument/2006/relationships/slideLayout" Target="../slideLayouts/slideLayout2.xml"/><Relationship Id="rId6" Type="http://schemas.openxmlformats.org/officeDocument/2006/relationships/hyperlink" Target="https://westsussex.local-offer.org/information_pages/495-annual-reviews-paperwork-for-settings" TargetMode="External"/><Relationship Id="rId5" Type="http://schemas.openxmlformats.org/officeDocument/2006/relationships/hyperlink" Target="https://westsussex.local-offer.org/information_pages/171-special-education-needs-funding-in-schools" TargetMode="External"/><Relationship Id="rId4" Type="http://schemas.openxmlformats.org/officeDocument/2006/relationships/hyperlink" Target="https://schools.local-offer.org/inclusion/ordinarily-available-inclusive-practic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estsussex.local-offer.org/information_pages/171-special-education-needs-funding-in-schools" TargetMode="External"/><Relationship Id="rId2" Type="http://schemas.openxmlformats.org/officeDocument/2006/relationships/hyperlink" Target="https://schools.local-offer.org/send-toolkit/send/education-health-and-care-needs-assessment/" TargetMode="External"/><Relationship Id="rId1" Type="http://schemas.openxmlformats.org/officeDocument/2006/relationships/slideLayout" Target="../slideLayouts/slideLayout2.xml"/><Relationship Id="rId5" Type="http://schemas.openxmlformats.org/officeDocument/2006/relationships/hyperlink" Target="https://westsussexsendias.org/" TargetMode="External"/><Relationship Id="rId4" Type="http://schemas.openxmlformats.org/officeDocument/2006/relationships/hyperlink" Target="https://westsussex.local-offer.org/information_pages/43-personal-budgets"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mailto:kim.heden@westsussex.gov.uk" TargetMode="External"/><Relationship Id="rId13" Type="http://schemas.openxmlformats.org/officeDocument/2006/relationships/hyperlink" Target="mailto:claire.fowler@westsussex.gov.uk" TargetMode="External"/><Relationship Id="rId3" Type="http://schemas.openxmlformats.org/officeDocument/2006/relationships/hyperlink" Target="https://westsussex.local-offer.org/information_pages/472-strengthening-our-west-sussex-inclusive-practice-through-school-send-partnerships" TargetMode="External"/><Relationship Id="rId7" Type="http://schemas.openxmlformats.org/officeDocument/2006/relationships/hyperlink" Target="mailto:Sharon.smith@westsussex.gov.uk" TargetMode="External"/><Relationship Id="rId12" Type="http://schemas.openxmlformats.org/officeDocument/2006/relationships/hyperlink" Target="mailto:sam.mainwaring@westsussex.gov.u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mailto:SENAT.north@westsussex.gov.uk" TargetMode="External"/><Relationship Id="rId11" Type="http://schemas.openxmlformats.org/officeDocument/2006/relationships/hyperlink" Target="mailto:Emma.spurle@westsussex.gov.uk" TargetMode="External"/><Relationship Id="rId5" Type="http://schemas.openxmlformats.org/officeDocument/2006/relationships/hyperlink" Target="mailto:jennie.may@westsussex.gov.uk" TargetMode="External"/><Relationship Id="rId10" Type="http://schemas.openxmlformats.org/officeDocument/2006/relationships/hyperlink" Target="mailto:SENAT.south@westsussex.gov.uk" TargetMode="External"/><Relationship Id="rId4" Type="http://schemas.openxmlformats.org/officeDocument/2006/relationships/hyperlink" Target="mailto:Claire.rimmer@westsussex.gov.uk" TargetMode="External"/><Relationship Id="rId9" Type="http://schemas.openxmlformats.org/officeDocument/2006/relationships/hyperlink" Target="mailto:elektra.robinson@westsussex.gov.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uk/url?sa=i&amp;url=https%3A%2F%2Fwww.amazon.co.uk%2FSend-Code-Practice-0-25-Years%2Fdp%2F1473907977&amp;psig=AOvVaw39wfAeYLkbtm1K-GJ2mr-N&amp;ust=1631617182819000&amp;source=images&amp;cd=vfe&amp;ved=0CAYQjRxqFwoTCKD1hOfl-_ICFQAAAAAdAAAAABA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schools.local-offer.org/send-toolkit/ordinarily-available-inclusive-practic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7.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7.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7.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480"/>
            <a:ext cx="9144000" cy="6839712"/>
          </a:xfrm>
          <a:prstGeom prst="rect">
            <a:avLst/>
          </a:prstGeom>
        </p:spPr>
      </p:pic>
      <p:sp>
        <p:nvSpPr>
          <p:cNvPr id="2" name="Title 1">
            <a:extLst>
              <a:ext uri="{FF2B5EF4-FFF2-40B4-BE49-F238E27FC236}">
                <a16:creationId xmlns:a16="http://schemas.microsoft.com/office/drawing/2014/main" id="{20858339-38AF-394C-B5B2-2B577DA8A96C}"/>
              </a:ext>
            </a:extLst>
          </p:cNvPr>
          <p:cNvSpPr>
            <a:spLocks noGrp="1"/>
          </p:cNvSpPr>
          <p:nvPr>
            <p:ph type="title" idx="4294967295"/>
          </p:nvPr>
        </p:nvSpPr>
        <p:spPr>
          <a:xfrm>
            <a:off x="205447" y="704799"/>
            <a:ext cx="8728435" cy="1083211"/>
          </a:xfrm>
        </p:spPr>
        <p:txBody>
          <a:bodyPr>
            <a:normAutofit fontScale="90000"/>
          </a:bodyPr>
          <a:lstStyle/>
          <a:p>
            <a:r>
              <a:rPr lang="en-US" dirty="0"/>
              <a:t>Education Health and Care Plans (EHCP)</a:t>
            </a:r>
          </a:p>
        </p:txBody>
      </p:sp>
      <p:sp>
        <p:nvSpPr>
          <p:cNvPr id="11" name="TextBox 10"/>
          <p:cNvSpPr txBox="1"/>
          <p:nvPr/>
        </p:nvSpPr>
        <p:spPr>
          <a:xfrm>
            <a:off x="1" y="2471328"/>
            <a:ext cx="9142570" cy="1384995"/>
          </a:xfrm>
          <a:prstGeom prst="rect">
            <a:avLst/>
          </a:prstGeom>
          <a:noFill/>
        </p:spPr>
        <p:txBody>
          <a:bodyPr wrap="square" rtlCol="0">
            <a:spAutoFit/>
          </a:bodyPr>
          <a:lstStyle/>
          <a:p>
            <a:pPr algn="ctr"/>
            <a:r>
              <a:rPr lang="en-GB" sz="2800" b="1" dirty="0">
                <a:solidFill>
                  <a:schemeClr val="tx1">
                    <a:lumMod val="65000"/>
                    <a:lumOff val="35000"/>
                  </a:schemeClr>
                </a:solidFill>
                <a:cs typeface="Verdana"/>
              </a:rPr>
              <a:t>Special Needs Officers</a:t>
            </a:r>
          </a:p>
          <a:p>
            <a:pPr algn="ctr"/>
            <a:r>
              <a:rPr lang="en-GB" sz="2800" b="1" dirty="0">
                <a:solidFill>
                  <a:schemeClr val="tx1">
                    <a:lumMod val="65000"/>
                    <a:lumOff val="35000"/>
                  </a:schemeClr>
                </a:solidFill>
                <a:cs typeface="Verdana"/>
              </a:rPr>
              <a:t>Special Educational Needs Assessment Team (SENAT)</a:t>
            </a:r>
          </a:p>
          <a:p>
            <a:pPr algn="ctr"/>
            <a:r>
              <a:rPr lang="en-GB" sz="2800" b="1" dirty="0">
                <a:solidFill>
                  <a:schemeClr val="tx1">
                    <a:lumMod val="65000"/>
                    <a:lumOff val="35000"/>
                  </a:schemeClr>
                </a:solidFill>
                <a:cs typeface="Verdana"/>
              </a:rPr>
              <a:t>Spring 2022</a:t>
            </a:r>
          </a:p>
        </p:txBody>
      </p:sp>
    </p:spTree>
    <p:extLst>
      <p:ext uri="{BB962C8B-B14F-4D97-AF65-F5344CB8AC3E}">
        <p14:creationId xmlns:p14="http://schemas.microsoft.com/office/powerpoint/2010/main" val="233866446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235" y="112657"/>
            <a:ext cx="6290035" cy="1083211"/>
          </a:xfrm>
        </p:spPr>
        <p:txBody>
          <a:bodyPr/>
          <a:lstStyle/>
          <a:p>
            <a:r>
              <a:rPr lang="en-US" dirty="0"/>
              <a:t>What’s in an EHCP?</a:t>
            </a:r>
          </a:p>
        </p:txBody>
      </p:sp>
      <p:sp>
        <p:nvSpPr>
          <p:cNvPr id="3" name="Content Placeholder 2"/>
          <p:cNvSpPr>
            <a:spLocks noGrp="1"/>
          </p:cNvSpPr>
          <p:nvPr>
            <p:ph idx="1"/>
          </p:nvPr>
        </p:nvSpPr>
        <p:spPr>
          <a:xfrm>
            <a:off x="205447" y="1184421"/>
            <a:ext cx="8728435" cy="4330942"/>
          </a:xfrm>
        </p:spPr>
        <p:txBody>
          <a:bodyPr>
            <a:normAutofit fontScale="85000" lnSpcReduction="20000"/>
          </a:bodyPr>
          <a:lstStyle/>
          <a:p>
            <a:pPr lvl="0">
              <a:buFont typeface="Symbol" panose="05050102010706020507" pitchFamily="18" charset="2"/>
              <a:buChar char=""/>
            </a:pPr>
            <a:r>
              <a:rPr lang="en-GB" sz="1900" dirty="0">
                <a:effectLst/>
                <a:ea typeface="Times New Roman" panose="02020603050405020304" pitchFamily="18" charset="0"/>
              </a:rPr>
              <a:t>The </a:t>
            </a:r>
            <a:r>
              <a:rPr lang="en-GB" sz="1900" dirty="0">
                <a:ea typeface="Times New Roman" panose="02020603050405020304" pitchFamily="18" charset="0"/>
              </a:rPr>
              <a:t>SEND Code </a:t>
            </a:r>
            <a:r>
              <a:rPr lang="en-GB" sz="1900" dirty="0">
                <a:effectLst/>
                <a:ea typeface="Times New Roman" panose="02020603050405020304" pitchFamily="18" charset="0"/>
              </a:rPr>
              <a:t>of Practice stipulates the sections that</a:t>
            </a:r>
          </a:p>
          <a:p>
            <a:pPr marL="0" lvl="0" indent="0">
              <a:buNone/>
            </a:pPr>
            <a:r>
              <a:rPr lang="en-GB" sz="1900" dirty="0">
                <a:ea typeface="Times New Roman" panose="02020603050405020304" pitchFamily="18" charset="0"/>
              </a:rPr>
              <a:t>        </a:t>
            </a:r>
            <a:r>
              <a:rPr lang="en-GB" sz="1900" dirty="0">
                <a:effectLst/>
                <a:ea typeface="Times New Roman" panose="02020603050405020304" pitchFamily="18" charset="0"/>
              </a:rPr>
              <a:t>must be included in an EHCP and how they are labelled</a:t>
            </a:r>
          </a:p>
          <a:p>
            <a:pPr marL="342900" lvl="0" indent="-342900">
              <a:buFont typeface="Symbol" panose="05050102010706020507" pitchFamily="18" charset="2"/>
              <a:buChar char=""/>
            </a:pPr>
            <a:r>
              <a:rPr lang="en-GB" sz="1900" dirty="0">
                <a:effectLst/>
                <a:ea typeface="Times New Roman" panose="02020603050405020304" pitchFamily="18" charset="0"/>
              </a:rPr>
              <a:t>The specific format of an EHCP is agreed locally, by the </a:t>
            </a:r>
          </a:p>
          <a:p>
            <a:pPr marL="0" lvl="0" indent="0">
              <a:buNone/>
            </a:pPr>
            <a:r>
              <a:rPr lang="en-GB" sz="1900" dirty="0">
                <a:effectLst/>
                <a:ea typeface="Times New Roman" panose="02020603050405020304" pitchFamily="18" charset="0"/>
              </a:rPr>
              <a:t>       Local Authority</a:t>
            </a:r>
          </a:p>
          <a:p>
            <a:pPr marL="0" indent="0">
              <a:buNone/>
            </a:pPr>
            <a:endParaRPr lang="en-GB" sz="1300" dirty="0">
              <a:effectLst/>
              <a:ea typeface="Times New Roman" panose="02020603050405020304" pitchFamily="18" charset="0"/>
            </a:endParaRPr>
          </a:p>
          <a:p>
            <a:pPr marL="0" indent="0">
              <a:lnSpc>
                <a:spcPct val="120000"/>
              </a:lnSpc>
              <a:buNone/>
            </a:pPr>
            <a:r>
              <a:rPr lang="en-GB" sz="1900" dirty="0">
                <a:effectLst/>
                <a:ea typeface="Times New Roman" panose="02020603050405020304" pitchFamily="18" charset="0"/>
              </a:rPr>
              <a:t>The sections in an EHCP are as follows:</a:t>
            </a:r>
          </a:p>
          <a:p>
            <a:pPr marL="342900" lvl="0" indent="-342900">
              <a:lnSpc>
                <a:spcPct val="120000"/>
              </a:lnSpc>
              <a:buFont typeface="Symbol" panose="05050102010706020507" pitchFamily="18" charset="2"/>
              <a:buChar char=""/>
            </a:pPr>
            <a:r>
              <a:rPr lang="en-GB" sz="1900" dirty="0">
                <a:effectLst/>
                <a:ea typeface="Times New Roman" panose="02020603050405020304" pitchFamily="18" charset="0"/>
              </a:rPr>
              <a:t>Section A records the views, interests and aspirations of the CYP and/or their parents or carers.  A West Sussex (WS) EHCP describes the CYP’s story, what others admire about them, what is important to and for them, how best to communicate with them and the CYP’s and parent/carers aspirations for the future.  From </a:t>
            </a:r>
            <a:r>
              <a:rPr lang="en-GB" sz="1900" dirty="0" err="1">
                <a:effectLst/>
                <a:ea typeface="Times New Roman" panose="02020603050405020304" pitchFamily="18" charset="0"/>
              </a:rPr>
              <a:t>Yr</a:t>
            </a:r>
            <a:r>
              <a:rPr lang="en-GB" sz="1900" dirty="0">
                <a:effectLst/>
                <a:ea typeface="Times New Roman" panose="02020603050405020304" pitchFamily="18" charset="0"/>
              </a:rPr>
              <a:t> 8 onwards this section also includes information in relation to Preparation for Adulthood (</a:t>
            </a:r>
            <a:r>
              <a:rPr lang="en-GB" sz="1900" dirty="0" err="1">
                <a:effectLst/>
                <a:ea typeface="Times New Roman" panose="02020603050405020304" pitchFamily="18" charset="0"/>
              </a:rPr>
              <a:t>PfA</a:t>
            </a:r>
            <a:r>
              <a:rPr lang="en-GB" sz="1900" dirty="0">
                <a:effectLst/>
                <a:ea typeface="Times New Roman" panose="02020603050405020304" pitchFamily="18" charset="0"/>
              </a:rPr>
              <a:t>). It is important that the pupil views and parent/carer views are gathered and recorded at each Annual Review so that this information remains up to date and can be used to amend the EHCP when needed</a:t>
            </a:r>
          </a:p>
          <a:p>
            <a:pPr marL="342900" lvl="0" indent="-342900">
              <a:lnSpc>
                <a:spcPct val="120000"/>
              </a:lnSpc>
              <a:buFont typeface="Symbol" panose="05050102010706020507" pitchFamily="18" charset="2"/>
              <a:buChar char=""/>
            </a:pPr>
            <a:r>
              <a:rPr lang="en-GB" sz="1900" dirty="0">
                <a:effectLst/>
                <a:ea typeface="Times New Roman" panose="02020603050405020304" pitchFamily="18" charset="0"/>
              </a:rPr>
              <a:t>Section B describes the CYP’s special educational needs (SEN).  In a WS EHCP the primary area of need is recorded at the beginning of this section and there is a summary of strengths and needs under each separate area of need. This information is taken mainly from professional reports </a:t>
            </a:r>
          </a:p>
          <a:p>
            <a:pPr marL="0" indent="0">
              <a:buNone/>
            </a:pPr>
            <a:endParaRPr lang="en-US" dirty="0"/>
          </a:p>
        </p:txBody>
      </p:sp>
      <p:pic>
        <p:nvPicPr>
          <p:cNvPr id="5" name="Picture 4">
            <a:extLst>
              <a:ext uri="{FF2B5EF4-FFF2-40B4-BE49-F238E27FC236}">
                <a16:creationId xmlns:a16="http://schemas.microsoft.com/office/drawing/2014/main" id="{5B503676-013E-4353-9E61-A0506B24857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09682" y="513390"/>
            <a:ext cx="3124200" cy="1658494"/>
          </a:xfrm>
          <a:prstGeom prst="rect">
            <a:avLst/>
          </a:prstGeom>
          <a:noFill/>
          <a:ln>
            <a:noFill/>
          </a:ln>
        </p:spPr>
      </p:pic>
    </p:spTree>
    <p:extLst>
      <p:ext uri="{BB962C8B-B14F-4D97-AF65-F5344CB8AC3E}">
        <p14:creationId xmlns:p14="http://schemas.microsoft.com/office/powerpoint/2010/main" val="730976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in an EHCP? (</a:t>
            </a:r>
            <a:r>
              <a:rPr lang="en-US" dirty="0" err="1"/>
              <a:t>Cont</a:t>
            </a:r>
            <a:r>
              <a:rPr lang="en-US" dirty="0"/>
              <a:t>….)</a:t>
            </a:r>
          </a:p>
        </p:txBody>
      </p:sp>
      <p:sp>
        <p:nvSpPr>
          <p:cNvPr id="3" name="Content Placeholder 2"/>
          <p:cNvSpPr>
            <a:spLocks noGrp="1"/>
          </p:cNvSpPr>
          <p:nvPr>
            <p:ph idx="1"/>
          </p:nvPr>
        </p:nvSpPr>
        <p:spPr>
          <a:xfrm>
            <a:off x="298899" y="1323468"/>
            <a:ext cx="5067300" cy="3448557"/>
          </a:xfrm>
        </p:spPr>
        <p:txBody>
          <a:bodyPr>
            <a:normAutofit/>
          </a:bodyPr>
          <a:lstStyle/>
          <a:p>
            <a:pPr marL="342900" lvl="0" indent="-342900">
              <a:buFont typeface="Symbol" panose="05050102010706020507" pitchFamily="18" charset="2"/>
              <a:buChar char=""/>
            </a:pPr>
            <a:r>
              <a:rPr lang="en-GB" sz="1800" dirty="0">
                <a:effectLst/>
                <a:ea typeface="Times New Roman" panose="02020603050405020304" pitchFamily="18" charset="0"/>
              </a:rPr>
              <a:t>Section C and G describe the CYP’s health needs related to their SEN and any health provision required to meet those needs unless considered to educate or train in which case this would be included in Section F</a:t>
            </a:r>
          </a:p>
          <a:p>
            <a:pPr marL="342900" lvl="0" indent="-342900">
              <a:buFont typeface="Symbol" panose="05050102010706020507" pitchFamily="18" charset="2"/>
              <a:buChar char=""/>
            </a:pPr>
            <a:r>
              <a:rPr lang="en-GB" sz="1800" dirty="0">
                <a:effectLst/>
                <a:ea typeface="Times New Roman" panose="02020603050405020304" pitchFamily="18" charset="0"/>
              </a:rPr>
              <a:t>Section D, H1 and H2 describe the CYP’s social care needs related to their SEN or disability and any social care provision required to meet those needs </a:t>
            </a:r>
          </a:p>
          <a:p>
            <a:pPr marL="0" indent="0">
              <a:buNone/>
            </a:pPr>
            <a:endParaRPr lang="en-US" dirty="0"/>
          </a:p>
        </p:txBody>
      </p:sp>
      <p:pic>
        <p:nvPicPr>
          <p:cNvPr id="5" name="Picture 4">
            <a:extLst>
              <a:ext uri="{FF2B5EF4-FFF2-40B4-BE49-F238E27FC236}">
                <a16:creationId xmlns:a16="http://schemas.microsoft.com/office/drawing/2014/main" id="{5B503676-013E-4353-9E61-A0506B24857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366199" y="1084706"/>
            <a:ext cx="3567683" cy="1996423"/>
          </a:xfrm>
          <a:prstGeom prst="rect">
            <a:avLst/>
          </a:prstGeom>
          <a:noFill/>
          <a:ln>
            <a:noFill/>
          </a:ln>
        </p:spPr>
      </p:pic>
      <p:sp>
        <p:nvSpPr>
          <p:cNvPr id="6" name="TextBox 5">
            <a:extLst>
              <a:ext uri="{FF2B5EF4-FFF2-40B4-BE49-F238E27FC236}">
                <a16:creationId xmlns:a16="http://schemas.microsoft.com/office/drawing/2014/main" id="{87AE8FFB-5F57-441B-AE06-3C6B2B31C935}"/>
              </a:ext>
            </a:extLst>
          </p:cNvPr>
          <p:cNvSpPr txBox="1"/>
          <p:nvPr/>
        </p:nvSpPr>
        <p:spPr>
          <a:xfrm>
            <a:off x="296563" y="3947948"/>
            <a:ext cx="8546202" cy="1200329"/>
          </a:xfrm>
          <a:prstGeom prst="rect">
            <a:avLst/>
          </a:prstGeom>
          <a:noFill/>
        </p:spPr>
        <p:txBody>
          <a:bodyPr wrap="square">
            <a:spAutoFit/>
          </a:bodyPr>
          <a:lstStyle/>
          <a:p>
            <a:pPr marL="342900" lvl="0" indent="-342900">
              <a:buFont typeface="Symbol" panose="05050102010706020507" pitchFamily="18" charset="2"/>
              <a:buChar char=""/>
            </a:pPr>
            <a:r>
              <a:rPr lang="en-GB" sz="1800" dirty="0">
                <a:solidFill>
                  <a:schemeClr val="tx1">
                    <a:lumMod val="65000"/>
                    <a:lumOff val="35000"/>
                  </a:schemeClr>
                </a:solidFill>
                <a:effectLst/>
                <a:ea typeface="Times New Roman" panose="02020603050405020304" pitchFamily="18" charset="0"/>
              </a:rPr>
              <a:t>Section E sets out a list of the outcomes sought for the CYP, these are taken from reports provided by professionals.  If at the Annual Review it is felt these have been met or need amending, new ones can be suggested and recorded on the Annual Review Setting and Meeting Report  </a:t>
            </a:r>
            <a:endParaRPr lang="en-GB" sz="2000" dirty="0">
              <a:solidFill>
                <a:schemeClr val="tx1">
                  <a:lumMod val="65000"/>
                  <a:lumOff val="35000"/>
                </a:schemeClr>
              </a:solidFill>
              <a:effectLst/>
              <a:ea typeface="Times New Roman" panose="02020603050405020304" pitchFamily="18" charset="0"/>
            </a:endParaRPr>
          </a:p>
        </p:txBody>
      </p:sp>
    </p:spTree>
    <p:extLst>
      <p:ext uri="{BB962C8B-B14F-4D97-AF65-F5344CB8AC3E}">
        <p14:creationId xmlns:p14="http://schemas.microsoft.com/office/powerpoint/2010/main" val="626806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447" y="364202"/>
            <a:ext cx="7286057" cy="1083211"/>
          </a:xfrm>
        </p:spPr>
        <p:txBody>
          <a:bodyPr/>
          <a:lstStyle/>
          <a:p>
            <a:r>
              <a:rPr lang="en-US" dirty="0"/>
              <a:t>What’s in an EHCP? (</a:t>
            </a:r>
            <a:r>
              <a:rPr lang="en-US" dirty="0" err="1"/>
              <a:t>cont</a:t>
            </a:r>
            <a:r>
              <a:rPr lang="en-US" dirty="0"/>
              <a:t>…)</a:t>
            </a:r>
          </a:p>
        </p:txBody>
      </p:sp>
      <p:sp>
        <p:nvSpPr>
          <p:cNvPr id="3" name="Content Placeholder 2"/>
          <p:cNvSpPr>
            <a:spLocks noGrp="1"/>
          </p:cNvSpPr>
          <p:nvPr>
            <p:ph idx="1"/>
          </p:nvPr>
        </p:nvSpPr>
        <p:spPr>
          <a:xfrm>
            <a:off x="205447" y="1476374"/>
            <a:ext cx="8728435" cy="3934213"/>
          </a:xfrm>
        </p:spPr>
        <p:txBody>
          <a:bodyPr>
            <a:normAutofit fontScale="92500" lnSpcReduction="20000"/>
          </a:bodyPr>
          <a:lstStyle/>
          <a:p>
            <a:pPr marL="342900" lvl="0" indent="-342900">
              <a:lnSpc>
                <a:spcPct val="110000"/>
              </a:lnSpc>
              <a:buFont typeface="Symbol" panose="05050102010706020507" pitchFamily="18" charset="2"/>
              <a:buChar char=""/>
            </a:pPr>
            <a:r>
              <a:rPr lang="en-GB" sz="1800" dirty="0">
                <a:effectLst/>
                <a:ea typeface="Times New Roman" panose="02020603050405020304" pitchFamily="18" charset="0"/>
              </a:rPr>
              <a:t>Section F sets out the provisions sought for the CYP to meet the outcomes in Section E and the resources for those provisions.  This information is also taken from the professional reports and if changes are requested to this section a report from an appropriate professional would need to be provided to evidence this in order for the changes to be considered by SENAT</a:t>
            </a:r>
          </a:p>
          <a:p>
            <a:pPr marL="342900" lvl="0" indent="-342900">
              <a:lnSpc>
                <a:spcPct val="110000"/>
              </a:lnSpc>
              <a:buFont typeface="Symbol" panose="05050102010706020507" pitchFamily="18" charset="2"/>
              <a:buChar char=""/>
            </a:pPr>
            <a:r>
              <a:rPr lang="en-GB" sz="1800" dirty="0">
                <a:effectLst/>
                <a:ea typeface="Times New Roman" panose="02020603050405020304" pitchFamily="18" charset="0"/>
              </a:rPr>
              <a:t>Section I states the name and type of educational setting – this is only stated in the Final EHCP and not the Draft</a:t>
            </a:r>
          </a:p>
          <a:p>
            <a:pPr marL="342900" lvl="0" indent="-342900">
              <a:lnSpc>
                <a:spcPct val="110000"/>
              </a:lnSpc>
              <a:buFont typeface="Symbol" panose="05050102010706020507" pitchFamily="18" charset="2"/>
              <a:buChar char=""/>
            </a:pPr>
            <a:r>
              <a:rPr lang="en-GB" sz="1800" dirty="0">
                <a:effectLst/>
                <a:ea typeface="Times New Roman" panose="02020603050405020304" pitchFamily="18" charset="0"/>
              </a:rPr>
              <a:t>Section J provides information on any Personal Budget arrangements used to secure provision in the EHCP</a:t>
            </a:r>
          </a:p>
          <a:p>
            <a:pPr marL="342900" lvl="0" indent="-342900">
              <a:lnSpc>
                <a:spcPct val="110000"/>
              </a:lnSpc>
              <a:buFont typeface="Symbol" panose="05050102010706020507" pitchFamily="18" charset="2"/>
              <a:buChar char=""/>
            </a:pPr>
            <a:r>
              <a:rPr lang="en-GB" sz="1800" dirty="0">
                <a:effectLst/>
                <a:ea typeface="Times New Roman" panose="02020603050405020304" pitchFamily="18" charset="0"/>
              </a:rPr>
              <a:t>Section K is the appendices to the EHCP and gives a list of the advice and information gathered from the EHCNA and also any further amended EHCPs</a:t>
            </a:r>
          </a:p>
          <a:p>
            <a:pPr>
              <a:lnSpc>
                <a:spcPct val="110000"/>
              </a:lnSpc>
            </a:pPr>
            <a:r>
              <a:rPr lang="en-GB" sz="1800" dirty="0">
                <a:effectLst/>
                <a:ea typeface="Calibri" panose="020F0502020204030204" pitchFamily="34" charset="0"/>
              </a:rPr>
              <a:t>The Signature box at the end of the EHCP is completed when the final EHCP is issued. It provides the name of the Planning Co-Ordinator (PC) who wrote the EHCP but this may not necessarily be your school’s PC. It also indicates when the next annual review meeting is due, within 12 months.</a:t>
            </a:r>
            <a:endParaRPr lang="en-GB" sz="1800" dirty="0">
              <a:effectLst/>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232988C-F89B-4C08-9635-CC2FF8E565E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067551" y="300508"/>
            <a:ext cx="1653726" cy="1210598"/>
          </a:xfrm>
          <a:prstGeom prst="rect">
            <a:avLst/>
          </a:prstGeom>
          <a:noFill/>
          <a:ln>
            <a:noFill/>
          </a:ln>
        </p:spPr>
      </p:pic>
    </p:spTree>
    <p:extLst>
      <p:ext uri="{BB962C8B-B14F-4D97-AF65-F5344CB8AC3E}">
        <p14:creationId xmlns:p14="http://schemas.microsoft.com/office/powerpoint/2010/main" val="2866954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32DAE-2D8C-493B-98B6-E5F362ED350C}"/>
              </a:ext>
            </a:extLst>
          </p:cNvPr>
          <p:cNvSpPr>
            <a:spLocks noGrp="1"/>
          </p:cNvSpPr>
          <p:nvPr>
            <p:ph type="title"/>
          </p:nvPr>
        </p:nvSpPr>
        <p:spPr>
          <a:xfrm>
            <a:off x="-304800" y="103254"/>
            <a:ext cx="6438331" cy="1083211"/>
          </a:xfrm>
        </p:spPr>
        <p:txBody>
          <a:bodyPr/>
          <a:lstStyle/>
          <a:p>
            <a:r>
              <a:rPr lang="en-GB" dirty="0"/>
              <a:t>Allocation of Resources</a:t>
            </a:r>
          </a:p>
        </p:txBody>
      </p:sp>
      <p:pic>
        <p:nvPicPr>
          <p:cNvPr id="4" name="Picture 3" descr="SEND Resources">
            <a:hlinkClick r:id="rId2"/>
            <a:extLst>
              <a:ext uri="{FF2B5EF4-FFF2-40B4-BE49-F238E27FC236}">
                <a16:creationId xmlns:a16="http://schemas.microsoft.com/office/drawing/2014/main" id="{477F174D-CD65-4888-B618-7E89B728503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315074" y="250883"/>
            <a:ext cx="2266381" cy="1441334"/>
          </a:xfrm>
          <a:prstGeom prst="rect">
            <a:avLst/>
          </a:prstGeom>
          <a:noFill/>
          <a:ln>
            <a:noFill/>
          </a:ln>
        </p:spPr>
      </p:pic>
      <p:sp>
        <p:nvSpPr>
          <p:cNvPr id="6" name="TextBox 5">
            <a:extLst>
              <a:ext uri="{FF2B5EF4-FFF2-40B4-BE49-F238E27FC236}">
                <a16:creationId xmlns:a16="http://schemas.microsoft.com/office/drawing/2014/main" id="{FC7161CB-8F95-4772-9FCF-DB025CF0DF2F}"/>
              </a:ext>
            </a:extLst>
          </p:cNvPr>
          <p:cNvSpPr txBox="1"/>
          <p:nvPr/>
        </p:nvSpPr>
        <p:spPr>
          <a:xfrm>
            <a:off x="142919" y="2146111"/>
            <a:ext cx="8848723" cy="2708434"/>
          </a:xfrm>
          <a:prstGeom prst="rect">
            <a:avLst/>
          </a:prstGeom>
          <a:noFill/>
        </p:spPr>
        <p:txBody>
          <a:bodyPr wrap="square">
            <a:spAutoFit/>
          </a:bodyPr>
          <a:lstStyle/>
          <a:p>
            <a:r>
              <a:rPr lang="en-GB" sz="1700" dirty="0">
                <a:solidFill>
                  <a:schemeClr val="tx1">
                    <a:lumMod val="65000"/>
                    <a:lumOff val="35000"/>
                  </a:schemeClr>
                </a:solidFill>
                <a:effectLst/>
                <a:latin typeface="Calibri" panose="020F0502020204030204" pitchFamily="34" charset="0"/>
                <a:ea typeface="Calibri" panose="020F0502020204030204" pitchFamily="34" charset="0"/>
              </a:rPr>
              <a:t>For CYP in mainstream schools, it is expected that the school provides the pupil-led factor plus the first £6,000 of support from within the Notional SEN Budget.</a:t>
            </a:r>
            <a:r>
              <a:rPr lang="en-GB" sz="1700" dirty="0">
                <a:solidFill>
                  <a:schemeClr val="tx1">
                    <a:lumMod val="65000"/>
                    <a:lumOff val="35000"/>
                  </a:schemeClr>
                </a:solidFill>
                <a:latin typeface="Calibri" panose="020F0502020204030204" pitchFamily="34" charset="0"/>
                <a:ea typeface="Calibri" panose="020F0502020204030204" pitchFamily="34" charset="0"/>
              </a:rPr>
              <a:t>  </a:t>
            </a:r>
            <a:r>
              <a:rPr lang="en-GB" sz="1700" dirty="0">
                <a:solidFill>
                  <a:schemeClr val="tx1">
                    <a:lumMod val="65000"/>
                    <a:lumOff val="35000"/>
                  </a:schemeClr>
                </a:solidFill>
                <a:effectLst/>
                <a:latin typeface="Calibri" panose="020F0502020204030204" pitchFamily="34" charset="0"/>
                <a:ea typeface="Calibri" panose="020F0502020204030204" pitchFamily="34" charset="0"/>
              </a:rPr>
              <a:t>The LA may also </a:t>
            </a:r>
            <a:r>
              <a:rPr lang="en-GB" sz="1700" dirty="0">
                <a:solidFill>
                  <a:schemeClr val="tx1">
                    <a:lumMod val="65000"/>
                    <a:lumOff val="35000"/>
                  </a:schemeClr>
                </a:solidFill>
                <a:effectLst/>
                <a:latin typeface="Corbel" panose="020B0503020204020204" pitchFamily="34" charset="0"/>
                <a:ea typeface="Calibri" panose="020F0502020204030204" pitchFamily="34" charset="0"/>
              </a:rPr>
              <a:t>‘</a:t>
            </a:r>
            <a:r>
              <a:rPr lang="en-GB" sz="1700" dirty="0">
                <a:solidFill>
                  <a:schemeClr val="tx1">
                    <a:lumMod val="65000"/>
                    <a:lumOff val="35000"/>
                  </a:schemeClr>
                </a:solidFill>
                <a:effectLst/>
                <a:latin typeface="Calibri" panose="020F0502020204030204" pitchFamily="34" charset="0"/>
                <a:ea typeface="Calibri" panose="020F0502020204030204" pitchFamily="34" charset="0"/>
              </a:rPr>
              <a:t>top up</a:t>
            </a:r>
            <a:r>
              <a:rPr lang="en-GB" sz="1700" dirty="0">
                <a:solidFill>
                  <a:schemeClr val="tx1">
                    <a:lumMod val="65000"/>
                    <a:lumOff val="35000"/>
                  </a:schemeClr>
                </a:solidFill>
                <a:effectLst/>
                <a:latin typeface="Corbel" panose="020B0503020204020204" pitchFamily="34" charset="0"/>
                <a:ea typeface="Calibri" panose="020F0502020204030204" pitchFamily="34" charset="0"/>
              </a:rPr>
              <a:t>’</a:t>
            </a:r>
            <a:r>
              <a:rPr lang="en-GB" sz="1700" dirty="0">
                <a:solidFill>
                  <a:schemeClr val="tx1">
                    <a:lumMod val="65000"/>
                    <a:lumOff val="35000"/>
                  </a:schemeClr>
                </a:solidFill>
                <a:effectLst/>
                <a:latin typeface="Calibri" panose="020F0502020204030204" pitchFamily="34" charset="0"/>
                <a:ea typeface="Calibri" panose="020F0502020204030204" pitchFamily="34" charset="0"/>
              </a:rPr>
              <a:t> this funding in order to meet the provision in the EHCP through:</a:t>
            </a:r>
            <a:endParaRPr lang="en-GB" sz="1700" dirty="0">
              <a:solidFill>
                <a:schemeClr val="tx1">
                  <a:lumMod val="65000"/>
                  <a:lumOff val="35000"/>
                </a:schemeClr>
              </a:solidFill>
              <a:effectLst/>
              <a:latin typeface="Arial" panose="020B0604020202020204" pitchFamily="34" charset="0"/>
              <a:ea typeface="Calibri" panose="020F0502020204030204" pitchFamily="34" charset="0"/>
            </a:endParaRPr>
          </a:p>
          <a:p>
            <a:pPr marL="342900" lvl="0" indent="-342900">
              <a:buFont typeface="Arial" panose="020B0604020202020204" pitchFamily="34" charset="0"/>
              <a:buChar char="•"/>
              <a:tabLst>
                <a:tab pos="457200" algn="l"/>
              </a:tabLst>
            </a:pPr>
            <a:r>
              <a:rPr lang="en-GB" sz="170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an Individually Assigned Resource (IAR or SEN Supplement) which amounts to £3,356 (this figure usually changes annually) and enables the school to provide additional support across the school week.  This is allocated by SENAT from the High Needs Block and should be reviewed as part of the Annual Review.</a:t>
            </a:r>
            <a:endParaRPr lang="en-GB" sz="17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700" dirty="0">
                <a:solidFill>
                  <a:schemeClr val="tx1">
                    <a:lumMod val="65000"/>
                    <a:lumOff val="35000"/>
                  </a:schemeClr>
                </a:solidFill>
                <a:effectLst/>
                <a:latin typeface="Calibri" panose="020F0502020204030204" pitchFamily="34" charset="0"/>
                <a:ea typeface="Times New Roman" panose="02020603050405020304" pitchFamily="18" charset="0"/>
                <a:cs typeface="Times New Roman" panose="02020603050405020304" pitchFamily="18" charset="0"/>
              </a:rPr>
              <a:t>A Personal Supplement for children who require a higher level of support. This is also allocated from the high needs block by SENAT and is also subject to Annual Review</a:t>
            </a:r>
            <a:endParaRPr lang="en-GB" sz="1700" dirty="0">
              <a:solidFill>
                <a:schemeClr val="tx1">
                  <a:lumMod val="65000"/>
                  <a:lumOff val="35000"/>
                </a:schemeClr>
              </a:solidFill>
              <a:effectLst/>
              <a:ea typeface="Times New Roman" panose="02020603050405020304" pitchFamily="18" charset="0"/>
            </a:endParaRPr>
          </a:p>
          <a:p>
            <a:r>
              <a:rPr lang="en-GB" sz="1700" dirty="0">
                <a:solidFill>
                  <a:schemeClr val="tx1">
                    <a:lumMod val="65000"/>
                    <a:lumOff val="35000"/>
                  </a:schemeClr>
                </a:solidFill>
                <a:effectLst/>
                <a:ea typeface="Times New Roman" panose="02020603050405020304" pitchFamily="18" charset="0"/>
              </a:rPr>
              <a:t>Please see the link to the SEN Funding in Schools at the end of this PowerPoint.</a:t>
            </a:r>
          </a:p>
        </p:txBody>
      </p:sp>
      <p:sp>
        <p:nvSpPr>
          <p:cNvPr id="10" name="TextBox 9">
            <a:extLst>
              <a:ext uri="{FF2B5EF4-FFF2-40B4-BE49-F238E27FC236}">
                <a16:creationId xmlns:a16="http://schemas.microsoft.com/office/drawing/2014/main" id="{C1DFCB69-E188-4AA9-9D44-CC2A87409286}"/>
              </a:ext>
            </a:extLst>
          </p:cNvPr>
          <p:cNvSpPr txBox="1"/>
          <p:nvPr/>
        </p:nvSpPr>
        <p:spPr>
          <a:xfrm>
            <a:off x="147638" y="1182269"/>
            <a:ext cx="5762625" cy="877163"/>
          </a:xfrm>
          <a:prstGeom prst="rect">
            <a:avLst/>
          </a:prstGeom>
          <a:noFill/>
        </p:spPr>
        <p:txBody>
          <a:bodyPr wrap="square">
            <a:spAutoFit/>
          </a:bodyPr>
          <a:lstStyle/>
          <a:p>
            <a:pPr marL="342900" lvl="0" indent="-342900">
              <a:buFont typeface="Symbol" panose="05050102010706020507" pitchFamily="18" charset="2"/>
              <a:buChar char=""/>
            </a:pPr>
            <a:r>
              <a:rPr lang="en-GB" sz="1700" dirty="0">
                <a:solidFill>
                  <a:schemeClr val="tx1">
                    <a:lumMod val="65000"/>
                    <a:lumOff val="35000"/>
                  </a:schemeClr>
                </a:solidFill>
                <a:effectLst/>
                <a:ea typeface="Times New Roman" panose="02020603050405020304" pitchFamily="18" charset="0"/>
              </a:rPr>
              <a:t>The EHCP briefly describes the funding arrangements for mainstream or specialist placements</a:t>
            </a:r>
          </a:p>
          <a:p>
            <a:pPr marL="342900" lvl="0" indent="-342900">
              <a:buFont typeface="Symbol" panose="05050102010706020507" pitchFamily="18" charset="2"/>
              <a:buChar char=""/>
            </a:pPr>
            <a:r>
              <a:rPr lang="en-GB" sz="1700" dirty="0">
                <a:solidFill>
                  <a:schemeClr val="tx1">
                    <a:lumMod val="65000"/>
                    <a:lumOff val="35000"/>
                  </a:schemeClr>
                </a:solidFill>
                <a:effectLst/>
                <a:ea typeface="Times New Roman" panose="02020603050405020304" pitchFamily="18" charset="0"/>
              </a:rPr>
              <a:t>Funding is allocated from the date of the Final EHCP</a:t>
            </a:r>
          </a:p>
        </p:txBody>
      </p:sp>
    </p:spTree>
    <p:extLst>
      <p:ext uri="{BB962C8B-B14F-4D97-AF65-F5344CB8AC3E}">
        <p14:creationId xmlns:p14="http://schemas.microsoft.com/office/powerpoint/2010/main" val="212132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32DAE-2D8C-493B-98B6-E5F362ED350C}"/>
              </a:ext>
            </a:extLst>
          </p:cNvPr>
          <p:cNvSpPr>
            <a:spLocks noGrp="1"/>
          </p:cNvSpPr>
          <p:nvPr>
            <p:ph type="title"/>
          </p:nvPr>
        </p:nvSpPr>
        <p:spPr>
          <a:xfrm>
            <a:off x="-304800" y="103254"/>
            <a:ext cx="6438331" cy="1083211"/>
          </a:xfrm>
        </p:spPr>
        <p:txBody>
          <a:bodyPr/>
          <a:lstStyle/>
          <a:p>
            <a:r>
              <a:rPr lang="en-GB" dirty="0"/>
              <a:t>Allocation of Resources</a:t>
            </a:r>
          </a:p>
        </p:txBody>
      </p:sp>
      <p:sp>
        <p:nvSpPr>
          <p:cNvPr id="3" name="Content Placeholder 2">
            <a:extLst>
              <a:ext uri="{FF2B5EF4-FFF2-40B4-BE49-F238E27FC236}">
                <a16:creationId xmlns:a16="http://schemas.microsoft.com/office/drawing/2014/main" id="{3C128B33-70E2-4377-8153-16576F225058}"/>
              </a:ext>
            </a:extLst>
          </p:cNvPr>
          <p:cNvSpPr>
            <a:spLocks noGrp="1"/>
          </p:cNvSpPr>
          <p:nvPr>
            <p:ph idx="1"/>
          </p:nvPr>
        </p:nvSpPr>
        <p:spPr>
          <a:xfrm>
            <a:off x="104777" y="1971675"/>
            <a:ext cx="8728435" cy="2924175"/>
          </a:xfrm>
        </p:spPr>
        <p:txBody>
          <a:bodyPr>
            <a:normAutofit/>
          </a:bodyPr>
          <a:lstStyle/>
          <a:p>
            <a:pPr>
              <a:lnSpc>
                <a:spcPct val="120000"/>
              </a:lnSpc>
            </a:pPr>
            <a:r>
              <a:rPr lang="en-GB" sz="1800" dirty="0">
                <a:effectLst/>
                <a:ea typeface="Times New Roman" panose="02020603050405020304" pitchFamily="18" charset="0"/>
              </a:rPr>
              <a:t>Personal Budgets.  The SEND Code of Practice States:</a:t>
            </a:r>
          </a:p>
          <a:p>
            <a:pPr marL="0" indent="0">
              <a:lnSpc>
                <a:spcPct val="120000"/>
              </a:lnSpc>
              <a:buNone/>
            </a:pPr>
            <a:endParaRPr lang="en-GB" sz="1800" dirty="0">
              <a:effectLst/>
              <a:ea typeface="Times New Roman" panose="02020603050405020304" pitchFamily="18" charset="0"/>
            </a:endParaRPr>
          </a:p>
          <a:p>
            <a:pPr marL="400050" lvl="1" indent="0">
              <a:buNone/>
            </a:pPr>
            <a:r>
              <a:rPr lang="en-GB" sz="1700" b="1" i="1" dirty="0">
                <a:effectLst/>
                <a:ea typeface="Calibri" panose="020F0502020204030204" pitchFamily="34" charset="0"/>
                <a:cs typeface="Times New Roman" panose="02020603050405020304" pitchFamily="18" charset="0"/>
              </a:rPr>
              <a:t>“A Personal Budget is an amount of money identified by the local authority to deliver provision set out in an EHC plan where the parent or young person is involved in securing that provision.”</a:t>
            </a:r>
          </a:p>
          <a:p>
            <a:pPr marL="400050" lvl="1" indent="0">
              <a:buNone/>
            </a:pPr>
            <a:endParaRPr lang="en-GB" sz="1700" dirty="0">
              <a:effectLst/>
              <a:ea typeface="Calibri" panose="020F0502020204030204" pitchFamily="34" charset="0"/>
              <a:cs typeface="Times New Roman" panose="02020603050405020304" pitchFamily="18" charset="0"/>
            </a:endParaRPr>
          </a:p>
          <a:p>
            <a:pPr marL="0" indent="0">
              <a:spcAft>
                <a:spcPts val="800"/>
              </a:spcAft>
              <a:buNone/>
            </a:pPr>
            <a:r>
              <a:rPr lang="en-GB" sz="1700" dirty="0">
                <a:effectLst/>
                <a:ea typeface="Calibri" panose="020F0502020204030204" pitchFamily="34" charset="0"/>
                <a:cs typeface="Times New Roman" panose="02020603050405020304" pitchFamily="18" charset="0"/>
              </a:rPr>
              <a:t>Parents or young people with an EHCP can ask for a Personal Budget when a Draft is issued or at an Annual Review.  Details of any allocated education, health or social care personal budgets are included in Section J of the EHCP. </a:t>
            </a:r>
            <a:endParaRPr lang="en-GB" sz="1700" b="1" dirty="0">
              <a:effectLst/>
              <a:highlight>
                <a:srgbClr val="FFFF00"/>
              </a:highlight>
              <a:ea typeface="Calibri" panose="020F0502020204030204" pitchFamily="34" charset="0"/>
              <a:cs typeface="Times New Roman" panose="02020603050405020304" pitchFamily="18" charset="0"/>
            </a:endParaRPr>
          </a:p>
          <a:p>
            <a:pPr>
              <a:lnSpc>
                <a:spcPct val="120000"/>
              </a:lnSpc>
            </a:pPr>
            <a:endParaRPr lang="en-GB" sz="6400" b="1" dirty="0">
              <a:effectLst/>
              <a:ea typeface="Times New Roman" panose="02020603050405020304" pitchFamily="18" charset="0"/>
            </a:endParaRPr>
          </a:p>
          <a:p>
            <a:pPr>
              <a:lnSpc>
                <a:spcPct val="120000"/>
              </a:lnSpc>
            </a:pPr>
            <a:endParaRPr lang="en-GB" sz="6400" dirty="0">
              <a:effectLst/>
              <a:ea typeface="Calibri" panose="020F0502020204030204" pitchFamily="34" charset="0"/>
              <a:cs typeface="Times New Roman" panose="02020603050405020304" pitchFamily="18" charset="0"/>
            </a:endParaRPr>
          </a:p>
          <a:p>
            <a:endParaRPr lang="en-GB" dirty="0"/>
          </a:p>
        </p:txBody>
      </p:sp>
      <p:pic>
        <p:nvPicPr>
          <p:cNvPr id="4" name="Picture 3" descr="SEND Resources">
            <a:hlinkClick r:id="rId2"/>
            <a:extLst>
              <a:ext uri="{FF2B5EF4-FFF2-40B4-BE49-F238E27FC236}">
                <a16:creationId xmlns:a16="http://schemas.microsoft.com/office/drawing/2014/main" id="{477F174D-CD65-4888-B618-7E89B728503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315074" y="250883"/>
            <a:ext cx="2266381" cy="1441334"/>
          </a:xfrm>
          <a:prstGeom prst="rect">
            <a:avLst/>
          </a:prstGeom>
          <a:noFill/>
          <a:ln>
            <a:noFill/>
          </a:ln>
        </p:spPr>
      </p:pic>
    </p:spTree>
    <p:extLst>
      <p:ext uri="{BB962C8B-B14F-4D97-AF65-F5344CB8AC3E}">
        <p14:creationId xmlns:p14="http://schemas.microsoft.com/office/powerpoint/2010/main" val="1740568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5DDF6-702F-4B0E-A98C-20A828D3E006}"/>
              </a:ext>
            </a:extLst>
          </p:cNvPr>
          <p:cNvSpPr>
            <a:spLocks noGrp="1"/>
          </p:cNvSpPr>
          <p:nvPr>
            <p:ph type="title"/>
          </p:nvPr>
        </p:nvSpPr>
        <p:spPr/>
        <p:txBody>
          <a:bodyPr/>
          <a:lstStyle/>
          <a:p>
            <a:r>
              <a:rPr lang="en-GB" dirty="0"/>
              <a:t>Monitoring and Review of an EHCP</a:t>
            </a:r>
          </a:p>
        </p:txBody>
      </p:sp>
      <p:sp>
        <p:nvSpPr>
          <p:cNvPr id="3" name="Content Placeholder 2">
            <a:extLst>
              <a:ext uri="{FF2B5EF4-FFF2-40B4-BE49-F238E27FC236}">
                <a16:creationId xmlns:a16="http://schemas.microsoft.com/office/drawing/2014/main" id="{6DCF3FE1-3AAD-4E53-ABED-1EE89C164E4B}"/>
              </a:ext>
            </a:extLst>
          </p:cNvPr>
          <p:cNvSpPr>
            <a:spLocks noGrp="1"/>
          </p:cNvSpPr>
          <p:nvPr>
            <p:ph idx="1"/>
          </p:nvPr>
        </p:nvSpPr>
        <p:spPr>
          <a:xfrm>
            <a:off x="390526" y="2507307"/>
            <a:ext cx="8634942" cy="2798118"/>
          </a:xfrm>
        </p:spPr>
        <p:txBody>
          <a:bodyPr>
            <a:normAutofit fontScale="32500" lnSpcReduction="20000"/>
          </a:bodyPr>
          <a:lstStyle/>
          <a:p>
            <a:pPr marL="342900" lvl="0" indent="-342900">
              <a:lnSpc>
                <a:spcPct val="120000"/>
              </a:lnSpc>
              <a:buFont typeface="Symbol" panose="05050102010706020507" pitchFamily="18" charset="2"/>
              <a:buChar char=""/>
            </a:pPr>
            <a:r>
              <a:rPr lang="en-GB" sz="4900" dirty="0">
                <a:effectLst/>
                <a:ea typeface="Times New Roman" panose="02020603050405020304" pitchFamily="18" charset="0"/>
              </a:rPr>
              <a:t>The EHCP must be reviewed as a minimum every 12 months.  </a:t>
            </a:r>
            <a:r>
              <a:rPr lang="en-GB" sz="4900" dirty="0">
                <a:effectLst/>
                <a:ea typeface="Calibri" panose="020F0502020204030204" pitchFamily="34" charset="0"/>
              </a:rPr>
              <a:t>The first review must be held within 12 months of the date when the EHCP was finalised, and then within 12 months of any previous review.</a:t>
            </a:r>
            <a:r>
              <a:rPr lang="en-GB" sz="4900" dirty="0">
                <a:effectLst/>
                <a:ea typeface="Times New Roman" panose="02020603050405020304" pitchFamily="18" charset="0"/>
              </a:rPr>
              <a:t> Progress towards meeting the outcomes in the EHCP must be considered fully at each annual review and outcomes for the coming year should be set to inform the short-term outcomes in the ILP</a:t>
            </a:r>
          </a:p>
          <a:p>
            <a:pPr>
              <a:lnSpc>
                <a:spcPct val="120000"/>
              </a:lnSpc>
              <a:spcAft>
                <a:spcPts val="500"/>
              </a:spcAft>
            </a:pPr>
            <a:r>
              <a:rPr lang="en-GB" sz="4900" dirty="0">
                <a:effectLst/>
                <a:ea typeface="Calibri" panose="020F0502020204030204" pitchFamily="34" charset="0"/>
                <a:cs typeface="Times New Roman" panose="02020603050405020304" pitchFamily="18" charset="0"/>
              </a:rPr>
              <a:t>The LA must decide whether to keep the plan as it is, make changes, or cease to maintain it within 4 weeks of the Annual Review meeting. Parents have a right of appeal following an Annual Review</a:t>
            </a:r>
          </a:p>
          <a:p>
            <a:pPr marL="0" indent="0">
              <a:lnSpc>
                <a:spcPct val="120000"/>
              </a:lnSpc>
              <a:buNone/>
            </a:pPr>
            <a:r>
              <a:rPr lang="en-GB" sz="4900" dirty="0">
                <a:effectLst/>
                <a:ea typeface="Times New Roman" panose="02020603050405020304" pitchFamily="18" charset="0"/>
              </a:rPr>
              <a:t>Please see the link for Annual Reviews paperwork at the end of this PowerPoint for further information.  </a:t>
            </a:r>
            <a:endParaRPr lang="en-GB" sz="4900" dirty="0"/>
          </a:p>
          <a:p>
            <a:pPr marL="0" indent="0" algn="just" eaLnBrk="1" fontAlgn="auto" hangingPunct="1">
              <a:spcAft>
                <a:spcPts val="0"/>
              </a:spcAft>
              <a:buFont typeface="Symbol" panose="05050102010706020507" pitchFamily="18" charset="2"/>
              <a:buNone/>
              <a:defRPr/>
            </a:pPr>
            <a:endParaRPr lang="en-GB" sz="800" dirty="0"/>
          </a:p>
          <a:p>
            <a:endParaRPr lang="en-GB" dirty="0"/>
          </a:p>
        </p:txBody>
      </p:sp>
      <p:pic>
        <p:nvPicPr>
          <p:cNvPr id="4" name="Picture 3">
            <a:extLst>
              <a:ext uri="{FF2B5EF4-FFF2-40B4-BE49-F238E27FC236}">
                <a16:creationId xmlns:a16="http://schemas.microsoft.com/office/drawing/2014/main" id="{A3F5348D-8C14-4A62-B85A-606406CF746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72219" y="1086584"/>
            <a:ext cx="1390367" cy="1304925"/>
          </a:xfrm>
          <a:prstGeom prst="rect">
            <a:avLst/>
          </a:prstGeom>
          <a:noFill/>
          <a:ln>
            <a:noFill/>
          </a:ln>
        </p:spPr>
      </p:pic>
      <p:sp>
        <p:nvSpPr>
          <p:cNvPr id="6" name="TextBox 5">
            <a:extLst>
              <a:ext uri="{FF2B5EF4-FFF2-40B4-BE49-F238E27FC236}">
                <a16:creationId xmlns:a16="http://schemas.microsoft.com/office/drawing/2014/main" id="{5DEE3610-3170-4D54-96E8-36446CF9B489}"/>
              </a:ext>
            </a:extLst>
          </p:cNvPr>
          <p:cNvSpPr txBox="1"/>
          <p:nvPr/>
        </p:nvSpPr>
        <p:spPr>
          <a:xfrm>
            <a:off x="390525" y="1016764"/>
            <a:ext cx="7010399" cy="1569660"/>
          </a:xfrm>
          <a:prstGeom prst="rect">
            <a:avLst/>
          </a:prstGeom>
          <a:noFill/>
        </p:spPr>
        <p:txBody>
          <a:bodyPr wrap="square">
            <a:spAutoFit/>
          </a:bodyPr>
          <a:lstStyle/>
          <a:p>
            <a:pPr marL="342900" lvl="0" indent="-342900">
              <a:buFont typeface="Symbol" panose="05050102010706020507" pitchFamily="18" charset="2"/>
              <a:buChar char=""/>
            </a:pPr>
            <a:r>
              <a:rPr lang="en-GB" sz="1600" dirty="0">
                <a:solidFill>
                  <a:schemeClr val="tx1">
                    <a:lumMod val="65000"/>
                    <a:lumOff val="35000"/>
                  </a:schemeClr>
                </a:solidFill>
                <a:effectLst/>
                <a:ea typeface="Times New Roman" panose="02020603050405020304" pitchFamily="18" charset="0"/>
              </a:rPr>
              <a:t>The educational setting should meet with the CYP and parent/carers to set up an Individual Learning Plan (ILP) in order to implement the EHCP.  The ILP should include short-term outcomes and arrangements for reviewing these termly.   These short-term targets should be the smaller steps towards the yearly outcomes identified at the Annual Review and the longer term outcomes in the EHCP </a:t>
            </a:r>
          </a:p>
        </p:txBody>
      </p:sp>
    </p:spTree>
    <p:extLst>
      <p:ext uri="{BB962C8B-B14F-4D97-AF65-F5344CB8AC3E}">
        <p14:creationId xmlns:p14="http://schemas.microsoft.com/office/powerpoint/2010/main" val="3173409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Amending EHCPs</a:t>
            </a:r>
          </a:p>
        </p:txBody>
      </p:sp>
      <p:sp>
        <p:nvSpPr>
          <p:cNvPr id="3" name="Content Placeholder 2"/>
          <p:cNvSpPr>
            <a:spLocks noGrp="1"/>
          </p:cNvSpPr>
          <p:nvPr>
            <p:ph idx="1"/>
          </p:nvPr>
        </p:nvSpPr>
        <p:spPr>
          <a:xfrm>
            <a:off x="205447" y="1108701"/>
            <a:ext cx="8728435" cy="4330942"/>
          </a:xfrm>
        </p:spPr>
        <p:txBody>
          <a:bodyPr>
            <a:normAutofit lnSpcReduction="10000"/>
          </a:bodyPr>
          <a:lstStyle/>
          <a:p>
            <a:pPr marL="0" indent="0">
              <a:buNone/>
            </a:pPr>
            <a:r>
              <a:rPr lang="en-GB" sz="1800" dirty="0">
                <a:effectLst/>
                <a:ea typeface="Times New Roman" panose="02020603050405020304" pitchFamily="18" charset="0"/>
              </a:rPr>
              <a:t>EHCPs are amended at the following times: </a:t>
            </a:r>
          </a:p>
          <a:p>
            <a:pPr marL="342900" lvl="0" indent="-342900">
              <a:buFont typeface="Symbol" panose="05050102010706020507" pitchFamily="18" charset="2"/>
              <a:buChar char=""/>
            </a:pPr>
            <a:r>
              <a:rPr lang="en-GB" sz="1800" dirty="0">
                <a:effectLst/>
                <a:ea typeface="Times New Roman" panose="02020603050405020304" pitchFamily="18" charset="0"/>
              </a:rPr>
              <a:t>Age phase transfer, for example, primary to secondary</a:t>
            </a:r>
          </a:p>
          <a:p>
            <a:pPr marL="342900" lvl="0" indent="-342900">
              <a:buFont typeface="Symbol" panose="05050102010706020507" pitchFamily="18" charset="2"/>
              <a:buChar char=""/>
            </a:pPr>
            <a:r>
              <a:rPr lang="en-GB" sz="1800" dirty="0">
                <a:effectLst/>
                <a:ea typeface="Times New Roman" panose="02020603050405020304" pitchFamily="18" charset="0"/>
              </a:rPr>
              <a:t>When there is a change of placement</a:t>
            </a:r>
          </a:p>
          <a:p>
            <a:pPr marL="342900" lvl="0" indent="-342900">
              <a:buFont typeface="Symbol" panose="05050102010706020507" pitchFamily="18" charset="2"/>
              <a:buChar char=""/>
            </a:pPr>
            <a:r>
              <a:rPr lang="en-GB" sz="1800" dirty="0">
                <a:effectLst/>
                <a:ea typeface="Times New Roman" panose="02020603050405020304" pitchFamily="18" charset="0"/>
              </a:rPr>
              <a:t>When there is significant additional information e.g. a new diagnosis or change in provision </a:t>
            </a:r>
          </a:p>
          <a:p>
            <a:pPr marL="0" indent="0">
              <a:buNone/>
            </a:pPr>
            <a:r>
              <a:rPr lang="en-GB" sz="1800" dirty="0">
                <a:effectLst/>
                <a:ea typeface="Times New Roman" panose="02020603050405020304" pitchFamily="18" charset="0"/>
              </a:rPr>
              <a:t>When an EHCP is amended a Draft Amended EHCP is sent to parents and professionals with proposed changes clearly indicated. Parents have 15 days to respond to the Draft Amended document with any comments.  SENCOs should be aware that the copy for the educational setting is routinely sent to the Headteacher.</a:t>
            </a:r>
          </a:p>
          <a:p>
            <a:pPr marL="0" indent="0">
              <a:buNone/>
            </a:pPr>
            <a:endParaRPr lang="en-GB" sz="1800" dirty="0">
              <a:effectLst/>
              <a:ea typeface="Times New Roman" panose="02020603050405020304" pitchFamily="18" charset="0"/>
            </a:endParaRPr>
          </a:p>
          <a:p>
            <a:pPr marL="0" indent="0">
              <a:buNone/>
            </a:pPr>
            <a:r>
              <a:rPr lang="en-GB" sz="1800" dirty="0">
                <a:effectLst/>
                <a:ea typeface="Calibri" panose="020F0502020204030204" pitchFamily="34" charset="0"/>
              </a:rPr>
              <a:t>EHCPs are not automatically amended after each Annual Review . The Annual Review serves as an update to keep the information current and should be read alongside the EHCP.  New or amended outcomes can be suggested for consideration by SENAT at the Annual Review where outcomes are achieved or out of date</a:t>
            </a:r>
            <a:r>
              <a:rPr lang="en-GB" sz="1800" dirty="0">
                <a:ea typeface="Calibri" panose="020F0502020204030204" pitchFamily="34" charset="0"/>
              </a:rPr>
              <a:t> and recorded in the meeting report</a:t>
            </a:r>
            <a:endParaRPr lang="en-GB" sz="1800" dirty="0">
              <a:effectLst/>
              <a:ea typeface="Calibri" panose="020F0502020204030204" pitchFamily="34" charset="0"/>
            </a:endParaRPr>
          </a:p>
          <a:p>
            <a:endParaRPr lang="en-US" dirty="0"/>
          </a:p>
        </p:txBody>
      </p:sp>
      <p:pic>
        <p:nvPicPr>
          <p:cNvPr id="4" name="Picture 3">
            <a:extLst>
              <a:ext uri="{FF2B5EF4-FFF2-40B4-BE49-F238E27FC236}">
                <a16:creationId xmlns:a16="http://schemas.microsoft.com/office/drawing/2014/main" id="{32C5AF12-C705-4CD0-ADF3-CD62293E772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37325" y="409575"/>
            <a:ext cx="2070100" cy="1398253"/>
          </a:xfrm>
          <a:prstGeom prst="rect">
            <a:avLst/>
          </a:prstGeom>
          <a:noFill/>
          <a:ln>
            <a:noFill/>
          </a:ln>
        </p:spPr>
      </p:pic>
    </p:spTree>
    <p:extLst>
      <p:ext uri="{BB962C8B-B14F-4D97-AF65-F5344CB8AC3E}">
        <p14:creationId xmlns:p14="http://schemas.microsoft.com/office/powerpoint/2010/main" val="1646229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81595-A792-4ADA-838C-9EF52EB6BDE5}"/>
              </a:ext>
            </a:extLst>
          </p:cNvPr>
          <p:cNvSpPr>
            <a:spLocks noGrp="1"/>
          </p:cNvSpPr>
          <p:nvPr>
            <p:ph type="title"/>
          </p:nvPr>
        </p:nvSpPr>
        <p:spPr>
          <a:xfrm>
            <a:off x="0" y="48241"/>
            <a:ext cx="6428807" cy="1083211"/>
          </a:xfrm>
        </p:spPr>
        <p:txBody>
          <a:bodyPr/>
          <a:lstStyle/>
          <a:p>
            <a:r>
              <a:rPr lang="en-GB" dirty="0"/>
              <a:t>Governor Consultations</a:t>
            </a:r>
          </a:p>
        </p:txBody>
      </p:sp>
      <p:sp>
        <p:nvSpPr>
          <p:cNvPr id="3" name="Content Placeholder 2">
            <a:extLst>
              <a:ext uri="{FF2B5EF4-FFF2-40B4-BE49-F238E27FC236}">
                <a16:creationId xmlns:a16="http://schemas.microsoft.com/office/drawing/2014/main" id="{DFE9DFBA-0693-4995-B603-D3C55D6C53C7}"/>
              </a:ext>
            </a:extLst>
          </p:cNvPr>
          <p:cNvSpPr>
            <a:spLocks noGrp="1"/>
          </p:cNvSpPr>
          <p:nvPr>
            <p:ph idx="1"/>
          </p:nvPr>
        </p:nvSpPr>
        <p:spPr>
          <a:xfrm>
            <a:off x="205447" y="1664852"/>
            <a:ext cx="8728435" cy="3440548"/>
          </a:xfrm>
        </p:spPr>
        <p:txBody>
          <a:bodyPr>
            <a:normAutofit/>
          </a:bodyPr>
          <a:lstStyle/>
          <a:p>
            <a:pPr marL="342900" lvl="0" indent="-342900">
              <a:buFont typeface="Symbol" panose="05050102010706020507" pitchFamily="18" charset="2"/>
              <a:buChar char=""/>
            </a:pPr>
            <a:r>
              <a:rPr lang="en-GB" sz="1800" dirty="0">
                <a:effectLst/>
                <a:ea typeface="Times New Roman" panose="02020603050405020304" pitchFamily="18" charset="0"/>
              </a:rPr>
              <a:t>When parents request a change of setting SENAT are required to consult the Governors of the proposed setting to ask how they will meet the needs of the CYP as set out in the EHCP.  A copy of the EHCP, appendices and/or last Annual Review are sent with the consultation</a:t>
            </a:r>
          </a:p>
          <a:p>
            <a:pPr marL="342900" lvl="0" indent="-342900">
              <a:buFont typeface="Symbol" panose="05050102010706020507" pitchFamily="18" charset="2"/>
              <a:buChar char=""/>
            </a:pPr>
            <a:r>
              <a:rPr lang="en-GB" sz="1800" dirty="0">
                <a:effectLst/>
                <a:ea typeface="Times New Roman" panose="02020603050405020304" pitchFamily="18" charset="0"/>
              </a:rPr>
              <a:t>When settings receive a Governor’s Consultation and have concerns, it is an opportunity for the educational setting to state what additional resources they would need in order to meet needs</a:t>
            </a:r>
          </a:p>
          <a:p>
            <a:pPr marL="342900" lvl="0" indent="-342900">
              <a:buFont typeface="Symbol" panose="05050102010706020507" pitchFamily="18" charset="2"/>
              <a:buChar char=""/>
            </a:pPr>
            <a:r>
              <a:rPr lang="en-GB" sz="1800" dirty="0">
                <a:effectLst/>
                <a:ea typeface="Times New Roman" panose="02020603050405020304" pitchFamily="18" charset="0"/>
              </a:rPr>
              <a:t>Educational settings have 15 days to respond to a Governor’s Consultation</a:t>
            </a:r>
          </a:p>
          <a:p>
            <a:pPr marL="342900" lvl="0" indent="-342900">
              <a:buFont typeface="Symbol" panose="05050102010706020507" pitchFamily="18" charset="2"/>
              <a:buChar char=""/>
            </a:pPr>
            <a:r>
              <a:rPr lang="en-GB" sz="1800" dirty="0">
                <a:effectLst/>
                <a:ea typeface="Times New Roman" panose="02020603050405020304" pitchFamily="18" charset="0"/>
              </a:rPr>
              <a:t>Where a parent/carer requests a place in a specialist setting, SENAT will also need to consult mainstream schools to seek views in order to make informed decisions regarding placement</a:t>
            </a:r>
          </a:p>
        </p:txBody>
      </p:sp>
      <p:pic>
        <p:nvPicPr>
          <p:cNvPr id="4" name="Picture 3">
            <a:extLst>
              <a:ext uri="{FF2B5EF4-FFF2-40B4-BE49-F238E27FC236}">
                <a16:creationId xmlns:a16="http://schemas.microsoft.com/office/drawing/2014/main" id="{320FE604-C114-4C96-915C-0A36FFCAFB0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547869" y="171450"/>
            <a:ext cx="2171700" cy="1390650"/>
          </a:xfrm>
          <a:prstGeom prst="rect">
            <a:avLst/>
          </a:prstGeom>
          <a:noFill/>
          <a:ln>
            <a:noFill/>
          </a:ln>
        </p:spPr>
      </p:pic>
    </p:spTree>
    <p:extLst>
      <p:ext uri="{BB962C8B-B14F-4D97-AF65-F5344CB8AC3E}">
        <p14:creationId xmlns:p14="http://schemas.microsoft.com/office/powerpoint/2010/main" val="652449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41D53-210E-42B5-8A3A-6C5F2A1C7DA4}"/>
              </a:ext>
            </a:extLst>
          </p:cNvPr>
          <p:cNvSpPr>
            <a:spLocks noGrp="1"/>
          </p:cNvSpPr>
          <p:nvPr>
            <p:ph type="title"/>
          </p:nvPr>
        </p:nvSpPr>
        <p:spPr/>
        <p:txBody>
          <a:bodyPr/>
          <a:lstStyle/>
          <a:p>
            <a:r>
              <a:rPr lang="en-GB" dirty="0"/>
              <a:t>Ceasing an EHCP</a:t>
            </a:r>
          </a:p>
        </p:txBody>
      </p:sp>
      <p:sp>
        <p:nvSpPr>
          <p:cNvPr id="3" name="Content Placeholder 2">
            <a:extLst>
              <a:ext uri="{FF2B5EF4-FFF2-40B4-BE49-F238E27FC236}">
                <a16:creationId xmlns:a16="http://schemas.microsoft.com/office/drawing/2014/main" id="{AC560D1F-BFA3-45D5-A183-769109B9088A}"/>
              </a:ext>
            </a:extLst>
          </p:cNvPr>
          <p:cNvSpPr>
            <a:spLocks noGrp="1"/>
          </p:cNvSpPr>
          <p:nvPr>
            <p:ph idx="1"/>
          </p:nvPr>
        </p:nvSpPr>
        <p:spPr>
          <a:xfrm>
            <a:off x="333375" y="1160028"/>
            <a:ext cx="7867650" cy="3240522"/>
          </a:xfrm>
        </p:spPr>
        <p:txBody>
          <a:bodyPr>
            <a:normAutofit lnSpcReduction="10000"/>
          </a:bodyPr>
          <a:lstStyle/>
          <a:p>
            <a:pPr marL="0" indent="0">
              <a:buNone/>
            </a:pPr>
            <a:r>
              <a:rPr lang="en-GB" sz="1800" dirty="0">
                <a:effectLst/>
                <a:ea typeface="Times New Roman" panose="02020603050405020304" pitchFamily="18" charset="0"/>
              </a:rPr>
              <a:t>An EHCP can be ceased when:</a:t>
            </a:r>
          </a:p>
          <a:p>
            <a:pPr marL="0" indent="0">
              <a:buNone/>
            </a:pPr>
            <a:endParaRPr lang="en-GB" sz="1800" dirty="0">
              <a:effectLst/>
              <a:ea typeface="Times New Roman" panose="02020603050405020304" pitchFamily="18" charset="0"/>
            </a:endParaRPr>
          </a:p>
          <a:p>
            <a:r>
              <a:rPr lang="en-GB" sz="1800" dirty="0">
                <a:effectLst/>
                <a:ea typeface="Times New Roman" panose="02020603050405020304" pitchFamily="18" charset="0"/>
              </a:rPr>
              <a:t>It is felt that the CYP no longer needs the EHCP as they have achieved their outcomes and no longer need the SEN provision specified.  An Annual Review should be held to request the ceasing of an EHCP and the LA will then consult the parent and/or CYP and the educational setting to inform them that they are considering this and to seek their views.  The LA will then make a decision as to whether or not to cease the EHCP</a:t>
            </a:r>
          </a:p>
          <a:p>
            <a:pPr marL="0" indent="0">
              <a:buNone/>
            </a:pPr>
            <a:endParaRPr lang="en-GB" sz="1800" dirty="0">
              <a:effectLst/>
              <a:ea typeface="Times New Roman" panose="02020603050405020304" pitchFamily="18" charset="0"/>
            </a:endParaRPr>
          </a:p>
          <a:p>
            <a:r>
              <a:rPr lang="en-GB" sz="1800" dirty="0">
                <a:ea typeface="Calibri" panose="020F0502020204030204" pitchFamily="34" charset="0"/>
              </a:rPr>
              <a:t>T</a:t>
            </a:r>
            <a:r>
              <a:rPr lang="en-GB" sz="1800" dirty="0">
                <a:effectLst/>
                <a:ea typeface="Calibri" panose="020F0502020204030204" pitchFamily="34" charset="0"/>
              </a:rPr>
              <a:t>he LA is no longer responsible for the CYP, for example,</a:t>
            </a:r>
          </a:p>
          <a:p>
            <a:pPr marL="400050" lvl="1" indent="0">
              <a:buNone/>
            </a:pPr>
            <a:r>
              <a:rPr lang="en-GB" sz="1800" dirty="0">
                <a:effectLst/>
                <a:ea typeface="Calibri" panose="020F0502020204030204" pitchFamily="34" charset="0"/>
              </a:rPr>
              <a:t>when they gain employment or enter higher education</a:t>
            </a:r>
          </a:p>
          <a:p>
            <a:endParaRPr lang="en-GB" sz="1800" dirty="0">
              <a:latin typeface="Calibri" panose="020F0502020204030204" pitchFamily="34" charset="0"/>
            </a:endParaRPr>
          </a:p>
        </p:txBody>
      </p:sp>
      <p:pic>
        <p:nvPicPr>
          <p:cNvPr id="5" name="Picture 4" descr="A group of toy figurines&#10;&#10;Description automatically generated with low confidence">
            <a:extLst>
              <a:ext uri="{FF2B5EF4-FFF2-40B4-BE49-F238E27FC236}">
                <a16:creationId xmlns:a16="http://schemas.microsoft.com/office/drawing/2014/main" id="{0DCDA64A-76E0-4483-B272-EA9A8F7080C5}"/>
              </a:ext>
            </a:extLst>
          </p:cNvPr>
          <p:cNvPicPr>
            <a:picLocks noChangeAspect="1"/>
          </p:cNvPicPr>
          <p:nvPr/>
        </p:nvPicPr>
        <p:blipFill>
          <a:blip r:embed="rId2"/>
          <a:stretch>
            <a:fillRect/>
          </a:stretch>
        </p:blipFill>
        <p:spPr>
          <a:xfrm>
            <a:off x="6219825" y="3141644"/>
            <a:ext cx="2823687" cy="2117765"/>
          </a:xfrm>
          <a:prstGeom prst="rect">
            <a:avLst/>
          </a:prstGeom>
        </p:spPr>
      </p:pic>
    </p:spTree>
    <p:extLst>
      <p:ext uri="{BB962C8B-B14F-4D97-AF65-F5344CB8AC3E}">
        <p14:creationId xmlns:p14="http://schemas.microsoft.com/office/powerpoint/2010/main" val="1502218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a:extLst>
              <a:ext uri="{FF2B5EF4-FFF2-40B4-BE49-F238E27FC236}">
                <a16:creationId xmlns:a16="http://schemas.microsoft.com/office/drawing/2014/main" id="{C1D0AE96-5B93-4CD3-AECB-C9B77E1A25BF}"/>
              </a:ext>
            </a:extLst>
          </p:cNvPr>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05447" y="790576"/>
            <a:ext cx="8658224" cy="3981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C477C26B-A1DD-4EC2-873B-8540DF7AF491}"/>
              </a:ext>
            </a:extLst>
          </p:cNvPr>
          <p:cNvSpPr>
            <a:spLocks noGrp="1"/>
          </p:cNvSpPr>
          <p:nvPr>
            <p:ph type="title"/>
          </p:nvPr>
        </p:nvSpPr>
        <p:spPr>
          <a:xfrm>
            <a:off x="205447" y="89978"/>
            <a:ext cx="8728435" cy="1083211"/>
          </a:xfrm>
        </p:spPr>
        <p:txBody>
          <a:bodyPr/>
          <a:lstStyle/>
          <a:p>
            <a:r>
              <a:rPr lang="en-GB" dirty="0"/>
              <a:t>Who to contact?</a:t>
            </a:r>
          </a:p>
        </p:txBody>
      </p:sp>
      <p:sp>
        <p:nvSpPr>
          <p:cNvPr id="3" name="Content Placeholder 2">
            <a:extLst>
              <a:ext uri="{FF2B5EF4-FFF2-40B4-BE49-F238E27FC236}">
                <a16:creationId xmlns:a16="http://schemas.microsoft.com/office/drawing/2014/main" id="{F0B1A8D3-3F28-4E4A-8C2D-4CCDDD28B6A6}"/>
              </a:ext>
            </a:extLst>
          </p:cNvPr>
          <p:cNvSpPr>
            <a:spLocks noGrp="1"/>
          </p:cNvSpPr>
          <p:nvPr>
            <p:ph idx="1"/>
          </p:nvPr>
        </p:nvSpPr>
        <p:spPr>
          <a:xfrm>
            <a:off x="280329" y="1173189"/>
            <a:ext cx="6309653" cy="2438400"/>
          </a:xfrm>
        </p:spPr>
        <p:txBody>
          <a:bodyPr>
            <a:normAutofit/>
          </a:bodyPr>
          <a:lstStyle/>
          <a:p>
            <a:pPr marL="0" indent="0">
              <a:buNone/>
            </a:pPr>
            <a:r>
              <a:rPr lang="en-GB" sz="2400" dirty="0">
                <a:effectLst/>
                <a:ea typeface="Times New Roman" panose="02020603050405020304" pitchFamily="18" charset="0"/>
              </a:rPr>
              <a:t>Who to contact regarding queries with EHCPs:</a:t>
            </a:r>
          </a:p>
          <a:p>
            <a:pPr marL="342900" lvl="0" indent="-342900">
              <a:buFont typeface="Symbol" panose="05050102010706020507" pitchFamily="18" charset="2"/>
              <a:buChar char=""/>
            </a:pPr>
            <a:r>
              <a:rPr lang="en-GB" sz="2400" dirty="0">
                <a:effectLst/>
                <a:ea typeface="Times New Roman" panose="02020603050405020304" pitchFamily="18" charset="0"/>
              </a:rPr>
              <a:t>The first point of contact is the Planning Co-ordinator for your school.  You can find this information at the end of these slides</a:t>
            </a:r>
          </a:p>
          <a:p>
            <a:r>
              <a:rPr lang="en-GB" sz="2400" dirty="0">
                <a:effectLst/>
                <a:ea typeface="Calibri" panose="020F0502020204030204" pitchFamily="34" charset="0"/>
              </a:rPr>
              <a:t>You can also talk to your SNO</a:t>
            </a:r>
            <a:endParaRPr lang="en-GB" sz="2400" dirty="0"/>
          </a:p>
        </p:txBody>
      </p:sp>
    </p:spTree>
    <p:extLst>
      <p:ext uri="{BB962C8B-B14F-4D97-AF65-F5344CB8AC3E}">
        <p14:creationId xmlns:p14="http://schemas.microsoft.com/office/powerpoint/2010/main" val="2878223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140" y="374057"/>
            <a:ext cx="3411717" cy="845144"/>
          </a:xfrm>
        </p:spPr>
        <p:txBody>
          <a:bodyPr/>
          <a:lstStyle/>
          <a:p>
            <a:r>
              <a:rPr lang="en-US" dirty="0"/>
              <a:t>Aims</a:t>
            </a:r>
          </a:p>
        </p:txBody>
      </p:sp>
      <p:sp>
        <p:nvSpPr>
          <p:cNvPr id="3" name="Content Placeholder 2"/>
          <p:cNvSpPr>
            <a:spLocks noGrp="1"/>
          </p:cNvSpPr>
          <p:nvPr>
            <p:ph idx="1"/>
          </p:nvPr>
        </p:nvSpPr>
        <p:spPr>
          <a:xfrm>
            <a:off x="303032" y="1252832"/>
            <a:ext cx="8728435" cy="3747201"/>
          </a:xfrm>
        </p:spPr>
        <p:txBody>
          <a:bodyPr>
            <a:normAutofit fontScale="25000" lnSpcReduction="20000"/>
          </a:bodyPr>
          <a:lstStyle/>
          <a:p>
            <a:pPr marL="0" indent="0">
              <a:buNone/>
            </a:pPr>
            <a:endParaRPr lang="en-US" sz="4500" dirty="0">
              <a:cs typeface="Calibri" panose="020F0502020204030204" pitchFamily="34" charset="0"/>
            </a:endParaRPr>
          </a:p>
          <a:p>
            <a:pPr marL="0" indent="0">
              <a:lnSpc>
                <a:spcPct val="120000"/>
              </a:lnSpc>
              <a:buNone/>
            </a:pPr>
            <a:r>
              <a:rPr lang="en-US" sz="8000" dirty="0">
                <a:cs typeface="Calibri" panose="020F0502020204030204" pitchFamily="34" charset="0"/>
              </a:rPr>
              <a:t>This document has been designed as a reference guide to inform schools/SENCOs to:</a:t>
            </a:r>
          </a:p>
          <a:p>
            <a:pPr marL="0" indent="0">
              <a:lnSpc>
                <a:spcPct val="120000"/>
              </a:lnSpc>
              <a:buNone/>
            </a:pPr>
            <a:endParaRPr lang="en-US" sz="7200" dirty="0">
              <a:cs typeface="Calibri" panose="020F0502020204030204" pitchFamily="34" charset="0"/>
            </a:endParaRPr>
          </a:p>
          <a:p>
            <a:pPr>
              <a:lnSpc>
                <a:spcPct val="120000"/>
              </a:lnSpc>
            </a:pPr>
            <a:r>
              <a:rPr lang="en-US" sz="8000" dirty="0">
                <a:cs typeface="Calibri" panose="020F0502020204030204" pitchFamily="34" charset="0"/>
              </a:rPr>
              <a:t>Understand the purpose of an Education Health and Care Plan (EHCP)</a:t>
            </a:r>
          </a:p>
          <a:p>
            <a:pPr>
              <a:lnSpc>
                <a:spcPct val="120000"/>
              </a:lnSpc>
            </a:pPr>
            <a:r>
              <a:rPr lang="en-GB" sz="8000" dirty="0">
                <a:effectLst/>
                <a:ea typeface="Times New Roman" panose="02020603050405020304" pitchFamily="18" charset="0"/>
                <a:cs typeface="Calibri" panose="020F0502020204030204" pitchFamily="34" charset="0"/>
              </a:rPr>
              <a:t>Have an overview of the Education, Health and Care Needs Assessment process</a:t>
            </a:r>
          </a:p>
          <a:p>
            <a:pPr>
              <a:lnSpc>
                <a:spcPct val="120000"/>
              </a:lnSpc>
            </a:pPr>
            <a:r>
              <a:rPr lang="en-US" sz="8000" dirty="0">
                <a:cs typeface="Calibri" panose="020F0502020204030204" pitchFamily="34" charset="0"/>
              </a:rPr>
              <a:t>Understand the content of an EHCP document </a:t>
            </a:r>
          </a:p>
          <a:p>
            <a:pPr>
              <a:lnSpc>
                <a:spcPct val="120000"/>
              </a:lnSpc>
            </a:pPr>
            <a:r>
              <a:rPr lang="en-US" sz="8000" dirty="0">
                <a:cs typeface="Calibri" panose="020F0502020204030204" pitchFamily="34" charset="0"/>
              </a:rPr>
              <a:t>Have an overview of the processes around maintaining the EHCP and what school responsibilities are</a:t>
            </a:r>
          </a:p>
          <a:p>
            <a:pPr>
              <a:lnSpc>
                <a:spcPct val="120000"/>
              </a:lnSpc>
            </a:pPr>
            <a:r>
              <a:rPr lang="en-US" sz="8000" dirty="0">
                <a:cs typeface="Calibri" panose="020F0502020204030204" pitchFamily="34" charset="0"/>
              </a:rPr>
              <a:t>Know who to contact within SENAT regarding queries relating to EHCPs</a:t>
            </a:r>
          </a:p>
          <a:p>
            <a:pPr marL="0" indent="0">
              <a:lnSpc>
                <a:spcPct val="120000"/>
              </a:lnSpc>
              <a:buNone/>
            </a:pPr>
            <a:endParaRPr lang="en-US" sz="5600" dirty="0">
              <a:cs typeface="Calibri" panose="020F0502020204030204" pitchFamily="34" charset="0"/>
            </a:endParaRPr>
          </a:p>
          <a:p>
            <a:pPr marL="0" indent="0">
              <a:buNone/>
            </a:pPr>
            <a:r>
              <a:rPr lang="en-US" sz="3300" dirty="0">
                <a:solidFill>
                  <a:srgbClr val="0000FF"/>
                </a:solidFill>
              </a:rPr>
              <a:t> </a:t>
            </a:r>
          </a:p>
          <a:p>
            <a:endParaRPr lang="en-US" dirty="0"/>
          </a:p>
        </p:txBody>
      </p:sp>
      <p:pic>
        <p:nvPicPr>
          <p:cNvPr id="5" name="Picture 4">
            <a:extLst>
              <a:ext uri="{FF2B5EF4-FFF2-40B4-BE49-F238E27FC236}">
                <a16:creationId xmlns:a16="http://schemas.microsoft.com/office/drawing/2014/main" id="{0D12182A-EB3B-4DAB-81CF-04F434AD9A3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254875" y="208258"/>
            <a:ext cx="1016000" cy="1419225"/>
          </a:xfrm>
          <a:prstGeom prst="rect">
            <a:avLst/>
          </a:prstGeom>
          <a:noFill/>
          <a:ln>
            <a:noFill/>
          </a:ln>
        </p:spPr>
      </p:pic>
    </p:spTree>
    <p:extLst>
      <p:ext uri="{BB962C8B-B14F-4D97-AF65-F5344CB8AC3E}">
        <p14:creationId xmlns:p14="http://schemas.microsoft.com/office/powerpoint/2010/main" val="3303372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3AE056-8417-42F5-A577-13073B753988}"/>
              </a:ext>
            </a:extLst>
          </p:cNvPr>
          <p:cNvSpPr txBox="1"/>
          <p:nvPr/>
        </p:nvSpPr>
        <p:spPr>
          <a:xfrm>
            <a:off x="154215" y="847784"/>
            <a:ext cx="8700074" cy="4801314"/>
          </a:xfrm>
          <a:prstGeom prst="rect">
            <a:avLst/>
          </a:prstGeom>
          <a:noFill/>
        </p:spPr>
        <p:txBody>
          <a:bodyPr wrap="square">
            <a:spAutoFit/>
          </a:bodyPr>
          <a:lstStyle/>
          <a:p>
            <a:pPr marL="285750" indent="-285750">
              <a:buFont typeface="Arial" panose="020B0604020202020204" pitchFamily="34" charset="0"/>
              <a:buChar char="•"/>
            </a:pPr>
            <a:r>
              <a:rPr lang="en-GB" sz="1600" dirty="0">
                <a:effectLst/>
                <a:latin typeface="Calibri" panose="020F0502020204030204" pitchFamily="34" charset="0"/>
                <a:ea typeface="Times New Roman" panose="02020603050405020304" pitchFamily="18" charset="0"/>
              </a:rPr>
              <a:t>An EHCP and the process for monitoring and reviewing should hold the CYP and their wishes and feelings at the centre of the process</a:t>
            </a:r>
            <a:endParaRPr lang="en-GB" sz="16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GB" sz="1600" dirty="0"/>
              <a:t>Most CYP will have their needs met through effective use of resources without the need for an EHCP</a:t>
            </a:r>
          </a:p>
          <a:p>
            <a:pPr marL="285750" indent="-285750">
              <a:buFont typeface="Arial" panose="020B0604020202020204" pitchFamily="34" charset="0"/>
              <a:buChar char="•"/>
            </a:pPr>
            <a:r>
              <a:rPr lang="en-GB" sz="1600" dirty="0"/>
              <a:t>An EHCP should be viewed as a continuation of planning and support</a:t>
            </a:r>
          </a:p>
          <a:p>
            <a:pPr marL="285750" indent="-285750">
              <a:buFont typeface="Arial" panose="020B0604020202020204" pitchFamily="34" charset="0"/>
              <a:buChar char="•"/>
            </a:pPr>
            <a:r>
              <a:rPr lang="en-GB" sz="1600" dirty="0">
                <a:effectLst/>
                <a:latin typeface="Calibri" panose="020F0502020204030204" pitchFamily="34" charset="0"/>
                <a:ea typeface="Times New Roman" panose="02020603050405020304" pitchFamily="18" charset="0"/>
              </a:rPr>
              <a:t>Schools are </a:t>
            </a:r>
            <a:r>
              <a:rPr lang="en-GB" sz="1600" dirty="0">
                <a:latin typeface="Calibri" panose="020F0502020204030204" pitchFamily="34" charset="0"/>
                <a:ea typeface="Times New Roman" panose="02020603050405020304" pitchFamily="18" charset="0"/>
              </a:rPr>
              <a:t>expected to make reasonable adjustments to provision for children with EHCPs</a:t>
            </a:r>
            <a:endParaRPr lang="en-GB" sz="1600" dirty="0"/>
          </a:p>
          <a:p>
            <a:pPr marL="285750" indent="-285750">
              <a:buFont typeface="Arial" panose="020B0604020202020204" pitchFamily="34" charset="0"/>
              <a:buChar char="•"/>
            </a:pPr>
            <a:r>
              <a:rPr lang="en-GB" sz="1600" dirty="0"/>
              <a:t>For parent EHCNA requests, school have 2 weeks to submit their information</a:t>
            </a:r>
          </a:p>
          <a:p>
            <a:pPr marL="285750" indent="-285750">
              <a:buFont typeface="Arial" panose="020B0604020202020204" pitchFamily="34" charset="0"/>
              <a:buChar char="•"/>
            </a:pPr>
            <a:r>
              <a:rPr lang="en-GB" sz="1600" dirty="0"/>
              <a:t>Funding is allocated to the educational setting from the date of the Final EHCP </a:t>
            </a:r>
          </a:p>
          <a:p>
            <a:pPr marL="285750" indent="-285750">
              <a:buFont typeface="Arial" panose="020B0604020202020204" pitchFamily="34" charset="0"/>
              <a:buChar char="•"/>
            </a:pPr>
            <a:r>
              <a:rPr lang="en-GB" sz="1600" dirty="0"/>
              <a:t>Details of funding can be provided by the Planning Co-Ordinator</a:t>
            </a:r>
          </a:p>
          <a:p>
            <a:pPr marL="285750" indent="-285750">
              <a:buFont typeface="Arial" panose="020B0604020202020204" pitchFamily="34" charset="0"/>
              <a:buChar char="•"/>
            </a:pPr>
            <a:r>
              <a:rPr lang="en-GB" sz="1600" dirty="0"/>
              <a:t>Monitoring/review of an EHCP is through the ILP process and the Annual Review</a:t>
            </a:r>
          </a:p>
          <a:p>
            <a:pPr marL="285750" indent="-285750">
              <a:buFont typeface="Arial" panose="020B0604020202020204" pitchFamily="34" charset="0"/>
              <a:buChar char="•"/>
            </a:pPr>
            <a:r>
              <a:rPr lang="en-GB" sz="1600" dirty="0"/>
              <a:t>EHCPs are not automatically amended after each Annual Review</a:t>
            </a:r>
          </a:p>
          <a:p>
            <a:pPr marL="285750" indent="-285750">
              <a:buFont typeface="Arial" panose="020B0604020202020204" pitchFamily="34" charset="0"/>
              <a:buChar char="•"/>
            </a:pPr>
            <a:r>
              <a:rPr lang="en-GB" sz="1600" dirty="0"/>
              <a:t>The Governor’s Consultation is an opportunity for school to </a:t>
            </a:r>
            <a:r>
              <a:rPr lang="en-GB" sz="1600" dirty="0">
                <a:solidFill>
                  <a:srgbClr val="000000"/>
                </a:solidFill>
                <a:effectLst/>
                <a:ea typeface="Calibri" panose="020F0502020204030204" pitchFamily="34" charset="0"/>
              </a:rPr>
              <a:t>consider what the LA and school or setting can do together to remove barriers to learning and forms a robust response to any legal challenges.</a:t>
            </a:r>
            <a:r>
              <a:rPr lang="en-GB" sz="1600" b="1" i="1" dirty="0">
                <a:solidFill>
                  <a:srgbClr val="FF0000"/>
                </a:solidFill>
                <a:effectLst/>
                <a:latin typeface="Verdana" panose="020B0604030504040204" pitchFamily="34" charset="0"/>
                <a:ea typeface="Calibri" panose="020F0502020204030204" pitchFamily="34" charset="0"/>
                <a:cs typeface="Arial" panose="020B0604020202020204" pitchFamily="34" charset="0"/>
              </a:rPr>
              <a:t> </a:t>
            </a:r>
            <a:r>
              <a:rPr lang="en-GB" sz="1600" dirty="0">
                <a:effectLst/>
                <a:ea typeface="Calibri" panose="020F0502020204030204" pitchFamily="34" charset="0"/>
                <a:cs typeface="Arial" panose="020B0604020202020204" pitchFamily="34" charset="0"/>
              </a:rPr>
              <a:t>Important:</a:t>
            </a:r>
            <a:r>
              <a:rPr lang="en-GB" sz="1600" dirty="0">
                <a:solidFill>
                  <a:srgbClr val="000000"/>
                </a:solidFill>
                <a:effectLst/>
                <a:ea typeface="Calibri" panose="020F0502020204030204" pitchFamily="34" charset="0"/>
              </a:rPr>
              <a:t> </a:t>
            </a:r>
            <a:r>
              <a:rPr lang="en-GB" sz="1600" dirty="0">
                <a:solidFill>
                  <a:srgbClr val="000000"/>
                </a:solidFill>
                <a:effectLst/>
                <a:ea typeface="Calibri" panose="020F0502020204030204" pitchFamily="34" charset="0"/>
                <a:cs typeface="Arial" panose="020B0604020202020204" pitchFamily="34" charset="0"/>
              </a:rPr>
              <a:t>‘Suitability’ cannot be used as a reason to deny a child or young person mainstream education.</a:t>
            </a:r>
            <a:endParaRPr lang="en-GB" sz="1600" dirty="0"/>
          </a:p>
          <a:p>
            <a:pPr marL="285750" indent="-285750">
              <a:buFont typeface="Arial" panose="020B0604020202020204" pitchFamily="34" charset="0"/>
              <a:buChar char="•"/>
            </a:pPr>
            <a:r>
              <a:rPr lang="en-GB" sz="1600" dirty="0"/>
              <a:t>Significant changes in circumstances should be discussed at Annual Review</a:t>
            </a:r>
          </a:p>
          <a:p>
            <a:pPr marL="285750" indent="-285750">
              <a:buFont typeface="Arial" panose="020B0604020202020204" pitchFamily="34" charset="0"/>
              <a:buChar char="•"/>
            </a:pPr>
            <a:r>
              <a:rPr lang="en-GB" sz="1600" dirty="0">
                <a:effectLst/>
                <a:latin typeface="Calibri" panose="020F0502020204030204" pitchFamily="34" charset="0"/>
                <a:ea typeface="Times New Roman" panose="02020603050405020304" pitchFamily="18" charset="0"/>
              </a:rPr>
              <a:t>SENCOs should be aware that the copy EHCP for the educational setting is routinely sent to the Headteacher.</a:t>
            </a:r>
          </a:p>
          <a:p>
            <a:pPr marL="285750" indent="-285750">
              <a:buFont typeface="Arial" panose="020B0604020202020204" pitchFamily="34" charset="0"/>
              <a:buChar char="•"/>
            </a:pPr>
            <a:endParaRPr lang="en-GB" dirty="0"/>
          </a:p>
        </p:txBody>
      </p:sp>
      <p:sp>
        <p:nvSpPr>
          <p:cNvPr id="4" name="TextBox 3">
            <a:extLst>
              <a:ext uri="{FF2B5EF4-FFF2-40B4-BE49-F238E27FC236}">
                <a16:creationId xmlns:a16="http://schemas.microsoft.com/office/drawing/2014/main" id="{DBBFB4F9-594B-47BC-B591-6B61CE43710C}"/>
              </a:ext>
            </a:extLst>
          </p:cNvPr>
          <p:cNvSpPr txBox="1"/>
          <p:nvPr/>
        </p:nvSpPr>
        <p:spPr>
          <a:xfrm>
            <a:off x="2366961" y="263009"/>
            <a:ext cx="4572000" cy="584775"/>
          </a:xfrm>
          <a:prstGeom prst="rect">
            <a:avLst/>
          </a:prstGeom>
          <a:noFill/>
        </p:spPr>
        <p:txBody>
          <a:bodyPr wrap="square">
            <a:spAutoFit/>
          </a:bodyPr>
          <a:lstStyle/>
          <a:p>
            <a:r>
              <a:rPr lang="en-GB" sz="3200" b="1" dirty="0">
                <a:latin typeface="+mj-lt"/>
              </a:rPr>
              <a:t>Just a few reminders….</a:t>
            </a:r>
          </a:p>
        </p:txBody>
      </p:sp>
    </p:spTree>
    <p:extLst>
      <p:ext uri="{BB962C8B-B14F-4D97-AF65-F5344CB8AC3E}">
        <p14:creationId xmlns:p14="http://schemas.microsoft.com/office/powerpoint/2010/main" val="1567936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03166-1E9C-4F8C-8DCA-46F24307AA18}"/>
              </a:ext>
            </a:extLst>
          </p:cNvPr>
          <p:cNvSpPr>
            <a:spLocks noGrp="1"/>
          </p:cNvSpPr>
          <p:nvPr>
            <p:ph type="title"/>
          </p:nvPr>
        </p:nvSpPr>
        <p:spPr>
          <a:xfrm>
            <a:off x="3241211" y="217887"/>
            <a:ext cx="2661578" cy="753663"/>
          </a:xfrm>
        </p:spPr>
        <p:txBody>
          <a:bodyPr/>
          <a:lstStyle/>
          <a:p>
            <a:r>
              <a:rPr lang="en-GB" dirty="0">
                <a:solidFill>
                  <a:schemeClr val="tx1"/>
                </a:solidFill>
              </a:rPr>
              <a:t>Links</a:t>
            </a:r>
            <a:r>
              <a:rPr lang="en-GB" dirty="0">
                <a:solidFill>
                  <a:srgbClr val="0000FF"/>
                </a:solidFill>
              </a:rPr>
              <a:t> </a:t>
            </a:r>
          </a:p>
        </p:txBody>
      </p:sp>
      <p:sp>
        <p:nvSpPr>
          <p:cNvPr id="3" name="Content Placeholder 2">
            <a:extLst>
              <a:ext uri="{FF2B5EF4-FFF2-40B4-BE49-F238E27FC236}">
                <a16:creationId xmlns:a16="http://schemas.microsoft.com/office/drawing/2014/main" id="{7F81E12E-63AC-4615-8C85-4D29EF06E856}"/>
              </a:ext>
            </a:extLst>
          </p:cNvPr>
          <p:cNvSpPr>
            <a:spLocks noGrp="1"/>
          </p:cNvSpPr>
          <p:nvPr>
            <p:ph idx="1"/>
          </p:nvPr>
        </p:nvSpPr>
        <p:spPr>
          <a:xfrm>
            <a:off x="207782" y="1072498"/>
            <a:ext cx="8728435" cy="4399422"/>
          </a:xfrm>
        </p:spPr>
        <p:txBody>
          <a:bodyPr>
            <a:normAutofit/>
          </a:bodyPr>
          <a:lstStyle/>
          <a:p>
            <a:pPr>
              <a:lnSpc>
                <a:spcPct val="107000"/>
              </a:lnSpc>
            </a:pPr>
            <a:r>
              <a:rPr lang="en-GB" sz="1800" b="1" dirty="0">
                <a:effectLst/>
                <a:ea typeface="Calibri" panose="020F0502020204030204" pitchFamily="34" charset="0"/>
                <a:cs typeface="Calibri" panose="020F0502020204030204" pitchFamily="34" charset="0"/>
              </a:rPr>
              <a:t>Code of Practice </a:t>
            </a:r>
            <a:endParaRPr lang="en-GB" sz="1800" dirty="0">
              <a:effectLst/>
              <a:ea typeface="Calibri" panose="020F0502020204030204" pitchFamily="34" charset="0"/>
              <a:cs typeface="Times New Roman" panose="02020603050405020304" pitchFamily="18" charset="0"/>
            </a:endParaRPr>
          </a:p>
          <a:p>
            <a:pPr>
              <a:lnSpc>
                <a:spcPct val="107000"/>
              </a:lnSpc>
            </a:pPr>
            <a:r>
              <a:rPr lang="en-GB" sz="1600" u="sng" dirty="0">
                <a:solidFill>
                  <a:srgbClr val="0000FF"/>
                </a:solidFill>
                <a:effectLst/>
                <a:ea typeface="Calibri" panose="020F0502020204030204" pitchFamily="34" charset="0"/>
                <a:cs typeface="Calibri" panose="020F0502020204030204" pitchFamily="34" charset="0"/>
                <a:hlinkClick r:id="rId2"/>
              </a:rPr>
              <a:t>https://www.gov.uk/government/publications/send-code-of-practice-0-to-25</a:t>
            </a:r>
            <a:endParaRPr lang="en-GB" sz="1600" u="sng" dirty="0">
              <a:solidFill>
                <a:srgbClr val="0000FF"/>
              </a:solidFill>
              <a:effectLst/>
              <a:ea typeface="Calibri" panose="020F0502020204030204" pitchFamily="34" charset="0"/>
              <a:cs typeface="Calibri" panose="020F0502020204030204" pitchFamily="34" charset="0"/>
            </a:endParaRPr>
          </a:p>
          <a:p>
            <a:pPr>
              <a:lnSpc>
                <a:spcPct val="107000"/>
              </a:lnSpc>
            </a:pPr>
            <a:r>
              <a:rPr lang="en-GB" sz="1800" b="1" dirty="0">
                <a:effectLst/>
                <a:ea typeface="Calibri" panose="020F0502020204030204" pitchFamily="34" charset="0"/>
                <a:cs typeface="Calibri" panose="020F0502020204030204" pitchFamily="34" charset="0"/>
              </a:rPr>
              <a:t>Tools for Schools  - other SNO training available – </a:t>
            </a:r>
            <a:r>
              <a:rPr lang="en-GB" sz="1800" b="1" i="1" dirty="0">
                <a:effectLst/>
                <a:ea typeface="Calibri" panose="020F0502020204030204" pitchFamily="34" charset="0"/>
                <a:cs typeface="Calibri" panose="020F0502020204030204" pitchFamily="34" charset="0"/>
              </a:rPr>
              <a:t>visit Team around the Child, Training Page and </a:t>
            </a:r>
            <a:r>
              <a:rPr lang="en-GB" sz="1800" b="1" i="1">
                <a:effectLst/>
                <a:ea typeface="Calibri" panose="020F0502020204030204" pitchFamily="34" charset="0"/>
                <a:cs typeface="Calibri" panose="020F0502020204030204" pitchFamily="34" charset="0"/>
              </a:rPr>
              <a:t>then the Special Needs Officers’ page </a:t>
            </a:r>
            <a:endParaRPr lang="en-GB" sz="1800" b="1" i="1" dirty="0">
              <a:effectLst/>
              <a:ea typeface="Calibri" panose="020F0502020204030204" pitchFamily="34" charset="0"/>
              <a:cs typeface="Calibri" panose="020F0502020204030204" pitchFamily="34" charset="0"/>
            </a:endParaRPr>
          </a:p>
          <a:p>
            <a:pPr marL="400050" lvl="1" indent="0">
              <a:lnSpc>
                <a:spcPct val="107000"/>
              </a:lnSpc>
              <a:buNone/>
            </a:pPr>
            <a:r>
              <a:rPr lang="en-GB" sz="1400" u="sng" dirty="0">
                <a:solidFill>
                  <a:srgbClr val="0000FF"/>
                </a:solidFill>
                <a:effectLst/>
                <a:ea typeface="Calibri" panose="020F0502020204030204" pitchFamily="34" charset="0"/>
                <a:cs typeface="Calibri" panose="020F0502020204030204" pitchFamily="34" charset="0"/>
                <a:hlinkClick r:id="rId3"/>
              </a:rPr>
              <a:t>https://schools.local-offer.org/</a:t>
            </a:r>
            <a:r>
              <a:rPr lang="en-GB" sz="1400" dirty="0">
                <a:effectLst/>
                <a:ea typeface="Calibri" panose="020F0502020204030204" pitchFamily="34" charset="0"/>
                <a:cs typeface="Calibri" panose="020F0502020204030204" pitchFamily="34" charset="0"/>
              </a:rPr>
              <a:t> </a:t>
            </a:r>
            <a:endParaRPr lang="en-GB" sz="1400" dirty="0">
              <a:effectLst/>
              <a:ea typeface="Calibri" panose="020F0502020204030204" pitchFamily="34" charset="0"/>
              <a:cs typeface="Times New Roman" panose="02020603050405020304" pitchFamily="18" charset="0"/>
            </a:endParaRPr>
          </a:p>
          <a:p>
            <a:pPr>
              <a:lnSpc>
                <a:spcPct val="107000"/>
              </a:lnSpc>
              <a:tabLst>
                <a:tab pos="457200" algn="l"/>
              </a:tabLst>
            </a:pPr>
            <a:r>
              <a:rPr lang="en-GB" sz="1800" b="1" dirty="0">
                <a:effectLst/>
                <a:ea typeface="Calibri" panose="020F0502020204030204" pitchFamily="34" charset="0"/>
                <a:cs typeface="Calibri" panose="020F0502020204030204" pitchFamily="34" charset="0"/>
              </a:rPr>
              <a:t>Ordinarily Available Inclusive Practice</a:t>
            </a:r>
            <a:endParaRPr lang="en-GB" sz="1800" dirty="0">
              <a:effectLst/>
              <a:ea typeface="Calibri" panose="020F0502020204030204" pitchFamily="34" charset="0"/>
              <a:cs typeface="Times New Roman" panose="02020603050405020304" pitchFamily="18" charset="0"/>
            </a:endParaRPr>
          </a:p>
          <a:p>
            <a:pPr marL="400050" lvl="1" indent="0">
              <a:lnSpc>
                <a:spcPct val="107000"/>
              </a:lnSpc>
              <a:buNone/>
            </a:pPr>
            <a:r>
              <a:rPr lang="en-GB" sz="1600" u="sng" dirty="0">
                <a:solidFill>
                  <a:srgbClr val="0000FF"/>
                </a:solidFill>
                <a:effectLst/>
                <a:ea typeface="Calibri" panose="020F0502020204030204" pitchFamily="34" charset="0"/>
                <a:cs typeface="Calibri" panose="020F0502020204030204" pitchFamily="34" charset="0"/>
                <a:hlinkClick r:id="rId4"/>
              </a:rPr>
              <a:t>https://schools.local-offer.org/inclusion/ordinarily-available-inclusive-practice/</a:t>
            </a:r>
            <a:r>
              <a:rPr lang="en-GB" sz="1600" dirty="0">
                <a:effectLst/>
                <a:ea typeface="Calibri" panose="020F0502020204030204" pitchFamily="34" charset="0"/>
                <a:cs typeface="Calibri" panose="020F0502020204030204" pitchFamily="34" charset="0"/>
              </a:rPr>
              <a:t> </a:t>
            </a:r>
            <a:endParaRPr lang="en-GB" sz="1600" dirty="0">
              <a:effectLst/>
              <a:ea typeface="Calibri" panose="020F0502020204030204" pitchFamily="34" charset="0"/>
              <a:cs typeface="Times New Roman" panose="02020603050405020304" pitchFamily="18" charset="0"/>
            </a:endParaRPr>
          </a:p>
          <a:p>
            <a:pPr>
              <a:lnSpc>
                <a:spcPct val="107000"/>
              </a:lnSpc>
              <a:tabLst>
                <a:tab pos="457200" algn="l"/>
              </a:tabLst>
            </a:pPr>
            <a:r>
              <a:rPr lang="en-GB" sz="1800" b="1" dirty="0">
                <a:ea typeface="Calibri" panose="020F0502020204030204" pitchFamily="34" charset="0"/>
                <a:cs typeface="Calibri" panose="020F0502020204030204" pitchFamily="34" charset="0"/>
              </a:rPr>
              <a:t>SEN Funding in Schools</a:t>
            </a:r>
          </a:p>
          <a:p>
            <a:pPr marL="400050" lvl="1" indent="0">
              <a:lnSpc>
                <a:spcPct val="107000"/>
              </a:lnSpc>
              <a:buNone/>
              <a:tabLst>
                <a:tab pos="457200" algn="l"/>
              </a:tabLst>
            </a:pPr>
            <a:r>
              <a:rPr lang="en-GB" sz="1600" dirty="0">
                <a:effectLst/>
                <a:ea typeface="Calibri" panose="020F0502020204030204" pitchFamily="34" charset="0"/>
                <a:cs typeface="Calibri" panose="020F0502020204030204" pitchFamily="34" charset="0"/>
                <a:hlinkClick r:id="rId5"/>
              </a:rPr>
              <a:t>https://westsussex.local-offer.org/information_pages/171-special-education-needs-funding-in-schools</a:t>
            </a:r>
            <a:r>
              <a:rPr lang="en-GB" sz="1600" dirty="0">
                <a:effectLst/>
                <a:ea typeface="Calibri" panose="020F0502020204030204" pitchFamily="34" charset="0"/>
                <a:cs typeface="Calibri" panose="020F0502020204030204" pitchFamily="34" charset="0"/>
              </a:rPr>
              <a:t> </a:t>
            </a:r>
          </a:p>
          <a:p>
            <a:pPr>
              <a:lnSpc>
                <a:spcPct val="107000"/>
              </a:lnSpc>
              <a:tabLst>
                <a:tab pos="457200" algn="l"/>
              </a:tabLst>
            </a:pPr>
            <a:r>
              <a:rPr lang="en-GB" sz="1800" b="1" dirty="0">
                <a:ea typeface="Calibri" panose="020F0502020204030204" pitchFamily="34" charset="0"/>
                <a:cs typeface="Calibri" panose="020F0502020204030204" pitchFamily="34" charset="0"/>
              </a:rPr>
              <a:t>Annual Reviews/Paperwork</a:t>
            </a:r>
            <a:endParaRPr lang="en-GB" sz="1800" b="1" dirty="0">
              <a:effectLst/>
              <a:ea typeface="Calibri" panose="020F0502020204030204" pitchFamily="34" charset="0"/>
              <a:cs typeface="Calibri" panose="020F0502020204030204" pitchFamily="34" charset="0"/>
            </a:endParaRPr>
          </a:p>
          <a:p>
            <a:pPr marL="400050" lvl="1" indent="0">
              <a:lnSpc>
                <a:spcPct val="107000"/>
              </a:lnSpc>
              <a:spcAft>
                <a:spcPts val="800"/>
              </a:spcAft>
              <a:buNone/>
              <a:tabLst>
                <a:tab pos="457200" algn="l"/>
              </a:tabLst>
            </a:pPr>
            <a:r>
              <a:rPr lang="en-GB" sz="1600" dirty="0">
                <a:effectLst/>
                <a:ea typeface="Calibri" panose="020F0502020204030204" pitchFamily="34" charset="0"/>
                <a:cs typeface="Times New Roman" panose="02020603050405020304" pitchFamily="18" charset="0"/>
                <a:hlinkClick r:id="rId6"/>
              </a:rPr>
              <a:t>https://westsussex.local-offer.org/information_pages/495-annual-reviews-paperwork-for-settings</a:t>
            </a:r>
            <a:endParaRPr lang="en-GB" sz="1600" dirty="0">
              <a:effectLst/>
              <a:ea typeface="Calibri" panose="020F0502020204030204" pitchFamily="34" charset="0"/>
              <a:cs typeface="Times New Roman" panose="02020603050405020304" pitchFamily="18" charset="0"/>
            </a:endParaRPr>
          </a:p>
          <a:p>
            <a:pPr marL="400050" lvl="1" indent="0">
              <a:lnSpc>
                <a:spcPct val="107000"/>
              </a:lnSpc>
              <a:spcAft>
                <a:spcPts val="800"/>
              </a:spcAft>
              <a:buNone/>
              <a:tabLst>
                <a:tab pos="457200" algn="l"/>
              </a:tabLs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7042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03166-1E9C-4F8C-8DCA-46F24307AA18}"/>
              </a:ext>
            </a:extLst>
          </p:cNvPr>
          <p:cNvSpPr>
            <a:spLocks noGrp="1"/>
          </p:cNvSpPr>
          <p:nvPr>
            <p:ph type="title"/>
          </p:nvPr>
        </p:nvSpPr>
        <p:spPr>
          <a:xfrm>
            <a:off x="3241211" y="217887"/>
            <a:ext cx="2661578" cy="753663"/>
          </a:xfrm>
        </p:spPr>
        <p:txBody>
          <a:bodyPr/>
          <a:lstStyle/>
          <a:p>
            <a:r>
              <a:rPr lang="en-GB" dirty="0">
                <a:solidFill>
                  <a:schemeClr val="tx1"/>
                </a:solidFill>
              </a:rPr>
              <a:t>Links</a:t>
            </a:r>
            <a:r>
              <a:rPr lang="en-GB" dirty="0">
                <a:solidFill>
                  <a:srgbClr val="0000FF"/>
                </a:solidFill>
              </a:rPr>
              <a:t> </a:t>
            </a:r>
          </a:p>
        </p:txBody>
      </p:sp>
      <p:sp>
        <p:nvSpPr>
          <p:cNvPr id="3" name="Content Placeholder 2">
            <a:extLst>
              <a:ext uri="{FF2B5EF4-FFF2-40B4-BE49-F238E27FC236}">
                <a16:creationId xmlns:a16="http://schemas.microsoft.com/office/drawing/2014/main" id="{7F81E12E-63AC-4615-8C85-4D29EF06E856}"/>
              </a:ext>
            </a:extLst>
          </p:cNvPr>
          <p:cNvSpPr>
            <a:spLocks noGrp="1"/>
          </p:cNvSpPr>
          <p:nvPr>
            <p:ph idx="1"/>
          </p:nvPr>
        </p:nvSpPr>
        <p:spPr>
          <a:xfrm>
            <a:off x="207782" y="1529697"/>
            <a:ext cx="8728435" cy="3413777"/>
          </a:xfrm>
        </p:spPr>
        <p:txBody>
          <a:bodyPr>
            <a:normAutofit fontScale="92500" lnSpcReduction="20000"/>
          </a:bodyPr>
          <a:lstStyle/>
          <a:p>
            <a:pPr>
              <a:lnSpc>
                <a:spcPct val="107000"/>
              </a:lnSpc>
              <a:spcAft>
                <a:spcPts val="800"/>
              </a:spcAft>
              <a:tabLst>
                <a:tab pos="457200" algn="l"/>
              </a:tabLst>
            </a:pPr>
            <a:r>
              <a:rPr lang="en-GB" sz="2000" b="1" dirty="0">
                <a:effectLst/>
                <a:ea typeface="Calibri" panose="020F0502020204030204" pitchFamily="34" charset="0"/>
                <a:cs typeface="Calibri" panose="020F0502020204030204" pitchFamily="34" charset="0"/>
              </a:rPr>
              <a:t>Applying for a needs assessment </a:t>
            </a:r>
          </a:p>
          <a:p>
            <a:pPr marL="400050" lvl="1" indent="0">
              <a:lnSpc>
                <a:spcPct val="107000"/>
              </a:lnSpc>
              <a:spcAft>
                <a:spcPts val="800"/>
              </a:spcAft>
              <a:buNone/>
              <a:tabLst>
                <a:tab pos="457200" algn="l"/>
              </a:tabLst>
            </a:pPr>
            <a:r>
              <a:rPr lang="en-GB" sz="1700" dirty="0">
                <a:solidFill>
                  <a:srgbClr val="0000FF"/>
                </a:solidFill>
                <a:hlinkClick r:id="rId2">
                  <a:extLst>
                    <a:ext uri="{A12FA001-AC4F-418D-AE19-62706E023703}">
                      <ahyp:hlinkClr xmlns:ahyp="http://schemas.microsoft.com/office/drawing/2018/hyperlinkcolor" val="tx"/>
                    </a:ext>
                  </a:extLst>
                </a:hlinkClick>
              </a:rPr>
              <a:t>Education, Health and Care Needs Assessment | Tools for schools (local-offer.org)</a:t>
            </a:r>
            <a:endParaRPr lang="en-GB" sz="1700" dirty="0">
              <a:solidFill>
                <a:srgbClr val="0000FF"/>
              </a:solidFill>
            </a:endParaRPr>
          </a:p>
          <a:p>
            <a:pPr>
              <a:lnSpc>
                <a:spcPct val="107000"/>
              </a:lnSpc>
              <a:spcAft>
                <a:spcPts val="800"/>
              </a:spcAft>
              <a:tabLst>
                <a:tab pos="457200" algn="l"/>
              </a:tabLst>
            </a:pPr>
            <a:r>
              <a:rPr lang="en-GB" sz="2000" b="1" dirty="0">
                <a:effectLst/>
                <a:ea typeface="Calibri" panose="020F0502020204030204" pitchFamily="34" charset="0"/>
                <a:cs typeface="Calibri" panose="020F0502020204030204" pitchFamily="34" charset="0"/>
              </a:rPr>
              <a:t>Special Educational Needs Funding in Schools – Local Offer </a:t>
            </a:r>
            <a:r>
              <a:rPr lang="en-GB" sz="1700" u="sng" dirty="0">
                <a:solidFill>
                  <a:srgbClr val="0000FF"/>
                </a:solidFill>
                <a:effectLst/>
                <a:ea typeface="Calibri" panose="020F0502020204030204" pitchFamily="34" charset="0"/>
                <a:cs typeface="Calibri" panose="020F0502020204030204" pitchFamily="34" charset="0"/>
                <a:hlinkClick r:id="rId3"/>
              </a:rPr>
              <a:t>https://westsussex.local-offer.org/information_pages/171-special-education-needs-funding-in-schools</a:t>
            </a:r>
            <a:r>
              <a:rPr lang="en-GB" sz="1700" u="sng" dirty="0">
                <a:effectLst/>
                <a:ea typeface="Calibri" panose="020F0502020204030204" pitchFamily="34" charset="0"/>
                <a:cs typeface="Calibri" panose="020F0502020204030204" pitchFamily="34" charset="0"/>
              </a:rPr>
              <a:t> </a:t>
            </a:r>
            <a:endParaRPr lang="en-GB" sz="1700" dirty="0">
              <a:effectLst/>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GB" sz="2000" b="1" dirty="0">
                <a:effectLst/>
                <a:ea typeface="Calibri" panose="020F0502020204030204" pitchFamily="34" charset="0"/>
                <a:cs typeface="Calibri" panose="020F0502020204030204" pitchFamily="34" charset="0"/>
              </a:rPr>
              <a:t>Personal Budgets – Local Offer </a:t>
            </a:r>
          </a:p>
          <a:p>
            <a:pPr marL="400050" lvl="1" indent="0">
              <a:lnSpc>
                <a:spcPct val="107000"/>
              </a:lnSpc>
              <a:spcAft>
                <a:spcPts val="800"/>
              </a:spcAft>
              <a:buNone/>
              <a:tabLst>
                <a:tab pos="457200" algn="l"/>
              </a:tabLst>
            </a:pPr>
            <a:r>
              <a:rPr lang="en-GB" sz="1700" u="sng" dirty="0">
                <a:solidFill>
                  <a:srgbClr val="0000FF"/>
                </a:solidFill>
                <a:effectLst/>
                <a:ea typeface="Calibri" panose="020F0502020204030204" pitchFamily="34" charset="0"/>
                <a:cs typeface="Calibri" panose="020F0502020204030204" pitchFamily="34" charset="0"/>
                <a:hlinkClick r:id="rId4"/>
              </a:rPr>
              <a:t>https://westsussex.local-offer.org/informat </a:t>
            </a:r>
            <a:r>
              <a:rPr lang="en-GB" sz="1700" u="sng" dirty="0" err="1">
                <a:solidFill>
                  <a:srgbClr val="0000FF"/>
                </a:solidFill>
                <a:effectLst/>
                <a:ea typeface="Calibri" panose="020F0502020204030204" pitchFamily="34" charset="0"/>
                <a:cs typeface="Calibri" panose="020F0502020204030204" pitchFamily="34" charset="0"/>
                <a:hlinkClick r:id="rId4"/>
              </a:rPr>
              <a:t>ion_pages</a:t>
            </a:r>
            <a:r>
              <a:rPr lang="en-GB" sz="1700" u="sng" dirty="0">
                <a:solidFill>
                  <a:srgbClr val="0000FF"/>
                </a:solidFill>
                <a:effectLst/>
                <a:ea typeface="Calibri" panose="020F0502020204030204" pitchFamily="34" charset="0"/>
                <a:cs typeface="Calibri" panose="020F0502020204030204" pitchFamily="34" charset="0"/>
                <a:hlinkClick r:id="rId4"/>
              </a:rPr>
              <a:t>/43-personal-budgets</a:t>
            </a:r>
            <a:r>
              <a:rPr lang="en-GB" sz="1700" u="sng" dirty="0">
                <a:solidFill>
                  <a:srgbClr val="0000FF"/>
                </a:solidFill>
                <a:effectLst/>
                <a:ea typeface="Calibri" panose="020F0502020204030204" pitchFamily="34" charset="0"/>
                <a:cs typeface="Calibri" panose="020F0502020204030204" pitchFamily="34" charset="0"/>
              </a:rPr>
              <a:t> </a:t>
            </a:r>
          </a:p>
          <a:p>
            <a:pPr>
              <a:lnSpc>
                <a:spcPct val="107000"/>
              </a:lnSpc>
              <a:spcAft>
                <a:spcPts val="800"/>
              </a:spcAft>
              <a:tabLst>
                <a:tab pos="457200" algn="l"/>
              </a:tabLst>
            </a:pPr>
            <a:r>
              <a:rPr lang="en-GB" sz="2000" b="1" dirty="0">
                <a:effectLst/>
                <a:ea typeface="Calibri" panose="020F0502020204030204" pitchFamily="34" charset="0"/>
                <a:cs typeface="Calibri" panose="020F0502020204030204" pitchFamily="34" charset="0"/>
              </a:rPr>
              <a:t>SEND Information, Advice and Support (SENDIAS)</a:t>
            </a:r>
          </a:p>
          <a:p>
            <a:pPr>
              <a:lnSpc>
                <a:spcPct val="107000"/>
              </a:lnSpc>
              <a:spcAft>
                <a:spcPts val="800"/>
              </a:spcAft>
              <a:tabLst>
                <a:tab pos="457200" algn="l"/>
              </a:tabLst>
            </a:pPr>
            <a:r>
              <a:rPr lang="en-GB" sz="1700" dirty="0">
                <a:effectLst/>
                <a:ea typeface="Calibri" panose="020F0502020204030204" pitchFamily="34" charset="0"/>
                <a:cs typeface="Calibri" panose="020F0502020204030204" pitchFamily="34" charset="0"/>
                <a:hlinkClick r:id="rId5"/>
              </a:rPr>
              <a:t>https://westsussexsendias.org/</a:t>
            </a:r>
            <a:r>
              <a:rPr lang="en-GB" sz="1700" dirty="0">
                <a:effectLst/>
                <a:ea typeface="Calibri" panose="020F0502020204030204" pitchFamily="34" charset="0"/>
                <a:cs typeface="Calibri" panose="020F0502020204030204" pitchFamily="34" charset="0"/>
              </a:rPr>
              <a:t> </a:t>
            </a:r>
          </a:p>
          <a:p>
            <a:pPr>
              <a:lnSpc>
                <a:spcPct val="107000"/>
              </a:lnSpc>
              <a:spcAft>
                <a:spcPts val="800"/>
              </a:spcAft>
              <a:buFont typeface="Arial" panose="020B0604020202020204" pitchFamily="34" charset="0"/>
              <a:buChar char="•"/>
              <a:tabLst>
                <a:tab pos="457200" algn="l"/>
              </a:tabLst>
            </a:pPr>
            <a:endParaRPr lang="en-GB" sz="2000" u="sng" dirty="0">
              <a:solidFill>
                <a:srgbClr val="0000FF"/>
              </a:solidFill>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116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DE8FFD92-CE30-4136-A88C-EC4661209AFA}"/>
              </a:ext>
            </a:extLst>
          </p:cNvPr>
          <p:cNvSpPr>
            <a:spLocks noGrp="1" noChangeArrowheads="1"/>
          </p:cNvSpPr>
          <p:nvPr>
            <p:ph idx="1"/>
          </p:nvPr>
        </p:nvSpPr>
        <p:spPr>
          <a:xfrm>
            <a:off x="534988" y="5013325"/>
            <a:ext cx="7870825" cy="576263"/>
          </a:xfrm>
        </p:spPr>
        <p:txBody>
          <a:bodyPr rtlCol="0">
            <a:noAutofit/>
          </a:bodyPr>
          <a:lstStyle/>
          <a:p>
            <a:pPr marL="0" indent="0" algn="ctr" eaLnBrk="1" hangingPunct="1">
              <a:buFont typeface="Symbol" panose="05050102010706020507" pitchFamily="18" charset="2"/>
              <a:buNone/>
              <a:defRPr/>
            </a:pPr>
            <a:endParaRPr lang="en-GB" altLang="en-US" sz="4000" dirty="0"/>
          </a:p>
          <a:p>
            <a:pPr marL="0" indent="0" algn="ctr" eaLnBrk="1" hangingPunct="1">
              <a:buFont typeface="Symbol" panose="05050102010706020507" pitchFamily="18" charset="2"/>
              <a:buNone/>
              <a:defRPr/>
            </a:pPr>
            <a:endParaRPr lang="en-GB" altLang="en-US" sz="4000" dirty="0"/>
          </a:p>
          <a:p>
            <a:pPr marL="0" indent="0" eaLnBrk="1" hangingPunct="1">
              <a:buFont typeface="Symbol" panose="05050102010706020507" pitchFamily="18" charset="2"/>
              <a:buNone/>
              <a:defRPr/>
            </a:pPr>
            <a:endParaRPr lang="en-GB" altLang="en-US" sz="4000" dirty="0"/>
          </a:p>
          <a:p>
            <a:pPr marL="274320" indent="-274320" algn="just" eaLnBrk="1" fontAlgn="auto" hangingPunct="1">
              <a:lnSpc>
                <a:spcPct val="80000"/>
              </a:lnSpc>
              <a:spcAft>
                <a:spcPts val="0"/>
              </a:spcAft>
              <a:buFontTx/>
              <a:buNone/>
              <a:defRPr/>
            </a:pPr>
            <a:endParaRPr lang="en-GB" altLang="en-US" sz="1850" dirty="0">
              <a:hlinkClick r:id="" action="ppaction://noaction"/>
            </a:endParaRPr>
          </a:p>
          <a:p>
            <a:pPr marL="274320" indent="-274320" algn="just" eaLnBrk="1" fontAlgn="auto" hangingPunct="1">
              <a:lnSpc>
                <a:spcPct val="80000"/>
              </a:lnSpc>
              <a:spcAft>
                <a:spcPts val="0"/>
              </a:spcAft>
              <a:buFontTx/>
              <a:buNone/>
              <a:defRPr/>
            </a:pPr>
            <a:endParaRPr lang="en-GB" altLang="en-US" sz="1850" dirty="0">
              <a:hlinkClick r:id="" action="ppaction://noaction"/>
            </a:endParaRPr>
          </a:p>
          <a:p>
            <a:pPr marL="274320" indent="-274320" algn="just" eaLnBrk="1" fontAlgn="auto" hangingPunct="1">
              <a:lnSpc>
                <a:spcPct val="80000"/>
              </a:lnSpc>
              <a:spcAft>
                <a:spcPts val="0"/>
              </a:spcAft>
              <a:buFontTx/>
              <a:buNone/>
              <a:defRPr/>
            </a:pPr>
            <a:endParaRPr lang="en-GB" altLang="en-US" sz="1850" dirty="0">
              <a:hlinkClick r:id="" action="ppaction://noaction"/>
            </a:endParaRPr>
          </a:p>
          <a:p>
            <a:pPr marL="274320" indent="-274320" algn="just" eaLnBrk="1" fontAlgn="auto" hangingPunct="1">
              <a:lnSpc>
                <a:spcPct val="80000"/>
              </a:lnSpc>
              <a:spcAft>
                <a:spcPts val="0"/>
              </a:spcAft>
              <a:buFontTx/>
              <a:buNone/>
              <a:defRPr/>
            </a:pPr>
            <a:endParaRPr lang="en-GB" altLang="en-US" sz="1850" dirty="0">
              <a:hlinkClick r:id="" action="ppaction://noaction"/>
            </a:endParaRPr>
          </a:p>
          <a:p>
            <a:pPr marL="274320" indent="-274320" algn="just" eaLnBrk="1" fontAlgn="auto" hangingPunct="1">
              <a:lnSpc>
                <a:spcPct val="80000"/>
              </a:lnSpc>
              <a:spcAft>
                <a:spcPts val="0"/>
              </a:spcAft>
              <a:buFontTx/>
              <a:buNone/>
              <a:defRPr/>
            </a:pPr>
            <a:endParaRPr lang="en-GB" altLang="en-US" sz="1850" dirty="0">
              <a:hlinkClick r:id="" action="ppaction://noaction"/>
            </a:endParaRPr>
          </a:p>
          <a:p>
            <a:pPr marL="274320" indent="-274320" algn="just" eaLnBrk="1" fontAlgn="auto" hangingPunct="1">
              <a:lnSpc>
                <a:spcPct val="80000"/>
              </a:lnSpc>
              <a:spcAft>
                <a:spcPts val="0"/>
              </a:spcAft>
              <a:buFontTx/>
              <a:buNone/>
              <a:defRPr/>
            </a:pPr>
            <a:endParaRPr lang="en-GB" altLang="en-US" sz="3300" dirty="0">
              <a:hlinkClick r:id="rId3"/>
            </a:endParaRPr>
          </a:p>
        </p:txBody>
      </p:sp>
      <p:sp>
        <p:nvSpPr>
          <p:cNvPr id="54275" name="TextBox 2">
            <a:extLst>
              <a:ext uri="{FF2B5EF4-FFF2-40B4-BE49-F238E27FC236}">
                <a16:creationId xmlns:a16="http://schemas.microsoft.com/office/drawing/2014/main" id="{AE9A8A47-C5F3-4317-B33C-565880B4CFCD}"/>
              </a:ext>
            </a:extLst>
          </p:cNvPr>
          <p:cNvSpPr txBox="1">
            <a:spLocks noChangeArrowheads="1"/>
          </p:cNvSpPr>
          <p:nvPr/>
        </p:nvSpPr>
        <p:spPr bwMode="auto">
          <a:xfrm>
            <a:off x="501266" y="733425"/>
            <a:ext cx="8141468"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endParaRPr lang="en-GB" altLang="en-US" sz="1400" dirty="0">
              <a:latin typeface="+mn-lt"/>
            </a:endParaRPr>
          </a:p>
          <a:p>
            <a:endParaRPr lang="en-GB" altLang="en-US" sz="1400" dirty="0">
              <a:latin typeface="+mn-lt"/>
            </a:endParaRPr>
          </a:p>
          <a:p>
            <a:r>
              <a:rPr lang="en-GB" altLang="en-US" sz="1600" b="1" dirty="0">
                <a:latin typeface="+mn-lt"/>
              </a:rPr>
              <a:t>SENAT Contact details:</a:t>
            </a:r>
          </a:p>
          <a:p>
            <a:r>
              <a:rPr lang="en-GB" altLang="en-US" sz="1300" dirty="0">
                <a:latin typeface="+mn-lt"/>
              </a:rPr>
              <a:t>Claire Rimmer </a:t>
            </a:r>
            <a:r>
              <a:rPr lang="en-GB" altLang="en-US" sz="1300" dirty="0">
                <a:latin typeface="+mn-lt"/>
                <a:hlinkClick r:id="rId4"/>
              </a:rPr>
              <a:t>Claire.rimmer@westsussex.gov.uk</a:t>
            </a:r>
            <a:r>
              <a:rPr lang="en-GB" altLang="en-US" sz="1300" dirty="0">
                <a:latin typeface="+mn-lt"/>
              </a:rPr>
              <a:t>  - </a:t>
            </a:r>
            <a:r>
              <a:rPr lang="en-GB" sz="1300" dirty="0">
                <a:effectLst/>
                <a:latin typeface="+mn-lt"/>
                <a:ea typeface="Calibri" panose="020F0502020204030204" pitchFamily="34" charset="0"/>
              </a:rPr>
              <a:t>Oversees work associated with requests for EHC needs assessments as well as undertaking reviewing and monitoring duties.</a:t>
            </a:r>
          </a:p>
          <a:p>
            <a:endParaRPr lang="en-GB" sz="1300" dirty="0">
              <a:latin typeface="+mn-lt"/>
              <a:ea typeface="Calibri" panose="020F0502020204030204" pitchFamily="34" charset="0"/>
            </a:endParaRPr>
          </a:p>
          <a:p>
            <a:r>
              <a:rPr lang="en-GB" altLang="en-US" sz="1300" b="1" dirty="0">
                <a:latin typeface="+mn-lt"/>
              </a:rPr>
              <a:t>Preparation for Adulthood (</a:t>
            </a:r>
            <a:r>
              <a:rPr lang="en-GB" altLang="en-US" sz="1300" b="1" dirty="0" err="1">
                <a:latin typeface="+mn-lt"/>
              </a:rPr>
              <a:t>PfA</a:t>
            </a:r>
            <a:r>
              <a:rPr lang="en-GB" altLang="en-US" sz="1300" b="1" dirty="0">
                <a:latin typeface="+mn-lt"/>
              </a:rPr>
              <a:t>) SNO:  </a:t>
            </a:r>
            <a:r>
              <a:rPr lang="en-GB" altLang="en-US" sz="1300" dirty="0">
                <a:latin typeface="+mn-lt"/>
              </a:rPr>
              <a:t>Jennie May – </a:t>
            </a:r>
            <a:r>
              <a:rPr lang="en-GB" altLang="en-US" sz="1300" dirty="0">
                <a:latin typeface="+mn-lt"/>
                <a:hlinkClick r:id="rId5"/>
              </a:rPr>
              <a:t>jennie.may@westsussex.gov.uk</a:t>
            </a:r>
            <a:r>
              <a:rPr lang="en-GB" altLang="en-US" sz="1300" dirty="0">
                <a:latin typeface="+mn-lt"/>
              </a:rPr>
              <a:t> </a:t>
            </a:r>
          </a:p>
          <a:p>
            <a:r>
              <a:rPr lang="en-GB" altLang="en-US" sz="1300" dirty="0">
                <a:latin typeface="+mn-lt"/>
              </a:rPr>
              <a:t>School’s first point of contact  will be the Planning Co-Ordinator (PC) allocated to your school. Please email the Team Inbox or your area SNO if you are unsure who your named Planning Co-Ordinator is.</a:t>
            </a:r>
          </a:p>
          <a:p>
            <a:endParaRPr lang="en-GB" altLang="en-US" sz="1300" dirty="0">
              <a:latin typeface="+mn-lt"/>
            </a:endParaRPr>
          </a:p>
          <a:p>
            <a:r>
              <a:rPr lang="en-GB" altLang="en-US" sz="1300" dirty="0">
                <a:latin typeface="+mn-lt"/>
              </a:rPr>
              <a:t>North Team Inbox: </a:t>
            </a:r>
            <a:r>
              <a:rPr lang="en-GB" altLang="en-US" sz="1300" dirty="0">
                <a:latin typeface="+mn-lt"/>
                <a:hlinkClick r:id="rId6"/>
              </a:rPr>
              <a:t>SENAT.north@westsussex.gov.uk</a:t>
            </a:r>
            <a:r>
              <a:rPr lang="en-GB" altLang="en-US" sz="1300" dirty="0">
                <a:latin typeface="+mn-lt"/>
              </a:rPr>
              <a:t> </a:t>
            </a:r>
          </a:p>
          <a:p>
            <a:r>
              <a:rPr lang="en-GB" altLang="en-US" sz="1300" b="1" dirty="0">
                <a:latin typeface="+mn-lt"/>
              </a:rPr>
              <a:t>Special Needs Officers (SNOs) North Team:</a:t>
            </a:r>
          </a:p>
          <a:p>
            <a:r>
              <a:rPr lang="en-GB" altLang="en-US" sz="1300" dirty="0">
                <a:latin typeface="+mn-lt"/>
              </a:rPr>
              <a:t>Sharon Smith -  s</a:t>
            </a:r>
            <a:r>
              <a:rPr lang="en-GB" altLang="en-US" sz="1300" dirty="0">
                <a:latin typeface="+mn-lt"/>
                <a:hlinkClick r:id="rId7"/>
              </a:rPr>
              <a:t>haron.smith@westsussex.gov.uk</a:t>
            </a:r>
            <a:r>
              <a:rPr lang="en-GB" altLang="en-US" sz="1300" dirty="0">
                <a:latin typeface="+mn-lt"/>
              </a:rPr>
              <a:t> </a:t>
            </a:r>
          </a:p>
          <a:p>
            <a:r>
              <a:rPr lang="en-GB" altLang="en-US" sz="1300" dirty="0">
                <a:latin typeface="+mn-lt"/>
              </a:rPr>
              <a:t>Kim Heden - </a:t>
            </a:r>
            <a:r>
              <a:rPr lang="en-GB" altLang="en-US" sz="1300" dirty="0">
                <a:latin typeface="+mn-lt"/>
                <a:hlinkClick r:id="rId8"/>
              </a:rPr>
              <a:t>kim.heden@westsussex.gov.uk</a:t>
            </a:r>
            <a:r>
              <a:rPr lang="en-GB" altLang="en-US" sz="1300" dirty="0">
                <a:latin typeface="+mn-lt"/>
              </a:rPr>
              <a:t> </a:t>
            </a:r>
          </a:p>
          <a:p>
            <a:r>
              <a:rPr lang="en-GB" altLang="en-US" sz="1300" dirty="0">
                <a:latin typeface="+mn-lt"/>
              </a:rPr>
              <a:t>Elektra Robinson – </a:t>
            </a:r>
            <a:r>
              <a:rPr lang="en-GB" altLang="en-US" sz="1300" dirty="0">
                <a:latin typeface="+mn-lt"/>
                <a:hlinkClick r:id="rId9"/>
              </a:rPr>
              <a:t>elektra.robinson@westsussex.gov.uk</a:t>
            </a:r>
            <a:r>
              <a:rPr lang="en-GB" altLang="en-US" sz="1300" dirty="0">
                <a:latin typeface="+mn-lt"/>
              </a:rPr>
              <a:t> </a:t>
            </a:r>
          </a:p>
          <a:p>
            <a:endParaRPr lang="en-GB" altLang="en-US" sz="1300" dirty="0">
              <a:latin typeface="+mn-lt"/>
            </a:endParaRPr>
          </a:p>
          <a:p>
            <a:r>
              <a:rPr lang="en-GB" altLang="en-US" sz="1300" dirty="0">
                <a:latin typeface="+mn-lt"/>
              </a:rPr>
              <a:t>South Team Inbox: </a:t>
            </a:r>
            <a:r>
              <a:rPr lang="en-GB" altLang="en-US" sz="1300" dirty="0">
                <a:latin typeface="+mn-lt"/>
                <a:hlinkClick r:id="rId10"/>
              </a:rPr>
              <a:t>SENAT.south@westsussex.gov.uk</a:t>
            </a:r>
            <a:r>
              <a:rPr lang="en-GB" altLang="en-US" sz="1300" dirty="0">
                <a:latin typeface="+mn-lt"/>
              </a:rPr>
              <a:t> </a:t>
            </a:r>
          </a:p>
          <a:p>
            <a:r>
              <a:rPr lang="en-GB" altLang="en-US" sz="1300" b="1" dirty="0">
                <a:latin typeface="+mn-lt"/>
              </a:rPr>
              <a:t>Special Needs Officers (SNOs) South Team:</a:t>
            </a:r>
          </a:p>
          <a:p>
            <a:r>
              <a:rPr lang="en-GB" altLang="en-US" sz="1300" dirty="0">
                <a:latin typeface="+mn-lt"/>
              </a:rPr>
              <a:t>Emma Spurle – </a:t>
            </a:r>
            <a:r>
              <a:rPr lang="en-GB" altLang="en-US" sz="1300" u="sng" dirty="0">
                <a:solidFill>
                  <a:srgbClr val="0033CC"/>
                </a:solidFill>
                <a:latin typeface="+mn-lt"/>
              </a:rPr>
              <a:t>e</a:t>
            </a:r>
            <a:r>
              <a:rPr lang="en-GB" altLang="en-US" sz="1300" dirty="0">
                <a:latin typeface="+mn-lt"/>
                <a:hlinkClick r:id="rId11"/>
              </a:rPr>
              <a:t>mma.spurle@westsussex.gov.uk</a:t>
            </a:r>
            <a:r>
              <a:rPr lang="en-GB" altLang="en-US" sz="1300" dirty="0">
                <a:latin typeface="+mn-lt"/>
              </a:rPr>
              <a:t> </a:t>
            </a:r>
          </a:p>
          <a:p>
            <a:r>
              <a:rPr lang="en-GB" altLang="en-US" sz="1300" dirty="0">
                <a:latin typeface="+mn-lt"/>
              </a:rPr>
              <a:t>Sam Mainwaring - </a:t>
            </a:r>
            <a:r>
              <a:rPr lang="en-GB" altLang="en-US" sz="1300" dirty="0">
                <a:latin typeface="+mn-lt"/>
                <a:hlinkClick r:id="rId12"/>
              </a:rPr>
              <a:t>sam.mainwaring@westsussex.gov.uk</a:t>
            </a:r>
            <a:endParaRPr lang="en-GB" altLang="en-US" sz="1300" dirty="0">
              <a:latin typeface="+mn-lt"/>
            </a:endParaRPr>
          </a:p>
          <a:p>
            <a:r>
              <a:rPr lang="en-GB" altLang="en-US" sz="1300" dirty="0">
                <a:latin typeface="+mn-lt"/>
              </a:rPr>
              <a:t>Claire Fowler – </a:t>
            </a:r>
            <a:r>
              <a:rPr lang="en-GB" altLang="en-US" sz="1300" dirty="0">
                <a:latin typeface="+mn-lt"/>
                <a:hlinkClick r:id="rId13"/>
              </a:rPr>
              <a:t>claire.fowler@westsussex.gov.uk</a:t>
            </a:r>
            <a:r>
              <a:rPr lang="en-GB" altLang="en-US" sz="1300" dirty="0">
                <a:latin typeface="+mn-lt"/>
              </a:rPr>
              <a:t>  </a:t>
            </a:r>
          </a:p>
          <a:p>
            <a:endParaRPr lang="en-GB" altLang="en-US" sz="1300" dirty="0">
              <a:latin typeface="Candara" panose="020E0502030303020204" pitchFamily="34" charset="0"/>
            </a:endParaRPr>
          </a:p>
          <a:p>
            <a:endParaRPr lang="en-GB" sz="1300" dirty="0">
              <a:effectLst/>
              <a:latin typeface="Candara" panose="020E0502030303020204" pitchFamily="34" charset="0"/>
              <a:ea typeface="Calibri" panose="020F0502020204030204" pitchFamily="34" charset="0"/>
            </a:endParaRPr>
          </a:p>
        </p:txBody>
      </p:sp>
      <p:sp>
        <p:nvSpPr>
          <p:cNvPr id="54276" name="TextBox 4">
            <a:extLst>
              <a:ext uri="{FF2B5EF4-FFF2-40B4-BE49-F238E27FC236}">
                <a16:creationId xmlns:a16="http://schemas.microsoft.com/office/drawing/2014/main" id="{79E6E427-167E-4206-AC87-8B5752BF5532}"/>
              </a:ext>
            </a:extLst>
          </p:cNvPr>
          <p:cNvSpPr txBox="1">
            <a:spLocks noChangeArrowheads="1"/>
          </p:cNvSpPr>
          <p:nvPr/>
        </p:nvSpPr>
        <p:spPr bwMode="auto">
          <a:xfrm>
            <a:off x="-3636963" y="549275"/>
            <a:ext cx="3636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endParaRPr lang="en-US" altLang="en-US" sz="1800">
              <a:solidFill>
                <a:schemeClr val="tx1"/>
              </a:solidFill>
              <a:latin typeface="Comic Sans MS" panose="030F0702030302020204" pitchFamily="66" charset="0"/>
            </a:endParaRPr>
          </a:p>
        </p:txBody>
      </p:sp>
      <p:sp>
        <p:nvSpPr>
          <p:cNvPr id="6" name="Rectangle 2">
            <a:extLst>
              <a:ext uri="{FF2B5EF4-FFF2-40B4-BE49-F238E27FC236}">
                <a16:creationId xmlns:a16="http://schemas.microsoft.com/office/drawing/2014/main" id="{833F65EE-CECC-4BA9-8C8E-9ACF10318B6F}"/>
              </a:ext>
            </a:extLst>
          </p:cNvPr>
          <p:cNvSpPr txBox="1">
            <a:spLocks noChangeArrowheads="1"/>
          </p:cNvSpPr>
          <p:nvPr/>
        </p:nvSpPr>
        <p:spPr bwMode="auto">
          <a:xfrm>
            <a:off x="-540568" y="-794"/>
            <a:ext cx="4176464" cy="1468438"/>
          </a:xfrm>
          <a:prstGeom prst="rect">
            <a:avLst/>
          </a:prstGeom>
          <a:noFill/>
          <a:ln>
            <a:noFill/>
          </a:ln>
        </p:spPr>
        <p:txBody>
          <a:bodyPr anchor="ctr">
            <a:normAutofit fontScale="45000" lnSpcReduction="20000"/>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eaLnBrk="1" fontAlgn="auto" hangingPunct="1">
              <a:spcAft>
                <a:spcPts val="0"/>
              </a:spcAft>
              <a:defRPr/>
            </a:pPr>
            <a:br>
              <a:rPr lang="en-GB" altLang="en-US" dirty="0"/>
            </a:br>
            <a:r>
              <a:rPr lang="en-GB" altLang="en-US" sz="14700" dirty="0">
                <a:solidFill>
                  <a:schemeClr val="tx1"/>
                </a:solidFill>
              </a:rPr>
              <a:t>Contacts</a:t>
            </a:r>
            <a:br>
              <a:rPr lang="en-GB" altLang="en-US" dirty="0"/>
            </a:br>
            <a:endParaRPr lang="en-GB" altLang="en-US" dirty="0"/>
          </a:p>
        </p:txBody>
      </p:sp>
    </p:spTree>
  </p:cSld>
  <p:clrMapOvr>
    <a:masterClrMapping/>
  </p:clrMapOvr>
  <p:transition spd="slow" advClick="0" advTm="10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D54AE-D16C-46A9-B681-FB80C86E258D}"/>
              </a:ext>
            </a:extLst>
          </p:cNvPr>
          <p:cNvSpPr>
            <a:spLocks noGrp="1"/>
          </p:cNvSpPr>
          <p:nvPr>
            <p:ph type="title"/>
          </p:nvPr>
        </p:nvSpPr>
        <p:spPr>
          <a:xfrm>
            <a:off x="205447" y="-161925"/>
            <a:ext cx="8728435" cy="1463023"/>
          </a:xfrm>
        </p:spPr>
        <p:txBody>
          <a:bodyPr>
            <a:normAutofit/>
          </a:bodyPr>
          <a:lstStyle/>
          <a:p>
            <a:r>
              <a:rPr lang="en-GB" sz="2800" dirty="0"/>
              <a:t>Purpose of an EHCP?</a:t>
            </a:r>
          </a:p>
        </p:txBody>
      </p:sp>
      <p:sp>
        <p:nvSpPr>
          <p:cNvPr id="3" name="Content Placeholder 2">
            <a:extLst>
              <a:ext uri="{FF2B5EF4-FFF2-40B4-BE49-F238E27FC236}">
                <a16:creationId xmlns:a16="http://schemas.microsoft.com/office/drawing/2014/main" id="{FD6F5713-0F9B-46DF-98FB-E3C2E1748260}"/>
              </a:ext>
            </a:extLst>
          </p:cNvPr>
          <p:cNvSpPr>
            <a:spLocks noGrp="1"/>
          </p:cNvSpPr>
          <p:nvPr>
            <p:ph idx="1"/>
          </p:nvPr>
        </p:nvSpPr>
        <p:spPr>
          <a:xfrm>
            <a:off x="205447" y="981075"/>
            <a:ext cx="8728435" cy="4719445"/>
          </a:xfrm>
        </p:spPr>
        <p:txBody>
          <a:bodyPr>
            <a:normAutofit/>
          </a:bodyPr>
          <a:lstStyle/>
          <a:p>
            <a:pPr marL="0" indent="0">
              <a:buNone/>
            </a:pPr>
            <a:r>
              <a:rPr lang="en-GB" sz="1800" b="1" i="0" u="none" strike="noStrike" baseline="0" dirty="0">
                <a:cs typeface="Calibri" panose="020F0502020204030204" pitchFamily="34" charset="0"/>
              </a:rPr>
              <a:t>The SEND Code of Practice (9.2) states:</a:t>
            </a:r>
            <a:endParaRPr lang="en-GB" sz="1800" b="0" i="0" u="none" strike="noStrike" baseline="0" dirty="0">
              <a:cs typeface="Calibri" panose="020F0502020204030204" pitchFamily="34" charset="0"/>
            </a:endParaRPr>
          </a:p>
          <a:p>
            <a:pPr marL="0" indent="0">
              <a:buNone/>
            </a:pPr>
            <a:endParaRPr lang="en-GB" sz="1200" b="0" i="0" u="none" strike="noStrike" baseline="0" dirty="0">
              <a:cs typeface="Calibri" panose="020F0502020204030204" pitchFamily="34" charset="0"/>
            </a:endParaRPr>
          </a:p>
          <a:p>
            <a:pPr marL="0" indent="0">
              <a:buNone/>
            </a:pPr>
            <a:r>
              <a:rPr lang="en-GB" sz="1800" b="0" i="1" u="none" strike="noStrike" baseline="0" dirty="0">
                <a:cs typeface="Calibri" panose="020F0502020204030204" pitchFamily="34" charset="0"/>
              </a:rPr>
              <a:t>“The purpose of an EHC plan is to make special educational provision to meet the special educational needs of the child or young person, to secure </a:t>
            </a:r>
            <a:r>
              <a:rPr lang="en-GB" sz="1800" i="1" u="none" strike="noStrike" baseline="0" dirty="0">
                <a:cs typeface="Calibri" panose="020F0502020204030204" pitchFamily="34" charset="0"/>
              </a:rPr>
              <a:t>the best possible outcomes for them across education, health and social care and, as they get older, prepare them for adulthood.” </a:t>
            </a:r>
          </a:p>
          <a:p>
            <a:pPr marL="0" indent="0">
              <a:buNone/>
            </a:pPr>
            <a:r>
              <a:rPr lang="en-GB" sz="1800" dirty="0">
                <a:cs typeface="Calibri" panose="020F0502020204030204" pitchFamily="34" charset="0"/>
              </a:rPr>
              <a:t>An EHCP:</a:t>
            </a:r>
          </a:p>
          <a:p>
            <a:pPr marL="342900" lvl="0" indent="-342900">
              <a:buFont typeface="Arial" panose="020B0604020202020204" pitchFamily="34" charset="0"/>
              <a:buChar char="•"/>
              <a:tabLst>
                <a:tab pos="457200" algn="l"/>
              </a:tabLst>
            </a:pPr>
            <a:r>
              <a:rPr lang="en-GB" sz="1800" dirty="0">
                <a:effectLst/>
                <a:ea typeface="Times New Roman" panose="02020603050405020304" pitchFamily="18" charset="0"/>
                <a:cs typeface="Times New Roman" panose="02020603050405020304" pitchFamily="18" charset="0"/>
              </a:rPr>
              <a:t>Is a legal document written by the Local Authority (LA) to support children and young people (CYP) between the ages of 0-25 who need a high level of support</a:t>
            </a:r>
          </a:p>
          <a:p>
            <a:pPr marL="342900" lvl="0" indent="-342900">
              <a:buFont typeface="Arial" panose="020B0604020202020204" pitchFamily="34" charset="0"/>
              <a:buChar char="•"/>
              <a:tabLst>
                <a:tab pos="457200" algn="l"/>
              </a:tabLst>
            </a:pPr>
            <a:r>
              <a:rPr lang="en-GB" sz="1800" dirty="0">
                <a:effectLst/>
                <a:ea typeface="Times New Roman" panose="02020603050405020304" pitchFamily="18" charset="0"/>
                <a:cs typeface="Times New Roman" panose="02020603050405020304" pitchFamily="18" charset="0"/>
              </a:rPr>
              <a:t>Records the views, interests and aspirations of parents and CYP</a:t>
            </a:r>
          </a:p>
          <a:p>
            <a:pPr marL="342900" lvl="0" indent="-342900">
              <a:buFont typeface="Arial" panose="020B0604020202020204" pitchFamily="34" charset="0"/>
              <a:buChar char="•"/>
              <a:tabLst>
                <a:tab pos="457200" algn="l"/>
              </a:tabLst>
            </a:pPr>
            <a:r>
              <a:rPr lang="en-GB" sz="1800" dirty="0">
                <a:effectLst/>
                <a:ea typeface="Times New Roman" panose="02020603050405020304" pitchFamily="18" charset="0"/>
                <a:cs typeface="Times New Roman" panose="02020603050405020304" pitchFamily="18" charset="0"/>
              </a:rPr>
              <a:t>Describes the CYP special educational needs and health and social care needs</a:t>
            </a:r>
          </a:p>
          <a:p>
            <a:pPr marL="342900" lvl="0" indent="-342900">
              <a:buFont typeface="Arial" panose="020B0604020202020204" pitchFamily="34" charset="0"/>
              <a:buChar char="•"/>
              <a:tabLst>
                <a:tab pos="457200" algn="l"/>
              </a:tabLst>
            </a:pPr>
            <a:r>
              <a:rPr lang="en-GB" sz="1800" dirty="0">
                <a:effectLst/>
                <a:ea typeface="Times New Roman" panose="02020603050405020304" pitchFamily="18" charset="0"/>
                <a:cs typeface="Times New Roman" panose="02020603050405020304" pitchFamily="18" charset="0"/>
              </a:rPr>
              <a:t>Establishes outcomes based on CYPs needs and aspirations</a:t>
            </a:r>
          </a:p>
          <a:p>
            <a:pPr marL="342900" lvl="0" indent="-342900">
              <a:buFont typeface="Arial" panose="020B0604020202020204" pitchFamily="34" charset="0"/>
              <a:buChar char="•"/>
              <a:tabLst>
                <a:tab pos="457200" algn="l"/>
              </a:tabLst>
            </a:pPr>
            <a:r>
              <a:rPr lang="en-GB" sz="1800" dirty="0">
                <a:effectLst/>
                <a:ea typeface="Times New Roman" panose="02020603050405020304" pitchFamily="18" charset="0"/>
                <a:cs typeface="Times New Roman" panose="02020603050405020304" pitchFamily="18" charset="0"/>
              </a:rPr>
              <a:t>Specifies provision required to meet the CYPs needs and support achievement of outcomes </a:t>
            </a:r>
          </a:p>
          <a:p>
            <a:pPr marL="342900" lvl="0" indent="-342900">
              <a:buFont typeface="Arial" panose="020B0604020202020204" pitchFamily="34" charset="0"/>
              <a:buChar char="•"/>
              <a:tabLst>
                <a:tab pos="457200" algn="l"/>
              </a:tabLst>
            </a:pPr>
            <a:r>
              <a:rPr lang="en-GB" sz="1800" dirty="0">
                <a:effectLst/>
                <a:ea typeface="Calibri" panose="020F0502020204030204" pitchFamily="34" charset="0"/>
              </a:rPr>
              <a:t>Gives parents the option of a wider range of provision</a:t>
            </a:r>
            <a:endParaRPr lang="en-GB" sz="1800" dirty="0">
              <a:effectLst/>
              <a:ea typeface="Times New Roman" panose="02020603050405020304" pitchFamily="18" charset="0"/>
              <a:cs typeface="Times New Roman" panose="02020603050405020304" pitchFamily="18" charset="0"/>
            </a:endParaRPr>
          </a:p>
          <a:p>
            <a:endParaRPr lang="en-GB" sz="2400" i="1" dirty="0">
              <a:latin typeface="Calibri" panose="020F0502020204030204" pitchFamily="34" charset="0"/>
              <a:cs typeface="Calibri" panose="020F0502020204030204" pitchFamily="34" charset="0"/>
            </a:endParaRPr>
          </a:p>
        </p:txBody>
      </p:sp>
      <p:pic>
        <p:nvPicPr>
          <p:cNvPr id="5" name="Picture 4" descr="The Send Code of Practice 0-25 Years: Policy, Provision and Practice : Rona  Tutt, Paul Williams: Amazon.co.uk: Books">
            <a:hlinkClick r:id="rId2" tgtFrame="&quot;_blank&quot;"/>
            <a:extLst>
              <a:ext uri="{FF2B5EF4-FFF2-40B4-BE49-F238E27FC236}">
                <a16:creationId xmlns:a16="http://schemas.microsoft.com/office/drawing/2014/main" id="{5DEA3AFB-AB41-4DA3-8503-5215243304DE}"/>
              </a:ext>
            </a:extLst>
          </p:cNvPr>
          <p:cNvPicPr/>
          <p:nvPr/>
        </p:nvPicPr>
        <p:blipFill rotWithShape="1">
          <a:blip r:embed="rId3">
            <a:extLst>
              <a:ext uri="{28A0092B-C50C-407E-A947-70E740481C1C}">
                <a14:useLocalDpi xmlns:a14="http://schemas.microsoft.com/office/drawing/2010/main" val="0"/>
              </a:ext>
            </a:extLst>
          </a:blip>
          <a:srcRect l="3324" t="13294" r="3445" b="27867"/>
          <a:stretch/>
        </p:blipFill>
        <p:spPr bwMode="auto">
          <a:xfrm>
            <a:off x="7000875" y="0"/>
            <a:ext cx="1819274" cy="15763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8425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446" y="585979"/>
            <a:ext cx="8728435" cy="1404745"/>
          </a:xfrm>
        </p:spPr>
        <p:txBody>
          <a:bodyPr>
            <a:normAutofit fontScale="90000"/>
          </a:bodyPr>
          <a:lstStyle/>
          <a:p>
            <a:br>
              <a:rPr lang="en-US" sz="2800" dirty="0"/>
            </a:br>
            <a:br>
              <a:rPr lang="en-US" sz="2800" dirty="0"/>
            </a:br>
            <a:r>
              <a:rPr lang="en-US" sz="2700" dirty="0">
                <a:latin typeface="+mn-lt"/>
              </a:rPr>
              <a:t>SEN Support and Education Health and Care Needs Assessments (EHCNAs)</a:t>
            </a:r>
            <a:br>
              <a:rPr lang="en-US" sz="2700" dirty="0">
                <a:latin typeface="+mn-lt"/>
              </a:rPr>
            </a:br>
            <a:r>
              <a:rPr kumimoji="0" lang="en-GB" altLang="en-US" sz="2000" b="1" i="1" u="none" strike="noStrike" kern="1200" cap="none" spc="0" normalizeH="0" baseline="0" noProof="0" dirty="0">
                <a:ln>
                  <a:noFill/>
                </a:ln>
                <a:solidFill>
                  <a:srgbClr val="003399"/>
                </a:solidFill>
                <a:effectLst/>
                <a:uLnTx/>
                <a:uFillTx/>
                <a:latin typeface="+mn-lt"/>
                <a:ea typeface="+mj-ea"/>
              </a:rPr>
              <a:t>SEND Code of Practice, Section 6 and 9, Children and Families Act 2014</a:t>
            </a:r>
            <a:r>
              <a:rPr lang="en-GB" altLang="en-US" sz="2000" i="1" dirty="0">
                <a:solidFill>
                  <a:srgbClr val="003399"/>
                </a:solidFill>
                <a:latin typeface="+mn-lt"/>
              </a:rPr>
              <a:t>, </a:t>
            </a:r>
            <a:r>
              <a:rPr kumimoji="0" lang="en-GB" altLang="en-US" sz="2000" b="1" i="1" u="none" strike="noStrike" kern="1200" cap="none" spc="0" normalizeH="0" baseline="0" noProof="0" dirty="0">
                <a:ln>
                  <a:noFill/>
                </a:ln>
                <a:solidFill>
                  <a:srgbClr val="003399"/>
                </a:solidFill>
                <a:effectLst/>
                <a:uLnTx/>
                <a:uFillTx/>
                <a:latin typeface="+mn-lt"/>
                <a:ea typeface="+mj-ea"/>
              </a:rPr>
              <a:t>The Equality Act 2010, The Care Act 2014, Chronically Sick and Disabled Persons Act 1970, Children Act 1989</a:t>
            </a:r>
            <a:r>
              <a:rPr lang="en-GB" altLang="en-US" sz="2000" i="1" dirty="0">
                <a:solidFill>
                  <a:srgbClr val="003399"/>
                </a:solidFill>
                <a:latin typeface="+mn-lt"/>
              </a:rPr>
              <a:t>, </a:t>
            </a:r>
            <a:r>
              <a:rPr kumimoji="0" lang="en-GB" altLang="en-US" sz="2000" b="1" i="1" u="none" strike="noStrike" kern="1200" cap="none" spc="0" normalizeH="0" baseline="0" noProof="0" dirty="0">
                <a:ln>
                  <a:noFill/>
                </a:ln>
                <a:solidFill>
                  <a:srgbClr val="003399"/>
                </a:solidFill>
                <a:effectLst/>
                <a:uLnTx/>
                <a:uFillTx/>
                <a:latin typeface="+mn-lt"/>
                <a:ea typeface="+mj-ea"/>
              </a:rPr>
              <a:t>SEND Regulations 2014</a:t>
            </a:r>
            <a:br>
              <a:rPr kumimoji="0" lang="en-GB" altLang="en-US" sz="2800" b="1" i="0" u="none" strike="noStrike" kern="1200" cap="none" spc="0" normalizeH="0" baseline="0" noProof="0" dirty="0">
                <a:ln>
                  <a:noFill/>
                </a:ln>
                <a:solidFill>
                  <a:srgbClr val="003399"/>
                </a:solidFill>
                <a:effectLst/>
                <a:uLnTx/>
                <a:uFillTx/>
                <a:latin typeface="Corbel"/>
                <a:ea typeface="+mj-ea"/>
              </a:rPr>
            </a:br>
            <a:br>
              <a:rPr lang="en-GB" altLang="en-US" sz="2800" b="1" dirty="0">
                <a:solidFill>
                  <a:srgbClr val="003399"/>
                </a:solidFill>
              </a:rPr>
            </a:br>
            <a:br>
              <a:rPr lang="en-GB" altLang="en-US" sz="2800" b="1" dirty="0">
                <a:solidFill>
                  <a:srgbClr val="003399"/>
                </a:solidFill>
              </a:rPr>
            </a:br>
            <a:endParaRPr lang="en-US" sz="2800" dirty="0"/>
          </a:p>
        </p:txBody>
      </p:sp>
      <p:sp>
        <p:nvSpPr>
          <p:cNvPr id="3" name="Content Placeholder 2"/>
          <p:cNvSpPr>
            <a:spLocks noGrp="1"/>
          </p:cNvSpPr>
          <p:nvPr>
            <p:ph idx="1"/>
          </p:nvPr>
        </p:nvSpPr>
        <p:spPr>
          <a:xfrm>
            <a:off x="264559" y="4070197"/>
            <a:ext cx="8619557" cy="1261237"/>
          </a:xfrm>
        </p:spPr>
        <p:txBody>
          <a:bodyPr>
            <a:normAutofit/>
          </a:bodyPr>
          <a:lstStyle/>
          <a:p>
            <a:pPr marL="342900" lvl="0" indent="-342900">
              <a:buFont typeface="Symbol" panose="05050102010706020507" pitchFamily="18" charset="2"/>
              <a:buChar char=""/>
            </a:pPr>
            <a:r>
              <a:rPr lang="en-GB" sz="1800" dirty="0">
                <a:effectLst/>
                <a:ea typeface="Times New Roman" panose="02020603050405020304" pitchFamily="18" charset="0"/>
              </a:rPr>
              <a:t>Where a child or young person is not making expected progress and is identified as likely to need regular support that is additional to and different from their peers, </a:t>
            </a:r>
            <a:r>
              <a:rPr lang="en-GB" sz="1800" b="1" dirty="0">
                <a:effectLst/>
                <a:ea typeface="Times New Roman" panose="02020603050405020304" pitchFamily="18" charset="0"/>
              </a:rPr>
              <a:t>the </a:t>
            </a:r>
            <a:r>
              <a:rPr lang="en-GB" sz="1800" dirty="0">
                <a:effectLst/>
                <a:ea typeface="Times New Roman" panose="02020603050405020304" pitchFamily="18" charset="0"/>
              </a:rPr>
              <a:t>graduated approach cycle ‘assess, plan, do, review’ should be followed to ensure appropriate and effective provision is put in place through SEN Support</a:t>
            </a:r>
          </a:p>
          <a:p>
            <a:pPr>
              <a:spcAft>
                <a:spcPts val="800"/>
              </a:spcAft>
            </a:pPr>
            <a:endParaRPr lang="en-GB" sz="1800" dirty="0">
              <a:ea typeface="Calibri" panose="020F0502020204030204" pitchFamily="34" charset="0"/>
              <a:cs typeface="Times New Roman" panose="02020603050405020304" pitchFamily="18" charset="0"/>
            </a:endParaRPr>
          </a:p>
          <a:p>
            <a:pPr>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solidFill>
                <a:srgbClr val="0000FF"/>
              </a:solidFill>
            </a:endParaRPr>
          </a:p>
        </p:txBody>
      </p:sp>
      <p:pic>
        <p:nvPicPr>
          <p:cNvPr id="5" name="Picture 4" descr="Education, Health and Care Plan.">
            <a:extLst>
              <a:ext uri="{FF2B5EF4-FFF2-40B4-BE49-F238E27FC236}">
                <a16:creationId xmlns:a16="http://schemas.microsoft.com/office/drawing/2014/main" id="{A1B28A55-E371-447D-93A8-E0166CB782D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894964" y="1754884"/>
            <a:ext cx="1504950" cy="1905000"/>
          </a:xfrm>
          <a:prstGeom prst="rect">
            <a:avLst/>
          </a:prstGeom>
          <a:noFill/>
          <a:ln>
            <a:noFill/>
          </a:ln>
        </p:spPr>
      </p:pic>
      <p:sp>
        <p:nvSpPr>
          <p:cNvPr id="6" name="TextBox 5">
            <a:extLst>
              <a:ext uri="{FF2B5EF4-FFF2-40B4-BE49-F238E27FC236}">
                <a16:creationId xmlns:a16="http://schemas.microsoft.com/office/drawing/2014/main" id="{01D62822-CEF3-4BFF-B8ED-ECB1E60CE39D}"/>
              </a:ext>
            </a:extLst>
          </p:cNvPr>
          <p:cNvSpPr txBox="1"/>
          <p:nvPr/>
        </p:nvSpPr>
        <p:spPr>
          <a:xfrm>
            <a:off x="259884" y="1881291"/>
            <a:ext cx="6689518" cy="2308324"/>
          </a:xfrm>
          <a:prstGeom prst="rect">
            <a:avLst/>
          </a:prstGeom>
          <a:noFill/>
        </p:spPr>
        <p:txBody>
          <a:bodyPr wrap="square">
            <a:spAutoFit/>
          </a:bodyPr>
          <a:lstStyle/>
          <a:p>
            <a:pPr marL="342900" lvl="0" indent="-342900">
              <a:buFont typeface="Symbol" panose="05050102010706020507" pitchFamily="18" charset="2"/>
              <a:buChar char=""/>
            </a:pPr>
            <a:r>
              <a:rPr lang="en-GB" sz="1800" dirty="0">
                <a:solidFill>
                  <a:schemeClr val="tx1">
                    <a:lumMod val="65000"/>
                    <a:lumOff val="35000"/>
                  </a:schemeClr>
                </a:solidFill>
                <a:effectLst/>
                <a:ea typeface="Times New Roman" panose="02020603050405020304" pitchFamily="18" charset="0"/>
              </a:rPr>
              <a:t>Most children and young people with special educational needs or disabilities will have their needs met through effective use of resources already available in their mainstream setting </a:t>
            </a:r>
          </a:p>
          <a:p>
            <a:pPr marL="342900" indent="-342900">
              <a:buFont typeface="Symbol" panose="05050102010706020507" pitchFamily="18" charset="2"/>
              <a:buChar char=""/>
            </a:pPr>
            <a:r>
              <a:rPr lang="en-GB" sz="1800" dirty="0">
                <a:solidFill>
                  <a:schemeClr val="tx1">
                    <a:lumMod val="65000"/>
                    <a:lumOff val="35000"/>
                  </a:schemeClr>
                </a:solidFill>
                <a:effectLst/>
                <a:ea typeface="Times New Roman" panose="02020603050405020304" pitchFamily="18" charset="0"/>
              </a:rPr>
              <a:t>The West Sussex </a:t>
            </a:r>
            <a:r>
              <a:rPr lang="en-GB" sz="1800" b="1" u="sng" dirty="0">
                <a:solidFill>
                  <a:srgbClr val="0000FF"/>
                </a:solidFill>
                <a:effectLst/>
                <a:ea typeface="Times New Roman" panose="02020603050405020304" pitchFamily="18" charset="0"/>
                <a:hlinkClick r:id="rId4"/>
              </a:rPr>
              <a:t>‘Ordinarily Available Inclusive Practice’</a:t>
            </a:r>
            <a:r>
              <a:rPr lang="en-GB" sz="1800" b="1" dirty="0">
                <a:effectLst/>
                <a:ea typeface="Times New Roman" panose="02020603050405020304" pitchFamily="18" charset="0"/>
              </a:rPr>
              <a:t> </a:t>
            </a:r>
            <a:r>
              <a:rPr lang="en-GB" sz="1800" b="1" dirty="0">
                <a:solidFill>
                  <a:schemeClr val="tx1">
                    <a:lumMod val="65000"/>
                    <a:lumOff val="35000"/>
                  </a:schemeClr>
                </a:solidFill>
                <a:effectLst/>
                <a:ea typeface="Times New Roman" panose="02020603050405020304" pitchFamily="18" charset="0"/>
              </a:rPr>
              <a:t>(OAIP)</a:t>
            </a:r>
            <a:r>
              <a:rPr lang="en-GB" sz="1800" dirty="0">
                <a:effectLst/>
                <a:ea typeface="Times New Roman" panose="02020603050405020304" pitchFamily="18" charset="0"/>
              </a:rPr>
              <a:t> </a:t>
            </a:r>
            <a:r>
              <a:rPr lang="en-GB" sz="1800" dirty="0">
                <a:solidFill>
                  <a:schemeClr val="tx1">
                    <a:lumMod val="65000"/>
                    <a:lumOff val="35000"/>
                  </a:schemeClr>
                </a:solidFill>
                <a:effectLst/>
                <a:ea typeface="Times New Roman" panose="02020603050405020304" pitchFamily="18" charset="0"/>
              </a:rPr>
              <a:t>guide provides useful information regarding how resources can be used to deliver effective provision as part of high quality teaching and inclusive practice</a:t>
            </a:r>
          </a:p>
          <a:p>
            <a:pPr marL="342900" lvl="0" indent="-342900">
              <a:buFont typeface="Symbol" panose="05050102010706020507" pitchFamily="18" charset="2"/>
              <a:buChar char=""/>
            </a:pP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12634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446" y="585979"/>
            <a:ext cx="8728435" cy="1404745"/>
          </a:xfrm>
        </p:spPr>
        <p:txBody>
          <a:bodyPr>
            <a:normAutofit fontScale="90000"/>
          </a:bodyPr>
          <a:lstStyle/>
          <a:p>
            <a:br>
              <a:rPr lang="en-US" sz="2800" dirty="0"/>
            </a:br>
            <a:br>
              <a:rPr lang="en-US" sz="2800" dirty="0"/>
            </a:br>
            <a:r>
              <a:rPr lang="en-US" sz="2700" dirty="0"/>
              <a:t>SEN Support and Education Health and Care Needs Assessments (EHCNAs)</a:t>
            </a:r>
            <a:br>
              <a:rPr lang="en-US" sz="2700" dirty="0"/>
            </a:br>
            <a:r>
              <a:rPr kumimoji="0" lang="en-GB" altLang="en-US" sz="2000" b="1" i="1" u="none" strike="noStrike" kern="1200" cap="none" spc="0" normalizeH="0" baseline="0" noProof="0" dirty="0">
                <a:ln>
                  <a:noFill/>
                </a:ln>
                <a:solidFill>
                  <a:srgbClr val="003399"/>
                </a:solidFill>
                <a:effectLst/>
                <a:uLnTx/>
                <a:uFillTx/>
                <a:ea typeface="+mj-ea"/>
              </a:rPr>
              <a:t>SEND Code of Practice, Section 6 and 9, Children and Families Act 2014</a:t>
            </a:r>
            <a:r>
              <a:rPr lang="en-GB" altLang="en-US" sz="2000" i="1" dirty="0">
                <a:solidFill>
                  <a:srgbClr val="003399"/>
                </a:solidFill>
              </a:rPr>
              <a:t>, </a:t>
            </a:r>
            <a:r>
              <a:rPr kumimoji="0" lang="en-GB" altLang="en-US" sz="2000" b="1" i="1" u="none" strike="noStrike" kern="1200" cap="none" spc="0" normalizeH="0" baseline="0" noProof="0" dirty="0">
                <a:ln>
                  <a:noFill/>
                </a:ln>
                <a:solidFill>
                  <a:srgbClr val="003399"/>
                </a:solidFill>
                <a:effectLst/>
                <a:uLnTx/>
                <a:uFillTx/>
                <a:ea typeface="+mj-ea"/>
              </a:rPr>
              <a:t>The Equality Act 2010, The Care Act 2014, Chronically Sick and Disabled Persons Act 1970, Children Act 1989</a:t>
            </a:r>
            <a:r>
              <a:rPr lang="en-GB" altLang="en-US" sz="2000" i="1" dirty="0">
                <a:solidFill>
                  <a:srgbClr val="003399"/>
                </a:solidFill>
              </a:rPr>
              <a:t>, </a:t>
            </a:r>
            <a:r>
              <a:rPr kumimoji="0" lang="en-GB" altLang="en-US" sz="2000" b="1" i="1" u="none" strike="noStrike" kern="1200" cap="none" spc="0" normalizeH="0" baseline="0" noProof="0" dirty="0">
                <a:ln>
                  <a:noFill/>
                </a:ln>
                <a:solidFill>
                  <a:srgbClr val="003399"/>
                </a:solidFill>
                <a:effectLst/>
                <a:uLnTx/>
                <a:uFillTx/>
                <a:ea typeface="+mj-ea"/>
              </a:rPr>
              <a:t>SEND Regulations 2014</a:t>
            </a:r>
            <a:br>
              <a:rPr kumimoji="0" lang="en-GB" altLang="en-US" sz="2800" b="1" i="0" u="none" strike="noStrike" kern="1200" cap="none" spc="0" normalizeH="0" baseline="0" noProof="0" dirty="0">
                <a:ln>
                  <a:noFill/>
                </a:ln>
                <a:solidFill>
                  <a:srgbClr val="003399"/>
                </a:solidFill>
                <a:effectLst/>
                <a:uLnTx/>
                <a:uFillTx/>
                <a:latin typeface="Corbel"/>
                <a:ea typeface="+mj-ea"/>
              </a:rPr>
            </a:br>
            <a:br>
              <a:rPr lang="en-GB" altLang="en-US" sz="2800" b="1" dirty="0">
                <a:solidFill>
                  <a:srgbClr val="003399"/>
                </a:solidFill>
              </a:rPr>
            </a:br>
            <a:br>
              <a:rPr lang="en-GB" altLang="en-US" sz="2800" b="1" dirty="0">
                <a:solidFill>
                  <a:srgbClr val="003399"/>
                </a:solidFill>
              </a:rPr>
            </a:br>
            <a:endParaRPr lang="en-US" sz="2800" dirty="0"/>
          </a:p>
        </p:txBody>
      </p:sp>
      <p:sp>
        <p:nvSpPr>
          <p:cNvPr id="3" name="Content Placeholder 2"/>
          <p:cNvSpPr>
            <a:spLocks noGrp="1"/>
          </p:cNvSpPr>
          <p:nvPr>
            <p:ph idx="1"/>
          </p:nvPr>
        </p:nvSpPr>
        <p:spPr>
          <a:xfrm>
            <a:off x="205447" y="2019299"/>
            <a:ext cx="8728435" cy="3490720"/>
          </a:xfrm>
        </p:spPr>
        <p:txBody>
          <a:bodyPr>
            <a:normAutofit/>
          </a:bodyPr>
          <a:lstStyle/>
          <a:p>
            <a:pPr marL="342900" lvl="0" indent="-342900">
              <a:buFont typeface="Symbol" panose="05050102010706020507" pitchFamily="18" charset="2"/>
              <a:buChar char=""/>
            </a:pPr>
            <a:r>
              <a:rPr lang="en-GB" sz="1800" dirty="0">
                <a:solidFill>
                  <a:schemeClr val="bg2">
                    <a:lumMod val="25000"/>
                  </a:schemeClr>
                </a:solidFill>
                <a:effectLst/>
                <a:ea typeface="Times New Roman" panose="02020603050405020304" pitchFamily="18" charset="0"/>
              </a:rPr>
              <a:t>If progress is not being made despite additional SEN Support, a request for an Education Health and Care Needs Assessment (EHCNA) can be considered.  Please see the link at the end of this PowerPoint for the Local Offer page which gives information regarding applying for an EHCNA. Please note this process changed in December 2021.</a:t>
            </a:r>
          </a:p>
          <a:p>
            <a:r>
              <a:rPr lang="en-GB" sz="1800" dirty="0">
                <a:solidFill>
                  <a:schemeClr val="bg2">
                    <a:lumMod val="25000"/>
                  </a:schemeClr>
                </a:solidFill>
                <a:effectLst/>
                <a:latin typeface="Calibri" panose="020F0502020204030204" pitchFamily="34" charset="0"/>
                <a:ea typeface="Calibri" panose="020F0502020204030204" pitchFamily="34" charset="0"/>
              </a:rPr>
              <a:t>If an EHCNA is agreed, SENAT need to determine whether a child/young person requires special educational provision in accordance with an EHCP by week 16. A Final EHCP should be issued by week by week 20. </a:t>
            </a:r>
            <a:endParaRPr lang="en-GB" sz="1000" dirty="0">
              <a:solidFill>
                <a:schemeClr val="bg2">
                  <a:lumMod val="25000"/>
                </a:schemeClr>
              </a:solidFill>
              <a:effectLst/>
              <a:ea typeface="Times New Roman" panose="02020603050405020304" pitchFamily="18" charset="0"/>
            </a:endParaRPr>
          </a:p>
          <a:p>
            <a:pPr marL="342000" indent="0">
              <a:buNone/>
            </a:pPr>
            <a:r>
              <a:rPr lang="en-GB" sz="1800" dirty="0">
                <a:solidFill>
                  <a:schemeClr val="bg2">
                    <a:lumMod val="25000"/>
                  </a:schemeClr>
                </a:solidFill>
                <a:effectLst/>
                <a:ea typeface="Times New Roman" panose="02020603050405020304" pitchFamily="18" charset="0"/>
              </a:rPr>
              <a:t>An EHCP should be viewed as a continuation of planning and support </a:t>
            </a:r>
          </a:p>
          <a:p>
            <a:pPr marL="342000" indent="0">
              <a:buNone/>
            </a:pPr>
            <a:r>
              <a:rPr lang="en-GB" sz="1800" dirty="0">
                <a:solidFill>
                  <a:schemeClr val="bg2">
                    <a:lumMod val="25000"/>
                  </a:schemeClr>
                </a:solidFill>
                <a:effectLst/>
                <a:ea typeface="Times New Roman" panose="02020603050405020304" pitchFamily="18" charset="0"/>
              </a:rPr>
              <a:t>that is already in place by the educational setting.</a:t>
            </a:r>
          </a:p>
          <a:p>
            <a:pPr marL="342000" lvl="0" indent="0">
              <a:buNone/>
            </a:pPr>
            <a:endParaRPr lang="en-GB" sz="1800" dirty="0">
              <a:effectLst/>
              <a:latin typeface="Times New Roman" panose="02020603050405020304" pitchFamily="18" charset="0"/>
              <a:ea typeface="Times New Roman" panose="02020603050405020304" pitchFamily="18" charset="0"/>
            </a:endParaRPr>
          </a:p>
          <a:p>
            <a:pPr marL="0" indent="0">
              <a:spcAft>
                <a:spcPts val="800"/>
              </a:spcAft>
              <a:buNone/>
            </a:pPr>
            <a:endParaRPr lang="en-GB" sz="1800" dirty="0">
              <a:ea typeface="Calibri" panose="020F0502020204030204" pitchFamily="34" charset="0"/>
              <a:cs typeface="Times New Roman" panose="02020603050405020304" pitchFamily="18" charset="0"/>
            </a:endParaRPr>
          </a:p>
          <a:p>
            <a:pPr>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solidFill>
                <a:srgbClr val="0000FF"/>
              </a:solidFill>
            </a:endParaRPr>
          </a:p>
        </p:txBody>
      </p:sp>
      <p:pic>
        <p:nvPicPr>
          <p:cNvPr id="5" name="Picture 4" descr="Education, Health and Care Plan.">
            <a:extLst>
              <a:ext uri="{FF2B5EF4-FFF2-40B4-BE49-F238E27FC236}">
                <a16:creationId xmlns:a16="http://schemas.microsoft.com/office/drawing/2014/main" id="{A1B28A55-E371-447D-93A8-E0166CB782D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274982" y="3764659"/>
            <a:ext cx="1301751" cy="1251311"/>
          </a:xfrm>
          <a:prstGeom prst="rect">
            <a:avLst/>
          </a:prstGeom>
          <a:noFill/>
          <a:ln>
            <a:noFill/>
          </a:ln>
        </p:spPr>
      </p:pic>
    </p:spTree>
    <p:extLst>
      <p:ext uri="{BB962C8B-B14F-4D97-AF65-F5344CB8AC3E}">
        <p14:creationId xmlns:p14="http://schemas.microsoft.com/office/powerpoint/2010/main" val="2394914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090F2-8710-42A6-B825-114CD0F6E70E}"/>
              </a:ext>
            </a:extLst>
          </p:cNvPr>
          <p:cNvSpPr>
            <a:spLocks noGrp="1"/>
          </p:cNvSpPr>
          <p:nvPr>
            <p:ph type="title"/>
          </p:nvPr>
        </p:nvSpPr>
        <p:spPr/>
        <p:txBody>
          <a:bodyPr>
            <a:normAutofit/>
          </a:bodyPr>
          <a:lstStyle/>
          <a:p>
            <a:r>
              <a:rPr lang="en-GB" altLang="en-US" dirty="0">
                <a:solidFill>
                  <a:schemeClr val="tx1"/>
                </a:solidFill>
                <a:cs typeface="Calibri" panose="020F0502020204030204" pitchFamily="34" charset="0"/>
              </a:rPr>
              <a:t>Timing of Assessments </a:t>
            </a:r>
            <a:r>
              <a:rPr lang="en-GB" sz="4000" dirty="0">
                <a:latin typeface="+mn-lt"/>
              </a:rPr>
              <a:t>Weeks 1 - 6</a:t>
            </a:r>
            <a:endParaRPr lang="en-GB" dirty="0">
              <a:solidFill>
                <a:schemeClr val="tx1"/>
              </a:solidFill>
            </a:endParaRPr>
          </a:p>
        </p:txBody>
      </p:sp>
      <p:pic>
        <p:nvPicPr>
          <p:cNvPr id="3" name="Picture 2">
            <a:extLst>
              <a:ext uri="{FF2B5EF4-FFF2-40B4-BE49-F238E27FC236}">
                <a16:creationId xmlns:a16="http://schemas.microsoft.com/office/drawing/2014/main" id="{3AA52DA9-49C8-4D0D-ADAE-5E5CCA6102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00" b="4974"/>
          <a:stretch>
            <a:fillRect/>
          </a:stretch>
        </p:blipFill>
        <p:spPr bwMode="auto">
          <a:xfrm>
            <a:off x="205447" y="1143278"/>
            <a:ext cx="3558505" cy="3499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Audio 4">
            <a:hlinkClick r:id="" action="ppaction://media"/>
            <a:extLst>
              <a:ext uri="{FF2B5EF4-FFF2-40B4-BE49-F238E27FC236}">
                <a16:creationId xmlns:a16="http://schemas.microsoft.com/office/drawing/2014/main" id="{22F363B2-64AC-455C-B1A2-2F65D1F55FB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
        <p:nvSpPr>
          <p:cNvPr id="6" name="TextBox 5">
            <a:extLst>
              <a:ext uri="{FF2B5EF4-FFF2-40B4-BE49-F238E27FC236}">
                <a16:creationId xmlns:a16="http://schemas.microsoft.com/office/drawing/2014/main" id="{C1FE2A85-73C6-49EA-BF2B-4A232871279D}"/>
              </a:ext>
            </a:extLst>
          </p:cNvPr>
          <p:cNvSpPr txBox="1"/>
          <p:nvPr/>
        </p:nvSpPr>
        <p:spPr>
          <a:xfrm>
            <a:off x="3854160" y="1140242"/>
            <a:ext cx="4989513" cy="3754874"/>
          </a:xfrm>
          <a:prstGeom prst="rect">
            <a:avLst/>
          </a:prstGeom>
          <a:noFill/>
        </p:spPr>
        <p:txBody>
          <a:bodyPr wrap="square" rtlCol="0">
            <a:spAutoFit/>
          </a:bodyPr>
          <a:lstStyle/>
          <a:p>
            <a:pPr algn="just"/>
            <a:r>
              <a:rPr lang="en-GB" sz="1600" dirty="0">
                <a:solidFill>
                  <a:schemeClr val="tx1">
                    <a:lumMod val="65000"/>
                    <a:lumOff val="35000"/>
                  </a:schemeClr>
                </a:solidFill>
                <a:effectLst/>
                <a:ea typeface="Times New Roman" panose="02020603050405020304" pitchFamily="18" charset="0"/>
              </a:rPr>
              <a:t>When an EHCNA request is received, SENAT have 6 weeks in order to make a decision about whether or not to carry out an EHCNA.  Parents, carers and school are informed of the decision.  If not agreed, parents will have a right of appeal.</a:t>
            </a:r>
          </a:p>
          <a:p>
            <a:pPr algn="just"/>
            <a:endParaRPr lang="en-GB" sz="1400" dirty="0">
              <a:solidFill>
                <a:schemeClr val="tx1">
                  <a:lumMod val="65000"/>
                  <a:lumOff val="35000"/>
                </a:schemeClr>
              </a:solidFill>
              <a:effectLst/>
              <a:ea typeface="Times New Roman" panose="02020603050405020304" pitchFamily="18" charset="0"/>
            </a:endParaRPr>
          </a:p>
          <a:p>
            <a:pPr algn="just"/>
            <a:r>
              <a:rPr lang="en-GB" sz="1600" dirty="0">
                <a:solidFill>
                  <a:schemeClr val="tx1">
                    <a:lumMod val="65000"/>
                    <a:lumOff val="35000"/>
                  </a:schemeClr>
                </a:solidFill>
                <a:effectLst/>
                <a:ea typeface="Calibri" panose="020F0502020204030204" pitchFamily="34" charset="0"/>
              </a:rPr>
              <a:t>If parents have submitted the request, the educational setting will be asked to provide their information within 2 weeks.  Ideally the educational setting will already be aware of the request through close liaison with parents and will have most of the information to hand if the CYP has been supported through SEN Support.  </a:t>
            </a:r>
          </a:p>
          <a:p>
            <a:pPr algn="just"/>
            <a:endParaRPr lang="en-GB" sz="1600" dirty="0">
              <a:solidFill>
                <a:schemeClr val="tx1">
                  <a:lumMod val="65000"/>
                  <a:lumOff val="35000"/>
                </a:schemeClr>
              </a:solidFill>
              <a:ea typeface="Calibri" panose="020F0502020204030204" pitchFamily="34" charset="0"/>
            </a:endParaRPr>
          </a:p>
          <a:p>
            <a:pPr algn="just"/>
            <a:r>
              <a:rPr lang="en-GB" sz="1600" dirty="0">
                <a:solidFill>
                  <a:schemeClr val="tx1">
                    <a:lumMod val="65000"/>
                    <a:lumOff val="35000"/>
                  </a:schemeClr>
                </a:solidFill>
                <a:effectLst/>
                <a:ea typeface="Calibri" panose="020F0502020204030204" pitchFamily="34" charset="0"/>
              </a:rPr>
              <a:t>School are required to submit their information via the email address as if they were making the initial request. </a:t>
            </a:r>
            <a:endParaRPr lang="en-GB" sz="3600" b="1" dirty="0">
              <a:solidFill>
                <a:schemeClr val="tx1">
                  <a:lumMod val="65000"/>
                  <a:lumOff val="35000"/>
                </a:schemeClr>
              </a:solidFill>
              <a:cs typeface="Verdana"/>
            </a:endParaRPr>
          </a:p>
        </p:txBody>
      </p:sp>
    </p:spTree>
    <p:extLst>
      <p:ext uri="{BB962C8B-B14F-4D97-AF65-F5344CB8AC3E}">
        <p14:creationId xmlns:p14="http://schemas.microsoft.com/office/powerpoint/2010/main" val="360388884"/>
      </p:ext>
    </p:extLst>
  </p:cSld>
  <p:clrMapOvr>
    <a:masterClrMapping/>
  </p:clrMapOvr>
  <mc:AlternateContent xmlns:mc="http://schemas.openxmlformats.org/markup-compatibility/2006" xmlns:p14="http://schemas.microsoft.com/office/powerpoint/2010/main">
    <mc:Choice Requires="p14">
      <p:transition spd="slow" p14:dur="2000" advTm="55056"/>
    </mc:Choice>
    <mc:Fallback xmlns="">
      <p:transition spd="slow" advTm="550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9AD050-36C5-4C87-A84D-247F04A763B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90" r="106" b="2"/>
          <a:stretch/>
        </p:blipFill>
        <p:spPr bwMode="auto">
          <a:xfrm>
            <a:off x="215900" y="956151"/>
            <a:ext cx="3521359" cy="3796824"/>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2B70AE25-27FF-4B21-813D-43C98BB67053}"/>
              </a:ext>
            </a:extLst>
          </p:cNvPr>
          <p:cNvSpPr/>
          <p:nvPr/>
        </p:nvSpPr>
        <p:spPr>
          <a:xfrm>
            <a:off x="1893717" y="83710"/>
            <a:ext cx="6376243" cy="954107"/>
          </a:xfrm>
          <a:prstGeom prst="rect">
            <a:avLst/>
          </a:prstGeom>
        </p:spPr>
        <p:txBody>
          <a:bodyPr wrap="square">
            <a:spAutoFit/>
          </a:bodyPr>
          <a:lstStyle/>
          <a:p>
            <a:r>
              <a:rPr lang="en-GB" altLang="en-US" sz="2800" b="1" dirty="0">
                <a:cs typeface="Calibri" panose="020F0502020204030204" pitchFamily="34" charset="0"/>
              </a:rPr>
              <a:t>TIMING OF ASSESSMENTS </a:t>
            </a:r>
            <a:r>
              <a:rPr lang="en-US" sz="2800" dirty="0"/>
              <a:t>Week 7 - 16</a:t>
            </a:r>
          </a:p>
          <a:p>
            <a:endParaRPr lang="en-GB" sz="2800" b="1" dirty="0"/>
          </a:p>
        </p:txBody>
      </p:sp>
      <p:pic>
        <p:nvPicPr>
          <p:cNvPr id="9" name="Audio 8">
            <a:hlinkClick r:id="" action="ppaction://media"/>
            <a:extLst>
              <a:ext uri="{FF2B5EF4-FFF2-40B4-BE49-F238E27FC236}">
                <a16:creationId xmlns:a16="http://schemas.microsoft.com/office/drawing/2014/main" id="{DA38454F-F803-48FD-A838-DCBAAFFA28A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
        <p:nvSpPr>
          <p:cNvPr id="2" name="TextBox 1">
            <a:extLst>
              <a:ext uri="{FF2B5EF4-FFF2-40B4-BE49-F238E27FC236}">
                <a16:creationId xmlns:a16="http://schemas.microsoft.com/office/drawing/2014/main" id="{0A5F808D-ACA9-4C96-9F3B-021802C017A2}"/>
              </a:ext>
            </a:extLst>
          </p:cNvPr>
          <p:cNvSpPr txBox="1"/>
          <p:nvPr/>
        </p:nvSpPr>
        <p:spPr>
          <a:xfrm>
            <a:off x="3819525" y="714375"/>
            <a:ext cx="5108575" cy="4478149"/>
          </a:xfrm>
          <a:prstGeom prst="rect">
            <a:avLst/>
          </a:prstGeom>
          <a:noFill/>
        </p:spPr>
        <p:txBody>
          <a:bodyPr wrap="square" rtlCol="0">
            <a:spAutoFit/>
          </a:bodyPr>
          <a:lstStyle/>
          <a:p>
            <a:pPr algn="just"/>
            <a:r>
              <a:rPr lang="en-GB" sz="1500" dirty="0">
                <a:solidFill>
                  <a:schemeClr val="tx1">
                    <a:lumMod val="65000"/>
                    <a:lumOff val="35000"/>
                  </a:schemeClr>
                </a:solidFill>
                <a:effectLst/>
                <a:ea typeface="Times New Roman" panose="02020603050405020304" pitchFamily="18" charset="0"/>
              </a:rPr>
              <a:t>If an EHCNA is agreed advice is sought from parents/carers, CYP, educational setting, Educational Psychology Service, health and social care.</a:t>
            </a:r>
          </a:p>
          <a:p>
            <a:pPr algn="just"/>
            <a:endParaRPr lang="en-GB" sz="1500" dirty="0">
              <a:solidFill>
                <a:schemeClr val="tx1">
                  <a:lumMod val="65000"/>
                  <a:lumOff val="35000"/>
                </a:schemeClr>
              </a:solidFill>
              <a:effectLst/>
              <a:ea typeface="Times New Roman" panose="02020603050405020304" pitchFamily="18" charset="0"/>
            </a:endParaRPr>
          </a:p>
          <a:p>
            <a:pPr algn="just"/>
            <a:r>
              <a:rPr lang="en-GB" sz="1500" dirty="0">
                <a:solidFill>
                  <a:schemeClr val="tx1">
                    <a:lumMod val="65000"/>
                    <a:lumOff val="35000"/>
                  </a:schemeClr>
                </a:solidFill>
                <a:effectLst/>
                <a:ea typeface="Times New Roman" panose="02020603050405020304" pitchFamily="18" charset="0"/>
              </a:rPr>
              <a:t>An EHCNA will not always lead to an EHCP.  SENAT will make a decision about whether to issue a Draft EHCP around week 16.   If agreed, the Draft EHCP will be sent to parents/carers/CYP with copies to professionals.  Parents have 15 days to consider and comment if needs be.  Parents also have 15 days to request a school placement. </a:t>
            </a:r>
          </a:p>
          <a:p>
            <a:pPr algn="just"/>
            <a:endParaRPr lang="en-GB" sz="1500" dirty="0">
              <a:solidFill>
                <a:schemeClr val="tx1">
                  <a:lumMod val="65000"/>
                  <a:lumOff val="35000"/>
                </a:schemeClr>
              </a:solidFill>
              <a:ea typeface="Times New Roman" panose="02020603050405020304" pitchFamily="18" charset="0"/>
            </a:endParaRPr>
          </a:p>
          <a:p>
            <a:pPr algn="just"/>
            <a:r>
              <a:rPr lang="en-GB" sz="1500" dirty="0">
                <a:solidFill>
                  <a:schemeClr val="tx1">
                    <a:lumMod val="65000"/>
                    <a:lumOff val="35000"/>
                  </a:schemeClr>
                </a:solidFill>
                <a:effectLst/>
                <a:ea typeface="Times New Roman" panose="02020603050405020304" pitchFamily="18" charset="0"/>
              </a:rPr>
              <a:t>The Draft EHCP and Governors Consultation is sent to current and prospective placements who also have 15 days to respond regarding meeting the CYP’s needs as set out in the Draft EHCP.  SENCOs should be aware that the copy for the educational setting is routinely sent to the Headteacher.</a:t>
            </a:r>
          </a:p>
          <a:p>
            <a:pPr algn="just"/>
            <a:endParaRPr lang="en-GB" sz="1500" dirty="0">
              <a:solidFill>
                <a:schemeClr val="tx1">
                  <a:lumMod val="65000"/>
                  <a:lumOff val="35000"/>
                </a:schemeClr>
              </a:solidFill>
              <a:effectLst/>
              <a:ea typeface="Times New Roman" panose="02020603050405020304" pitchFamily="18" charset="0"/>
            </a:endParaRPr>
          </a:p>
          <a:p>
            <a:pPr algn="just"/>
            <a:r>
              <a:rPr lang="en-GB" sz="1500" dirty="0">
                <a:solidFill>
                  <a:schemeClr val="tx1">
                    <a:lumMod val="65000"/>
                    <a:lumOff val="35000"/>
                  </a:schemeClr>
                </a:solidFill>
                <a:effectLst/>
                <a:ea typeface="Calibri" panose="020F0502020204030204" pitchFamily="34" charset="0"/>
              </a:rPr>
              <a:t>If an EHCP is not agreed an Inclusion Plan is issued and parents have a right of appeal. </a:t>
            </a:r>
            <a:endParaRPr lang="en-GB" sz="1500" b="1" dirty="0">
              <a:solidFill>
                <a:schemeClr val="tx1">
                  <a:lumMod val="65000"/>
                  <a:lumOff val="35000"/>
                </a:schemeClr>
              </a:solidFill>
              <a:cs typeface="Verdana"/>
            </a:endParaRPr>
          </a:p>
        </p:txBody>
      </p:sp>
    </p:spTree>
    <p:extLst>
      <p:ext uri="{BB962C8B-B14F-4D97-AF65-F5344CB8AC3E}">
        <p14:creationId xmlns:p14="http://schemas.microsoft.com/office/powerpoint/2010/main" val="2900705837"/>
      </p:ext>
    </p:extLst>
  </p:cSld>
  <p:clrMapOvr>
    <a:masterClrMapping/>
  </p:clrMapOvr>
  <mc:AlternateContent xmlns:mc="http://schemas.openxmlformats.org/markup-compatibility/2006" xmlns:p14="http://schemas.microsoft.com/office/powerpoint/2010/main">
    <mc:Choice Requires="p14">
      <p:transition spd="slow" p14:dur="2000" advTm="100203"/>
    </mc:Choice>
    <mc:Fallback xmlns="">
      <p:transition spd="slow" advTm="1002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F24C6-64B3-4482-A656-F4C9668AE936}"/>
              </a:ext>
            </a:extLst>
          </p:cNvPr>
          <p:cNvSpPr>
            <a:spLocks noGrp="1"/>
          </p:cNvSpPr>
          <p:nvPr>
            <p:ph type="title"/>
          </p:nvPr>
        </p:nvSpPr>
        <p:spPr>
          <a:xfrm>
            <a:off x="1179640" y="200722"/>
            <a:ext cx="7342059" cy="610634"/>
          </a:xfrm>
          <a:noFill/>
        </p:spPr>
        <p:txBody>
          <a:bodyPr vert="horz" lIns="91440" tIns="45720" rIns="91440" bIns="45720" rtlCol="0" anchor="b">
            <a:normAutofit/>
          </a:bodyPr>
          <a:lstStyle/>
          <a:p>
            <a:pPr defTabSz="914400">
              <a:lnSpc>
                <a:spcPct val="90000"/>
              </a:lnSpc>
            </a:pPr>
            <a:r>
              <a:rPr lang="en-GB" altLang="en-US" sz="3100" dirty="0">
                <a:solidFill>
                  <a:schemeClr val="tx1"/>
                </a:solidFill>
                <a:cs typeface="Calibri" panose="020F0502020204030204" pitchFamily="34" charset="0"/>
              </a:rPr>
              <a:t>Timing of Assessments</a:t>
            </a:r>
            <a:endParaRPr lang="en-US" sz="3100" dirty="0">
              <a:solidFill>
                <a:schemeClr val="tx1"/>
              </a:solidFill>
              <a:cs typeface="+mj-cs"/>
            </a:endParaRPr>
          </a:p>
        </p:txBody>
      </p:sp>
      <p:pic>
        <p:nvPicPr>
          <p:cNvPr id="3" name="Picture 2">
            <a:extLst>
              <a:ext uri="{FF2B5EF4-FFF2-40B4-BE49-F238E27FC236}">
                <a16:creationId xmlns:a16="http://schemas.microsoft.com/office/drawing/2014/main" id="{01C85FEB-3DE9-4FE5-8593-9EB2199EDF7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 b="203"/>
          <a:stretch/>
        </p:blipFill>
        <p:spPr bwMode="auto">
          <a:xfrm>
            <a:off x="1179640" y="931417"/>
            <a:ext cx="2165726" cy="409645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a:extLst>
              <a:ext uri="{FF2B5EF4-FFF2-40B4-BE49-F238E27FC236}">
                <a16:creationId xmlns:a16="http://schemas.microsoft.com/office/drawing/2014/main" id="{80FC5187-D92F-4CEA-8BBE-247F2B8B288C}"/>
              </a:ext>
            </a:extLst>
          </p:cNvPr>
          <p:cNvSpPr txBox="1">
            <a:spLocks/>
          </p:cNvSpPr>
          <p:nvPr/>
        </p:nvSpPr>
        <p:spPr bwMode="auto">
          <a:xfrm>
            <a:off x="4572000" y="1014548"/>
            <a:ext cx="2419350" cy="792162"/>
          </a:xfrm>
          <a:prstGeom prst="rect">
            <a:avLst/>
          </a:prstGeom>
          <a:noFill/>
          <a:ln>
            <a:noFill/>
          </a:ln>
        </p:spPr>
        <p:txBody>
          <a:bodyPr anchor="ctr">
            <a:normAutofit fontScale="77500" lnSpcReduction="20000"/>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GB" dirty="0">
                <a:solidFill>
                  <a:schemeClr val="tx1"/>
                </a:solidFill>
              </a:rPr>
              <a:t>Week 17 - 20</a:t>
            </a:r>
          </a:p>
        </p:txBody>
      </p:sp>
      <p:pic>
        <p:nvPicPr>
          <p:cNvPr id="4" name="Audio 3">
            <a:hlinkClick r:id="" action="ppaction://media"/>
            <a:extLst>
              <a:ext uri="{FF2B5EF4-FFF2-40B4-BE49-F238E27FC236}">
                <a16:creationId xmlns:a16="http://schemas.microsoft.com/office/drawing/2014/main" id="{A78632F3-E535-4ECB-9D20-9580737A9F4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
        <p:nvSpPr>
          <p:cNvPr id="7" name="TextBox 6">
            <a:extLst>
              <a:ext uri="{FF2B5EF4-FFF2-40B4-BE49-F238E27FC236}">
                <a16:creationId xmlns:a16="http://schemas.microsoft.com/office/drawing/2014/main" id="{B00B9F15-DFEF-40B6-92F9-599071357EA2}"/>
              </a:ext>
            </a:extLst>
          </p:cNvPr>
          <p:cNvSpPr txBox="1"/>
          <p:nvPr/>
        </p:nvSpPr>
        <p:spPr>
          <a:xfrm>
            <a:off x="3705225" y="2128361"/>
            <a:ext cx="4572000" cy="1477328"/>
          </a:xfrm>
          <a:prstGeom prst="rect">
            <a:avLst/>
          </a:prstGeom>
          <a:noFill/>
        </p:spPr>
        <p:txBody>
          <a:bodyPr wrap="square">
            <a:spAutoFit/>
          </a:bodyPr>
          <a:lstStyle/>
          <a:p>
            <a:pPr algn="just"/>
            <a:r>
              <a:rPr lang="en-GB" sz="1800" dirty="0">
                <a:solidFill>
                  <a:schemeClr val="tx1">
                    <a:lumMod val="65000"/>
                    <a:lumOff val="35000"/>
                  </a:schemeClr>
                </a:solidFill>
                <a:effectLst/>
                <a:ea typeface="Calibri" panose="020F0502020204030204" pitchFamily="34" charset="0"/>
              </a:rPr>
              <a:t>Educational placement is confirmed and the Final EHCP is issued.  Any educational resources are allocated from the date of the Final EHCP.  Parents also have a right of appeal at this point should they wish to use it.</a:t>
            </a:r>
            <a:endParaRPr lang="en-GB" dirty="0">
              <a:solidFill>
                <a:schemeClr val="tx1">
                  <a:lumMod val="65000"/>
                  <a:lumOff val="35000"/>
                </a:schemeClr>
              </a:solidFill>
            </a:endParaRPr>
          </a:p>
        </p:txBody>
      </p:sp>
    </p:spTree>
    <p:extLst>
      <p:ext uri="{BB962C8B-B14F-4D97-AF65-F5344CB8AC3E}">
        <p14:creationId xmlns:p14="http://schemas.microsoft.com/office/powerpoint/2010/main" val="2571088952"/>
      </p:ext>
    </p:extLst>
  </p:cSld>
  <p:clrMapOvr>
    <a:masterClrMapping/>
  </p:clrMapOvr>
  <mc:AlternateContent xmlns:mc="http://schemas.openxmlformats.org/markup-compatibility/2006" xmlns:p14="http://schemas.microsoft.com/office/powerpoint/2010/main">
    <mc:Choice Requires="p14">
      <p:transition spd="slow" p14:dur="2000" advTm="65551"/>
    </mc:Choice>
    <mc:Fallback xmlns="">
      <p:transition spd="slow" advTm="655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2E899-0C00-42E7-82A7-80F6F8FF06D8}"/>
              </a:ext>
            </a:extLst>
          </p:cNvPr>
          <p:cNvSpPr>
            <a:spLocks noGrp="1"/>
          </p:cNvSpPr>
          <p:nvPr>
            <p:ph type="title"/>
          </p:nvPr>
        </p:nvSpPr>
        <p:spPr>
          <a:xfrm>
            <a:off x="637290" y="0"/>
            <a:ext cx="7886700" cy="1128417"/>
          </a:xfrm>
        </p:spPr>
        <p:txBody>
          <a:bodyPr anchor="ctr">
            <a:normAutofit/>
          </a:bodyPr>
          <a:lstStyle/>
          <a:p>
            <a:pPr>
              <a:lnSpc>
                <a:spcPct val="90000"/>
              </a:lnSpc>
            </a:pPr>
            <a:r>
              <a:rPr lang="en-GB" altLang="en-US" sz="3200" dirty="0">
                <a:latin typeface="+mn-lt"/>
                <a:cs typeface="Calibri" panose="020F0502020204030204" pitchFamily="34" charset="0"/>
              </a:rPr>
              <a:t>Process for Timing of Assessments</a:t>
            </a:r>
            <a:endParaRPr lang="en-GB" sz="3200" dirty="0">
              <a:latin typeface="+mn-lt"/>
            </a:endParaRPr>
          </a:p>
        </p:txBody>
      </p:sp>
      <p:pic>
        <p:nvPicPr>
          <p:cNvPr id="3" name="Picture 3">
            <a:extLst>
              <a:ext uri="{FF2B5EF4-FFF2-40B4-BE49-F238E27FC236}">
                <a16:creationId xmlns:a16="http://schemas.microsoft.com/office/drawing/2014/main" id="{C557B664-47D0-4DE0-9237-CFE09332E27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73" r="-2" b="-2"/>
          <a:stretch/>
        </p:blipFill>
        <p:spPr bwMode="auto">
          <a:xfrm>
            <a:off x="639580" y="754380"/>
            <a:ext cx="7884410" cy="445030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Audio 3">
            <a:hlinkClick r:id="" action="ppaction://media"/>
            <a:extLst>
              <a:ext uri="{FF2B5EF4-FFF2-40B4-BE49-F238E27FC236}">
                <a16:creationId xmlns:a16="http://schemas.microsoft.com/office/drawing/2014/main" id="{CEE13AD4-CE72-4D5B-8326-6612500C2B6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
        <p:nvSpPr>
          <p:cNvPr id="6" name="TextBox 5">
            <a:extLst>
              <a:ext uri="{FF2B5EF4-FFF2-40B4-BE49-F238E27FC236}">
                <a16:creationId xmlns:a16="http://schemas.microsoft.com/office/drawing/2014/main" id="{E6B9C194-C8DB-4804-854F-51A4D8F4CE96}"/>
              </a:ext>
            </a:extLst>
          </p:cNvPr>
          <p:cNvSpPr txBox="1"/>
          <p:nvPr/>
        </p:nvSpPr>
        <p:spPr>
          <a:xfrm>
            <a:off x="114300" y="3703247"/>
            <a:ext cx="3105150" cy="1600438"/>
          </a:xfrm>
          <a:prstGeom prst="rect">
            <a:avLst/>
          </a:prstGeom>
          <a:noFill/>
        </p:spPr>
        <p:txBody>
          <a:bodyPr wrap="square">
            <a:spAutoFit/>
          </a:bodyPr>
          <a:lstStyle/>
          <a:p>
            <a:pPr algn="just"/>
            <a:r>
              <a:rPr lang="en-GB" sz="1400" dirty="0">
                <a:effectLst/>
                <a:ea typeface="Calibri" panose="020F0502020204030204" pitchFamily="34" charset="0"/>
              </a:rPr>
              <a:t>This diagram shows the EHCNA process from start to finish.  Further information regarding this and how to apply for an EHCNA request can be found in our ‘Requesting an EHCNA’ training PowerPoint on Tools for Schools.</a:t>
            </a:r>
            <a:endParaRPr lang="en-GB" sz="1400" dirty="0"/>
          </a:p>
        </p:txBody>
      </p:sp>
    </p:spTree>
    <p:extLst>
      <p:ext uri="{BB962C8B-B14F-4D97-AF65-F5344CB8AC3E}">
        <p14:creationId xmlns:p14="http://schemas.microsoft.com/office/powerpoint/2010/main" val="2585684163"/>
      </p:ext>
    </p:extLst>
  </p:cSld>
  <p:clrMapOvr>
    <a:masterClrMapping/>
  </p:clrMapOvr>
  <mc:AlternateContent xmlns:mc="http://schemas.openxmlformats.org/markup-compatibility/2006" xmlns:p14="http://schemas.microsoft.com/office/powerpoint/2010/main">
    <mc:Choice Requires="p14">
      <p:transition spd="slow" p14:dur="2000" advTm="8020"/>
    </mc:Choice>
    <mc:Fallback xmlns="">
      <p:transition spd="slow" advTm="80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sz="4000" b="1" dirty="0" smtClean="0">
            <a:solidFill>
              <a:schemeClr val="tx1">
                <a:lumMod val="85000"/>
                <a:lumOff val="15000"/>
              </a:schemeClr>
            </a:solidFill>
            <a:latin typeface="+mj-lt"/>
            <a:cs typeface="Verdana"/>
          </a:defRPr>
        </a:defPPr>
      </a:lstStyle>
    </a:txDef>
  </a:objectDefaults>
  <a:extraClrSchemeLst/>
  <a:extLst>
    <a:ext uri="{05A4C25C-085E-4340-85A3-A5531E510DB2}">
      <thm15:themeFamily xmlns:thm15="http://schemas.microsoft.com/office/thememl/2012/main" name="EHCPs PPT Sharon and Kim" id="{ACD8F677-8C64-4B0F-9C3C-8E8CDF272094}" vid="{45C8BEDC-674B-416A-A367-A77E77865B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209568c-8f7e-4a25-939e-4f22fd0c2b25"/>
    <Source_x0020_Links xmlns="44CDCEDE-813A-4570-9B64-E560EF87245A">
      <Value>Knowledge Base</Value>
    </Source_x0020_Links>
    <PrimaryPageOwner xmlns="5bfb4fcf-db48-4559-a248-1b64ea93717f">
      <UserInfo>
        <DisplayName>i:0#.w|ws_core\pcda5760</DisplayName>
        <AccountId>159</AccountId>
        <AccountType/>
      </UserInfo>
    </PrimaryPageOwner>
    <k11687f6ee65474ab288d09dd5f5f67d xmlns="44cdcede-813a-4570-9b64-e560ef87245a">
      <Terms xmlns="http://schemas.microsoft.com/office/infopath/2007/PartnerControls"/>
    </k11687f6ee65474ab288d09dd5f5f67d>
  </documentManagement>
</p:properties>
</file>

<file path=customXml/item3.xml><?xml version="1.0" encoding="utf-8"?>
<ct:contentTypeSchema xmlns:ct="http://schemas.microsoft.com/office/2006/metadata/contentType" xmlns:ma="http://schemas.microsoft.com/office/2006/metadata/properties/metaAttributes" ct:_="" ma:_="" ma:contentTypeName="WSCC Published Document" ma:contentTypeID="0x010100C76780711990614E8B25468C9534914200E5A627FDE0FA614096BF391E2E8E322F" ma:contentTypeVersion="16" ma:contentTypeDescription="" ma:contentTypeScope="" ma:versionID="772e0bd243d6b22e76b9919b49bcb8cd">
  <xsd:schema xmlns:xsd="http://www.w3.org/2001/XMLSchema" xmlns:xs="http://www.w3.org/2001/XMLSchema" xmlns:p="http://schemas.microsoft.com/office/2006/metadata/properties" xmlns:ns2="5bfb4fcf-db48-4559-a248-1b64ea93717f" xmlns:ns3="44CDCEDE-813A-4570-9B64-E560EF87245A" xmlns:ns4="44cdcede-813a-4570-9b64-e560ef87245a" xmlns:ns5="1209568c-8f7e-4a25-939e-4f22fd0c2b25" targetNamespace="http://schemas.microsoft.com/office/2006/metadata/properties" ma:root="true" ma:fieldsID="6ebaf0c63793b51ee5653f8c6a3c86ff" ns2:_="" ns3:_="" ns4:_="" ns5:_="">
    <xsd:import namespace="5bfb4fcf-db48-4559-a248-1b64ea93717f"/>
    <xsd:import namespace="44CDCEDE-813A-4570-9B64-E560EF87245A"/>
    <xsd:import namespace="44cdcede-813a-4570-9b64-e560ef87245a"/>
    <xsd:import namespace="1209568c-8f7e-4a25-939e-4f22fd0c2b25"/>
    <xsd:element name="properties">
      <xsd:complexType>
        <xsd:sequence>
          <xsd:element name="documentManagement">
            <xsd:complexType>
              <xsd:all>
                <xsd:element ref="ns2:PrimaryPageOwner"/>
                <xsd:element ref="ns3:Source_x0020_Links" minOccurs="0"/>
                <xsd:element ref="ns4:k11687f6ee65474ab288d09dd5f5f67d" minOccurs="0"/>
                <xsd:element ref="ns5:TaxCatchAll" minOccurs="0"/>
                <xsd:element ref="ns5: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fb4fcf-db48-4559-a248-1b64ea93717f" elementFormDefault="qualified">
    <xsd:import namespace="http://schemas.microsoft.com/office/2006/documentManagement/types"/>
    <xsd:import namespace="http://schemas.microsoft.com/office/infopath/2007/PartnerControls"/>
    <xsd:element name="PrimaryPageOwner" ma:index="9" ma:displayName="Primary Page Owner" ma:SharePointGroup="0" ma:internalName="PrimaryPageOwn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CDCEDE-813A-4570-9B64-E560EF87245A" elementFormDefault="qualified">
    <xsd:import namespace="http://schemas.microsoft.com/office/2006/documentManagement/types"/>
    <xsd:import namespace="http://schemas.microsoft.com/office/infopath/2007/PartnerControls"/>
    <xsd:element name="Source_x0020_Links" ma:index="10" nillable="true" ma:displayName="Source Links" ma:internalName="Source_x0020_Links" ma:readOnly="false" ma:requiredMultiChoice="true">
      <xsd:complexType>
        <xsd:complexContent>
          <xsd:extension base="dms:MultiChoice">
            <xsd:sequence>
              <xsd:element name="Value" maxOccurs="unbounded" minOccurs="0" nillable="true">
                <xsd:simpleType>
                  <xsd:restriction base="dms:Choice">
                    <xsd:enumeration value="Intranet"/>
                    <xsd:enumeration value="Knowledge Bas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cdcede-813a-4570-9b64-e560ef87245a" elementFormDefault="qualified">
    <xsd:import namespace="http://schemas.microsoft.com/office/2006/documentManagement/types"/>
    <xsd:import namespace="http://schemas.microsoft.com/office/infopath/2007/PartnerControls"/>
    <xsd:element name="k11687f6ee65474ab288d09dd5f5f67d" ma:index="11" nillable="true" ma:taxonomy="true" ma:internalName="k11687f6ee65474ab288d09dd5f5f67d" ma:taxonomyFieldName="WSCC_x0020_Categories" ma:displayName="WSCC Categories" ma:readOnly="false" ma:default="" ma:fieldId="{411687f6-ee65-474a-b288-d09dd5f5f67d}" ma:taxonomyMulti="true" ma:sspId="73f0a195-02ac-4a72-b655-6664c0f36d60" ma:termSetId="7de65220-e004-4a12-a7da-04480380f206"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209568c-8f7e-4a25-939e-4f22fd0c2b2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6edb248-12df-46c7-bfb7-34f1ccfa8db7}" ma:internalName="TaxCatchAll" ma:showField="CatchAllData" ma:web="5bfb4fcf-db48-4559-a248-1b64ea93717f">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d6edb248-12df-46c7-bfb7-34f1ccfa8db7}" ma:internalName="TaxCatchAllLabel" ma:readOnly="true" ma:showField="CatchAllDataLabel" ma:web="5bfb4fcf-db48-4559-a248-1b64ea9371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8"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46FFF2-B116-4796-9202-6C5925ECEFD4}">
  <ds:schemaRefs>
    <ds:schemaRef ds:uri="http://schemas.microsoft.com/sharepoint/v3/contenttype/forms"/>
  </ds:schemaRefs>
</ds:datastoreItem>
</file>

<file path=customXml/itemProps2.xml><?xml version="1.0" encoding="utf-8"?>
<ds:datastoreItem xmlns:ds="http://schemas.openxmlformats.org/officeDocument/2006/customXml" ds:itemID="{5747688F-43CD-4B1A-A9FB-02C1AA0BBCB3}">
  <ds:schemaRefs>
    <ds:schemaRef ds:uri="http://schemas.microsoft.com/office/2006/documentManagement/types"/>
    <ds:schemaRef ds:uri="5bfb4fcf-db48-4559-a248-1b64ea93717f"/>
    <ds:schemaRef ds:uri="http://purl.org/dc/terms/"/>
    <ds:schemaRef ds:uri="http://schemas.openxmlformats.org/package/2006/metadata/core-properties"/>
    <ds:schemaRef ds:uri="http://purl.org/dc/elements/1.1/"/>
    <ds:schemaRef ds:uri="http://purl.org/dc/dcmitype/"/>
    <ds:schemaRef ds:uri="http://schemas.microsoft.com/office/infopath/2007/PartnerControls"/>
    <ds:schemaRef ds:uri="1209568c-8f7e-4a25-939e-4f22fd0c2b25"/>
    <ds:schemaRef ds:uri="44cdcede-813a-4570-9b64-e560ef87245a"/>
    <ds:schemaRef ds:uri="44CDCEDE-813A-4570-9B64-E560EF87245A"/>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C2AD708-266E-4EC6-8B94-F24D539813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fb4fcf-db48-4559-a248-1b64ea93717f"/>
    <ds:schemaRef ds:uri="44CDCEDE-813A-4570-9B64-E560EF87245A"/>
    <ds:schemaRef ds:uri="44cdcede-813a-4570-9b64-e560ef87245a"/>
    <ds:schemaRef ds:uri="1209568c-8f7e-4a25-939e-4f22fd0c2b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EHCPs PPT Sharon and Kim</Template>
  <TotalTime>2273</TotalTime>
  <Words>3106</Words>
  <Application>Microsoft Office PowerPoint</Application>
  <PresentationFormat>On-screen Show (4:3)</PresentationFormat>
  <Paragraphs>189</Paragraphs>
  <Slides>23</Slides>
  <Notes>9</Notes>
  <HiddenSlides>0</HiddenSlides>
  <MMClips>4</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Candara</vt:lpstr>
      <vt:lpstr>Comic Sans MS</vt:lpstr>
      <vt:lpstr>Corbel</vt:lpstr>
      <vt:lpstr>Symbol</vt:lpstr>
      <vt:lpstr>Times New Roman</vt:lpstr>
      <vt:lpstr>Verdana</vt:lpstr>
      <vt:lpstr>Office Theme</vt:lpstr>
      <vt:lpstr>Education Health and Care Plans (EHCP)</vt:lpstr>
      <vt:lpstr>Aims</vt:lpstr>
      <vt:lpstr>Purpose of an EHCP?</vt:lpstr>
      <vt:lpstr>  SEN Support and Education Health and Care Needs Assessments (EHCNAs) SEND Code of Practice, Section 6 and 9, Children and Families Act 2014, The Equality Act 2010, The Care Act 2014, Chronically Sick and Disabled Persons Act 1970, Children Act 1989, SEND Regulations 2014   </vt:lpstr>
      <vt:lpstr>  SEN Support and Education Health and Care Needs Assessments (EHCNAs) SEND Code of Practice, Section 6 and 9, Children and Families Act 2014, The Equality Act 2010, The Care Act 2014, Chronically Sick and Disabled Persons Act 1970, Children Act 1989, SEND Regulations 2014   </vt:lpstr>
      <vt:lpstr>Timing of Assessments Weeks 1 - 6</vt:lpstr>
      <vt:lpstr>PowerPoint Presentation</vt:lpstr>
      <vt:lpstr>Timing of Assessments</vt:lpstr>
      <vt:lpstr>Process for Timing of Assessments</vt:lpstr>
      <vt:lpstr>What’s in an EHCP?</vt:lpstr>
      <vt:lpstr>What’s in an EHCP? (Cont….)</vt:lpstr>
      <vt:lpstr>What’s in an EHCP? (cont…)</vt:lpstr>
      <vt:lpstr>Allocation of Resources</vt:lpstr>
      <vt:lpstr>Allocation of Resources</vt:lpstr>
      <vt:lpstr>Monitoring and Review of an EHCP</vt:lpstr>
      <vt:lpstr>Amending EHCPs</vt:lpstr>
      <vt:lpstr>Governor Consultations</vt:lpstr>
      <vt:lpstr>Ceasing an EHCP</vt:lpstr>
      <vt:lpstr>Who to contact?</vt:lpstr>
      <vt:lpstr>PowerPoint Presentation</vt:lpstr>
      <vt:lpstr>Links </vt:lpstr>
      <vt:lpstr>Links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Health and Care Plans (EHCP)</dc:title>
  <dc:creator>Sharon Smith</dc:creator>
  <dc:description/>
  <cp:lastModifiedBy>Kathryn Kellagher</cp:lastModifiedBy>
  <cp:revision>99</cp:revision>
  <dcterms:created xsi:type="dcterms:W3CDTF">2021-08-18T13:58:38Z</dcterms:created>
  <dcterms:modified xsi:type="dcterms:W3CDTF">2022-04-07T17:07:22Z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SCC Category">
    <vt:lpwstr/>
  </property>
  <property fmtid="{D5CDD505-2E9C-101B-9397-08002B2CF9AE}" pid="3" name="ContentTypeId">
    <vt:lpwstr>0x010100C76780711990614E8B25468C9534914200E5A627FDE0FA614096BF391E2E8E322F</vt:lpwstr>
  </property>
  <property fmtid="{D5CDD505-2E9C-101B-9397-08002B2CF9AE}" pid="4" name="TaxKeyword">
    <vt:lpwstr/>
  </property>
  <property fmtid="{D5CDD505-2E9C-101B-9397-08002B2CF9AE}" pid="5" name="WSCC Categories">
    <vt:lpwstr/>
  </property>
  <property fmtid="{D5CDD505-2E9C-101B-9397-08002B2CF9AE}" pid="6" name="TaxKeywordTaxHTField">
    <vt:lpwstr/>
  </property>
  <property fmtid="{D5CDD505-2E9C-101B-9397-08002B2CF9AE}" pid="7" name="HeaderStyleDefinitions">
    <vt:lpwstr/>
  </property>
</Properties>
</file>