
<file path=[Content_Types].xml><?xml version="1.0" encoding="utf-8"?>
<Types xmlns="http://schemas.openxmlformats.org/package/2006/content-types">
  <Default Extension="jpeg" ContentType="image/jpeg"/>
  <Default Extension="jpg" ContentType="image/jpeg"/>
  <Default Extension="mid" ContentType="audio/mid"/>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6" r:id="rId1"/>
  </p:sldMasterIdLst>
  <p:notesMasterIdLst>
    <p:notesMasterId r:id="rId27"/>
  </p:notesMasterIdLst>
  <p:handoutMasterIdLst>
    <p:handoutMasterId r:id="rId28"/>
  </p:handoutMasterIdLst>
  <p:sldIdLst>
    <p:sldId id="256" r:id="rId2"/>
    <p:sldId id="322" r:id="rId3"/>
    <p:sldId id="312" r:id="rId4"/>
    <p:sldId id="277" r:id="rId5"/>
    <p:sldId id="283" r:id="rId6"/>
    <p:sldId id="285" r:id="rId7"/>
    <p:sldId id="286" r:id="rId8"/>
    <p:sldId id="284" r:id="rId9"/>
    <p:sldId id="290" r:id="rId10"/>
    <p:sldId id="318" r:id="rId11"/>
    <p:sldId id="319" r:id="rId12"/>
    <p:sldId id="316" r:id="rId13"/>
    <p:sldId id="291" r:id="rId14"/>
    <p:sldId id="320" r:id="rId15"/>
    <p:sldId id="292" r:id="rId16"/>
    <p:sldId id="271" r:id="rId17"/>
    <p:sldId id="313" r:id="rId18"/>
    <p:sldId id="314" r:id="rId19"/>
    <p:sldId id="289" r:id="rId20"/>
    <p:sldId id="321" r:id="rId21"/>
    <p:sldId id="315" r:id="rId22"/>
    <p:sldId id="280" r:id="rId23"/>
    <p:sldId id="308" r:id="rId24"/>
    <p:sldId id="299" r:id="rId25"/>
    <p:sldId id="323" r:id="rId26"/>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33CC"/>
    <a:srgbClr val="99FF66"/>
    <a:srgbClr val="FF9999"/>
    <a:srgbClr val="FF66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1633" autoAdjust="0"/>
  </p:normalViewPr>
  <p:slideViewPr>
    <p:cSldViewPr>
      <p:cViewPr varScale="1">
        <p:scale>
          <a:sx n="61" d="100"/>
          <a:sy n="61" d="100"/>
        </p:scale>
        <p:origin x="12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BDAD527-683B-42CA-A33A-C230CBA21DC2}"/>
              </a:ext>
            </a:extLst>
          </p:cNvPr>
          <p:cNvSpPr>
            <a:spLocks noGrp="1" noChangeArrowheads="1"/>
          </p:cNvSpPr>
          <p:nvPr>
            <p:ph type="hdr" sz="quarter"/>
          </p:nvPr>
        </p:nvSpPr>
        <p:spPr bwMode="auto">
          <a:xfrm>
            <a:off x="0"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22531" name="Rectangle 3">
            <a:extLst>
              <a:ext uri="{FF2B5EF4-FFF2-40B4-BE49-F238E27FC236}">
                <a16:creationId xmlns:a16="http://schemas.microsoft.com/office/drawing/2014/main" id="{F130C099-E637-47AB-A498-92E95C6C9F17}"/>
              </a:ext>
            </a:extLst>
          </p:cNvPr>
          <p:cNvSpPr>
            <a:spLocks noGrp="1" noChangeArrowheads="1"/>
          </p:cNvSpPr>
          <p:nvPr>
            <p:ph type="dt" sz="quarter" idx="1"/>
          </p:nvPr>
        </p:nvSpPr>
        <p:spPr bwMode="auto">
          <a:xfrm>
            <a:off x="3849688"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ltLang="en-US"/>
          </a:p>
        </p:txBody>
      </p:sp>
      <p:sp>
        <p:nvSpPr>
          <p:cNvPr id="22532" name="Rectangle 4">
            <a:extLst>
              <a:ext uri="{FF2B5EF4-FFF2-40B4-BE49-F238E27FC236}">
                <a16:creationId xmlns:a16="http://schemas.microsoft.com/office/drawing/2014/main" id="{3078E60C-3934-4629-90B3-ADB1F28A1BE8}"/>
              </a:ext>
            </a:extLst>
          </p:cNvPr>
          <p:cNvSpPr>
            <a:spLocks noGrp="1" noChangeArrowheads="1"/>
          </p:cNvSpPr>
          <p:nvPr>
            <p:ph type="ftr" sz="quarter" idx="2"/>
          </p:nvPr>
        </p:nvSpPr>
        <p:spPr bwMode="auto">
          <a:xfrm>
            <a:off x="0"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22533" name="Rectangle 5">
            <a:extLst>
              <a:ext uri="{FF2B5EF4-FFF2-40B4-BE49-F238E27FC236}">
                <a16:creationId xmlns:a16="http://schemas.microsoft.com/office/drawing/2014/main" id="{750BF464-E154-4207-9714-0CF95D842D4A}"/>
              </a:ext>
            </a:extLst>
          </p:cNvPr>
          <p:cNvSpPr>
            <a:spLocks noGrp="1" noChangeArrowheads="1"/>
          </p:cNvSpPr>
          <p:nvPr>
            <p:ph type="sldNum" sz="quarter" idx="3"/>
          </p:nvPr>
        </p:nvSpPr>
        <p:spPr bwMode="auto">
          <a:xfrm>
            <a:off x="3849688"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8B1ED17-C819-4C78-8F7E-4EF5BF1BE13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2AF8C6-15DF-4835-9FF9-2FB698AE0FA7}"/>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F9185A70-9DFE-4383-997E-9DDEE3EA6E2E}"/>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vl1pPr>
          </a:lstStyle>
          <a:p>
            <a:pPr>
              <a:defRPr/>
            </a:pPr>
            <a:fld id="{01B657C1-5E1B-4425-9791-5C72213411D1}" type="datetimeFigureOut">
              <a:rPr lang="en-GB"/>
              <a:pPr>
                <a:defRPr/>
              </a:pPr>
              <a:t>07/04/2022</a:t>
            </a:fld>
            <a:endParaRPr lang="en-GB"/>
          </a:p>
        </p:txBody>
      </p:sp>
      <p:sp>
        <p:nvSpPr>
          <p:cNvPr id="4" name="Slide Image Placeholder 3">
            <a:extLst>
              <a:ext uri="{FF2B5EF4-FFF2-40B4-BE49-F238E27FC236}">
                <a16:creationId xmlns:a16="http://schemas.microsoft.com/office/drawing/2014/main" id="{6CA36572-51B6-4826-89E4-7C5A9BA3FFBD}"/>
              </a:ext>
            </a:extLst>
          </p:cNvPr>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BD52D77-31F2-4D75-84F2-BB0BF6E05334}"/>
              </a:ext>
            </a:extLst>
          </p:cNvPr>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15093A5-46A8-45F7-BBE9-B3566FED5753}"/>
              </a:ext>
            </a:extLst>
          </p:cNvPr>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27F35A3E-84B7-42FF-8457-CC9E1DCCBDC3}"/>
              </a:ext>
            </a:extLst>
          </p:cNvPr>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A7F12D-180E-4286-81ED-C2561016D25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06EC23-B275-4E73-B093-43D17A3345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5A14F68-1875-4ED4-B798-5E7CEC4237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en-GB" altLang="en-US"/>
          </a:p>
        </p:txBody>
      </p:sp>
      <p:sp>
        <p:nvSpPr>
          <p:cNvPr id="13316" name="Slide Number Placeholder 3">
            <a:extLst>
              <a:ext uri="{FF2B5EF4-FFF2-40B4-BE49-F238E27FC236}">
                <a16:creationId xmlns:a16="http://schemas.microsoft.com/office/drawing/2014/main" id="{734A0BEC-A45D-45EF-B2C7-C4F3FA6223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85E818-4096-4033-A15D-30826AA18AD7}" type="slidenum">
              <a:rPr lang="en-US" altLang="en-US" smtClean="0">
                <a:latin typeface="Comic Sans MS" panose="030F0702030302020204" pitchFamily="66" charset="0"/>
              </a:rPr>
              <a:pPr>
                <a:spcBef>
                  <a:spcPct val="0"/>
                </a:spcBef>
              </a:pPr>
              <a:t>3</a:t>
            </a:fld>
            <a:endParaRPr lang="en-US" altLang="en-US">
              <a:latin typeface="Comic Sans MS" panose="030F0702030302020204" pitchFamily="6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2FC9E58-2EA7-4647-880D-ADEA925C11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824D36D-BED7-4073-9BE9-A54C54138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6" name="Slide Number Placeholder 3">
            <a:extLst>
              <a:ext uri="{FF2B5EF4-FFF2-40B4-BE49-F238E27FC236}">
                <a16:creationId xmlns:a16="http://schemas.microsoft.com/office/drawing/2014/main" id="{9F34F6B6-1244-4DF1-9924-45E08C3F23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BEDC63-2B51-4952-9C80-C8F20854EA0C}" type="slidenum">
              <a:rPr lang="en-GB" altLang="en-US" smtClean="0">
                <a:latin typeface="Comic Sans MS" panose="030F0702030302020204" pitchFamily="66" charset="0"/>
              </a:rPr>
              <a:pPr>
                <a:spcBef>
                  <a:spcPct val="0"/>
                </a:spcBef>
              </a:pPr>
              <a:t>16</a:t>
            </a:fld>
            <a:endParaRPr lang="en-GB" altLang="en-US">
              <a:latin typeface="Comic Sans MS" panose="030F0702030302020204" pitchFamily="6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E28A0C5-4DD1-4956-A929-4CA0E26B0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AA39AA2-1895-4E27-8860-A893419A13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a:extLst>
              <a:ext uri="{FF2B5EF4-FFF2-40B4-BE49-F238E27FC236}">
                <a16:creationId xmlns:a16="http://schemas.microsoft.com/office/drawing/2014/main" id="{66F1C402-80B9-4C9D-AC48-E29400C1B4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4A588D-AF18-4771-A97C-E6D563CCC8C6}" type="slidenum">
              <a:rPr lang="en-GB" altLang="en-US" smtClean="0">
                <a:latin typeface="Comic Sans MS" panose="030F0702030302020204" pitchFamily="66" charset="0"/>
              </a:rPr>
              <a:pPr>
                <a:spcBef>
                  <a:spcPct val="0"/>
                </a:spcBef>
              </a:pPr>
              <a:t>19</a:t>
            </a:fld>
            <a:endParaRPr lang="en-GB" altLang="en-US">
              <a:latin typeface="Comic Sans MS" panose="030F0702030302020204"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BE94AAB-D0FE-45A0-B566-E24C32659F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C23B09D-640B-4EC7-B5D6-BBA04C60DE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Symbol" panose="05050102010706020507" pitchFamily="18" charset="2"/>
              <a:buNone/>
            </a:pPr>
            <a:endParaRPr lang="en-GB" altLang="en-US" dirty="0"/>
          </a:p>
        </p:txBody>
      </p:sp>
      <p:sp>
        <p:nvSpPr>
          <p:cNvPr id="53252" name="Slide Number Placeholder 3">
            <a:extLst>
              <a:ext uri="{FF2B5EF4-FFF2-40B4-BE49-F238E27FC236}">
                <a16:creationId xmlns:a16="http://schemas.microsoft.com/office/drawing/2014/main" id="{7531AD43-D25E-4F16-96C2-932EFC0B5F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97AEC9-F816-429B-95D8-8AD3D023DB28}" type="slidenum">
              <a:rPr lang="en-GB" altLang="en-US" smtClean="0">
                <a:latin typeface="Comic Sans MS" panose="030F0702030302020204" pitchFamily="66" charset="0"/>
              </a:rPr>
              <a:pPr>
                <a:spcBef>
                  <a:spcPct val="0"/>
                </a:spcBef>
              </a:pPr>
              <a:t>22</a:t>
            </a:fld>
            <a:endParaRPr lang="en-GB" altLang="en-US">
              <a:latin typeface="Comic Sans MS" panose="030F0702030302020204" pitchFamily="6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ACFB64F-D3DA-4D7B-89F6-9ABD2C5CB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3D8D0331-29D5-4E9E-9331-6F42158CDC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Symbol" panose="05050102010706020507" pitchFamily="18" charset="2"/>
              <a:buNone/>
            </a:pPr>
            <a:endParaRPr lang="en-GB" altLang="en-US" dirty="0"/>
          </a:p>
        </p:txBody>
      </p:sp>
      <p:sp>
        <p:nvSpPr>
          <p:cNvPr id="55300" name="Slide Number Placeholder 3">
            <a:extLst>
              <a:ext uri="{FF2B5EF4-FFF2-40B4-BE49-F238E27FC236}">
                <a16:creationId xmlns:a16="http://schemas.microsoft.com/office/drawing/2014/main" id="{FC41F937-E873-42B4-A774-799AC634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8C8989-6620-4CC6-A474-CBE2F594A85E}" type="slidenum">
              <a:rPr lang="en-GB" altLang="en-US" smtClean="0">
                <a:latin typeface="Comic Sans MS" panose="030F0702030302020204" pitchFamily="66" charset="0"/>
              </a:rPr>
              <a:pPr>
                <a:spcBef>
                  <a:spcPct val="0"/>
                </a:spcBef>
              </a:pPr>
              <a:t>24</a:t>
            </a:fld>
            <a:endParaRPr lang="en-GB" altLang="en-US">
              <a:latin typeface="Comic Sans MS" panose="030F0702030302020204"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4D0AA1-FFC0-42D6-9947-8B7777574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142ADE2-3EF8-4215-A5B2-710597C2E5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en-GB" altLang="en-US"/>
          </a:p>
        </p:txBody>
      </p:sp>
      <p:sp>
        <p:nvSpPr>
          <p:cNvPr id="15364" name="Slide Number Placeholder 3">
            <a:extLst>
              <a:ext uri="{FF2B5EF4-FFF2-40B4-BE49-F238E27FC236}">
                <a16:creationId xmlns:a16="http://schemas.microsoft.com/office/drawing/2014/main" id="{5B32DF48-9D88-410F-B16E-51AF5C1D2F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59FC69-E65D-42E7-9FB7-4A1BAE6CA794}" type="slidenum">
              <a:rPr lang="en-US" altLang="en-US" smtClean="0">
                <a:latin typeface="Comic Sans MS" panose="030F0702030302020204" pitchFamily="66" charset="0"/>
              </a:rPr>
              <a:pPr>
                <a:spcBef>
                  <a:spcPct val="0"/>
                </a:spcBef>
              </a:pPr>
              <a:t>4</a:t>
            </a:fld>
            <a:endParaRPr lang="en-US" altLang="en-US">
              <a:latin typeface="Comic Sans MS" panose="030F0702030302020204"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6A8B23F-3ABB-468E-8AAB-86F922DF79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9F719F2-37A2-4489-9497-9E05789B7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en-GB" altLang="en-US"/>
          </a:p>
        </p:txBody>
      </p:sp>
      <p:sp>
        <p:nvSpPr>
          <p:cNvPr id="17412" name="Slide Number Placeholder 3">
            <a:extLst>
              <a:ext uri="{FF2B5EF4-FFF2-40B4-BE49-F238E27FC236}">
                <a16:creationId xmlns:a16="http://schemas.microsoft.com/office/drawing/2014/main" id="{B925029A-E109-4A5A-A1FF-49C31E922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144A59-7C86-4C10-BDCD-5FC146497A10}" type="slidenum">
              <a:rPr lang="en-US" altLang="en-US" smtClean="0">
                <a:latin typeface="Comic Sans MS" panose="030F0702030302020204" pitchFamily="66" charset="0"/>
              </a:rPr>
              <a:pPr>
                <a:spcBef>
                  <a:spcPct val="0"/>
                </a:spcBef>
              </a:pPr>
              <a:t>5</a:t>
            </a:fld>
            <a:endParaRPr lang="en-US" altLang="en-US">
              <a:latin typeface="Comic Sans MS" panose="030F0702030302020204"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12B58FA-9C58-4E88-B78D-9015564C36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1D4E24-4F30-4674-8663-B109A51C7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DF99B97F-CBFD-46EF-B29A-A3D9268135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8DAC8A-8BA2-4B8A-A25D-7A03C49538D4}" type="slidenum">
              <a:rPr lang="en-GB" altLang="en-US" smtClean="0">
                <a:latin typeface="Comic Sans MS" panose="030F0702030302020204" pitchFamily="66" charset="0"/>
              </a:rPr>
              <a:pPr>
                <a:spcBef>
                  <a:spcPct val="0"/>
                </a:spcBef>
              </a:pPr>
              <a:t>6</a:t>
            </a:fld>
            <a:endParaRPr lang="en-GB" altLang="en-US">
              <a:latin typeface="Comic Sans MS" panose="030F0702030302020204"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466D4AB-38C6-47A7-B7D5-2B028D5D75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5026006-3F53-4D0A-87DE-146FBCDC43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1508" name="Slide Number Placeholder 3">
            <a:extLst>
              <a:ext uri="{FF2B5EF4-FFF2-40B4-BE49-F238E27FC236}">
                <a16:creationId xmlns:a16="http://schemas.microsoft.com/office/drawing/2014/main" id="{D0103AD1-E130-4B81-BFA9-E08E847E82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77525A-7B8C-4D46-8C53-249547DAA955}" type="slidenum">
              <a:rPr lang="en-GB" altLang="en-US" smtClean="0">
                <a:latin typeface="Comic Sans MS" panose="030F0702030302020204" pitchFamily="66" charset="0"/>
              </a:rPr>
              <a:pPr>
                <a:spcBef>
                  <a:spcPct val="0"/>
                </a:spcBef>
              </a:pPr>
              <a:t>7</a:t>
            </a:fld>
            <a:endParaRPr lang="en-GB" altLang="en-US">
              <a:latin typeface="Comic Sans MS" panose="030F0702030302020204" pitchFamily="6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7232B26-3D21-465C-93FD-70FE23CB37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218FF22-A9C9-4A4D-A843-A97AF34A9F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id="{12563DF9-354D-440A-ACDE-A57CBC00D1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738C2-1174-4ECA-9EF0-5A0D93FEDA42}" type="slidenum">
              <a:rPr lang="en-GB" altLang="en-US" smtClean="0">
                <a:latin typeface="Comic Sans MS" panose="030F0702030302020204" pitchFamily="66" charset="0"/>
              </a:rPr>
              <a:pPr>
                <a:spcBef>
                  <a:spcPct val="0"/>
                </a:spcBef>
              </a:pPr>
              <a:t>8</a:t>
            </a:fld>
            <a:endParaRPr lang="en-GB" altLang="en-US">
              <a:latin typeface="Comic Sans MS" panose="030F0702030302020204" pitchFamily="6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72EE023-2571-4540-8031-6CB7433AF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4716B84-EAE0-4F69-A36B-6D4F62AC37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7652" name="Slide Number Placeholder 3">
            <a:extLst>
              <a:ext uri="{FF2B5EF4-FFF2-40B4-BE49-F238E27FC236}">
                <a16:creationId xmlns:a16="http://schemas.microsoft.com/office/drawing/2014/main" id="{5F0907B5-027E-47CB-9A64-3EBE94871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513874-8E59-4457-92F4-9E5AC3EF6B4D}" type="slidenum">
              <a:rPr lang="en-GB" altLang="en-US" smtClean="0">
                <a:latin typeface="Comic Sans MS" panose="030F0702030302020204" pitchFamily="66" charset="0"/>
              </a:rPr>
              <a:pPr>
                <a:spcBef>
                  <a:spcPct val="0"/>
                </a:spcBef>
              </a:pPr>
              <a:t>9</a:t>
            </a:fld>
            <a:endParaRPr lang="en-GB" altLang="en-US">
              <a:latin typeface="Comic Sans MS" panose="030F0702030302020204" pitchFamily="6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8DD2EB5-6F96-458F-8DEB-19BDA18BE9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08CAAC6-826B-4038-A740-9CA5F8D8E3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1748" name="Slide Number Placeholder 3">
            <a:extLst>
              <a:ext uri="{FF2B5EF4-FFF2-40B4-BE49-F238E27FC236}">
                <a16:creationId xmlns:a16="http://schemas.microsoft.com/office/drawing/2014/main" id="{12D5D37C-6D4A-4624-B751-A46B2467EF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7D7334-6AC7-4576-B9AA-D508B38FFF32}" type="slidenum">
              <a:rPr lang="en-GB" altLang="en-US" smtClean="0">
                <a:latin typeface="Comic Sans MS" panose="030F0702030302020204" pitchFamily="66" charset="0"/>
              </a:rPr>
              <a:pPr>
                <a:spcBef>
                  <a:spcPct val="0"/>
                </a:spcBef>
              </a:pPr>
              <a:t>13</a:t>
            </a:fld>
            <a:endParaRPr lang="en-GB" altLang="en-US">
              <a:latin typeface="Comic Sans MS" panose="030F0702030302020204" pitchFamily="6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B584CFB-AF21-4157-B88E-AD9B90A7C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85504D3-98DB-47DD-AE31-5C404AF46D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a16="http://schemas.microsoft.com/office/drawing/2014/main" id="{19ABD8F9-D23D-46DB-A399-5DF5DA2287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30B949-BFFF-4E69-BB0A-19DE9CCE6B1C}" type="slidenum">
              <a:rPr lang="en-GB" altLang="en-US" smtClean="0">
                <a:latin typeface="Comic Sans MS" panose="030F0702030302020204" pitchFamily="66" charset="0"/>
              </a:rPr>
              <a:pPr>
                <a:spcBef>
                  <a:spcPct val="0"/>
                </a:spcBef>
              </a:pPr>
              <a:t>15</a:t>
            </a:fld>
            <a:endParaRPr lang="en-GB" altLang="en-US">
              <a:latin typeface="Comic Sans MS" panose="030F0702030302020204"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25" y="2130425"/>
            <a:ext cx="869108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4125" y="3886200"/>
            <a:ext cx="869107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C390C9B-EBE3-482B-891D-75C589B802E9}" type="slidenum">
              <a:rPr lang="en-GB" altLang="en-US" smtClean="0"/>
              <a:pPr>
                <a:defRPr/>
              </a:pPr>
              <a:t>‹#›</a:t>
            </a:fld>
            <a:endParaRPr lang="en-GB" altLang="en-US"/>
          </a:p>
        </p:txBody>
      </p:sp>
    </p:spTree>
    <p:extLst>
      <p:ext uri="{BB962C8B-B14F-4D97-AF65-F5344CB8AC3E}">
        <p14:creationId xmlns:p14="http://schemas.microsoft.com/office/powerpoint/2010/main" val="417071954"/>
      </p:ext>
    </p:extLst>
  </p:cSld>
  <p:clrMapOvr>
    <a:masterClrMapping/>
  </p:clrMapOvr>
  <p:transition spd="slow" advClick="0" advTm="1000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3C879F67-333E-4B1F-9C8E-429A99E115E8}" type="slidenum">
              <a:rPr lang="en-GB" altLang="en-US" smtClean="0"/>
              <a:pPr>
                <a:defRPr/>
              </a:pPr>
              <a:t>‹#›</a:t>
            </a:fld>
            <a:endParaRPr lang="en-GB" altLang="en-US"/>
          </a:p>
        </p:txBody>
      </p:sp>
    </p:spTree>
    <p:extLst>
      <p:ext uri="{BB962C8B-B14F-4D97-AF65-F5344CB8AC3E}">
        <p14:creationId xmlns:p14="http://schemas.microsoft.com/office/powerpoint/2010/main" val="1418203303"/>
      </p:ext>
    </p:extLst>
  </p:cSld>
  <p:clrMapOvr>
    <a:masterClrMapping/>
  </p:clrMapOvr>
  <p:transition spd="slow" advClick="0" advTm="1000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2588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425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02C9DF8-4158-4766-A0E9-FBA386B9E6B9}" type="slidenum">
              <a:rPr lang="en-GB" altLang="en-US" smtClean="0"/>
              <a:pPr>
                <a:defRPr/>
              </a:pPr>
              <a:t>‹#›</a:t>
            </a:fld>
            <a:endParaRPr lang="en-GB" altLang="en-US"/>
          </a:p>
        </p:txBody>
      </p:sp>
    </p:spTree>
    <p:extLst>
      <p:ext uri="{BB962C8B-B14F-4D97-AF65-F5344CB8AC3E}">
        <p14:creationId xmlns:p14="http://schemas.microsoft.com/office/powerpoint/2010/main" val="3360763345"/>
      </p:ext>
    </p:extLst>
  </p:cSld>
  <p:clrMapOvr>
    <a:masterClrMapping/>
  </p:clrMapOvr>
  <p:transition spd="slow" advClick="0" advTm="10000">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340D0E85-2084-4D70-8AFD-D2DE4DCF13A1}" type="slidenum">
              <a:rPr lang="en-GB" altLang="en-US" smtClean="0"/>
              <a:pPr>
                <a:defRPr/>
              </a:pPr>
              <a:t>‹#›</a:t>
            </a:fld>
            <a:endParaRPr lang="en-GB" altLang="en-US"/>
          </a:p>
        </p:txBody>
      </p:sp>
    </p:spTree>
    <p:extLst>
      <p:ext uri="{BB962C8B-B14F-4D97-AF65-F5344CB8AC3E}">
        <p14:creationId xmlns:p14="http://schemas.microsoft.com/office/powerpoint/2010/main" val="2688892996"/>
      </p:ext>
    </p:extLst>
  </p:cSld>
  <p:clrMapOvr>
    <a:masterClrMapping/>
  </p:clrMapOvr>
  <p:transition spd="slow" advClick="0" advTm="1000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54" y="4251266"/>
            <a:ext cx="8641274"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55254" y="2751079"/>
            <a:ext cx="864127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9AEEF4B7-20C4-42B8-B8EF-7A554B97A1A4}" type="slidenum">
              <a:rPr lang="en-GB" altLang="en-US" smtClean="0"/>
              <a:pPr>
                <a:defRPr/>
              </a:pPr>
              <a:t>‹#›</a:t>
            </a:fld>
            <a:endParaRPr lang="en-GB" altLang="en-US"/>
          </a:p>
        </p:txBody>
      </p:sp>
    </p:spTree>
    <p:extLst>
      <p:ext uri="{BB962C8B-B14F-4D97-AF65-F5344CB8AC3E}">
        <p14:creationId xmlns:p14="http://schemas.microsoft.com/office/powerpoint/2010/main" val="3819965877"/>
      </p:ext>
    </p:extLst>
  </p:cSld>
  <p:clrMapOvr>
    <a:masterClrMapping/>
  </p:clrMapOvr>
  <p:transition spd="slow" advClick="0" advTm="1000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205447" y="1600201"/>
            <a:ext cx="4290353" cy="4100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285682" cy="410032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271D6B3E-EEBE-4752-864C-EC00A8C6D2FA}" type="slidenum">
              <a:rPr lang="en-GB" altLang="en-US" smtClean="0"/>
              <a:pPr>
                <a:defRPr/>
              </a:pPr>
              <a:t>‹#›</a:t>
            </a:fld>
            <a:endParaRPr lang="en-GB" altLang="en-US"/>
          </a:p>
        </p:txBody>
      </p:sp>
    </p:spTree>
    <p:extLst>
      <p:ext uri="{BB962C8B-B14F-4D97-AF65-F5344CB8AC3E}">
        <p14:creationId xmlns:p14="http://schemas.microsoft.com/office/powerpoint/2010/main" val="1131075980"/>
      </p:ext>
    </p:extLst>
  </p:cSld>
  <p:clrMapOvr>
    <a:masterClrMapping/>
  </p:clrMapOvr>
  <p:transition spd="slow" advClick="0" advTm="1000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5447" y="1535113"/>
            <a:ext cx="42919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5447" y="2174875"/>
            <a:ext cx="4291941"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2888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288857"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4660EAEA-3AA1-42DF-B90A-383194CCDBB2}" type="slidenum">
              <a:rPr lang="en-GB" altLang="en-US" smtClean="0"/>
              <a:pPr>
                <a:defRPr/>
              </a:pPr>
              <a:t>‹#›</a:t>
            </a:fld>
            <a:endParaRPr lang="en-GB" altLang="en-US"/>
          </a:p>
        </p:txBody>
      </p:sp>
    </p:spTree>
    <p:extLst>
      <p:ext uri="{BB962C8B-B14F-4D97-AF65-F5344CB8AC3E}">
        <p14:creationId xmlns:p14="http://schemas.microsoft.com/office/powerpoint/2010/main" val="1987372573"/>
      </p:ext>
    </p:extLst>
  </p:cSld>
  <p:clrMapOvr>
    <a:masterClrMapping/>
  </p:clrMapOvr>
  <p:transition spd="slow" advClick="0" advTm="1000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2478C7CD-8F1A-4DB2-B445-C9427CEC0CD4}" type="slidenum">
              <a:rPr lang="en-GB" altLang="en-US" smtClean="0"/>
              <a:pPr>
                <a:defRPr/>
              </a:pPr>
              <a:t>‹#›</a:t>
            </a:fld>
            <a:endParaRPr lang="en-GB" altLang="en-US"/>
          </a:p>
        </p:txBody>
      </p:sp>
    </p:spTree>
    <p:extLst>
      <p:ext uri="{BB962C8B-B14F-4D97-AF65-F5344CB8AC3E}">
        <p14:creationId xmlns:p14="http://schemas.microsoft.com/office/powerpoint/2010/main" val="701409559"/>
      </p:ext>
    </p:extLst>
  </p:cSld>
  <p:clrMapOvr>
    <a:masterClrMapping/>
  </p:clrMapOvr>
  <p:transition spd="slow" advClick="0" advTm="1000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5446DB3D-5420-4042-B97E-F4EE1F01CFA7}" type="slidenum">
              <a:rPr lang="en-GB" altLang="en-US" smtClean="0"/>
              <a:pPr>
                <a:defRPr/>
              </a:pPr>
              <a:t>‹#›</a:t>
            </a:fld>
            <a:endParaRPr lang="en-GB" altLang="en-US"/>
          </a:p>
        </p:txBody>
      </p:sp>
    </p:spTree>
    <p:extLst>
      <p:ext uri="{BB962C8B-B14F-4D97-AF65-F5344CB8AC3E}">
        <p14:creationId xmlns:p14="http://schemas.microsoft.com/office/powerpoint/2010/main" val="298822198"/>
      </p:ext>
    </p:extLst>
  </p:cSld>
  <p:clrMapOvr>
    <a:masterClrMapping/>
  </p:clrMapOvr>
  <p:transition spd="slow" advClick="0" advTm="1000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900" y="224113"/>
            <a:ext cx="3247613" cy="12109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4113"/>
            <a:ext cx="5371284" cy="54720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7900" y="1435101"/>
            <a:ext cx="3247613" cy="4261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0C817617-32D1-4F47-B6C1-1482B55227E6}" type="slidenum">
              <a:rPr lang="en-GB" altLang="en-US" smtClean="0"/>
              <a:pPr>
                <a:defRPr/>
              </a:pPr>
              <a:t>‹#›</a:t>
            </a:fld>
            <a:endParaRPr lang="en-GB" altLang="en-US"/>
          </a:p>
        </p:txBody>
      </p:sp>
    </p:spTree>
    <p:extLst>
      <p:ext uri="{BB962C8B-B14F-4D97-AF65-F5344CB8AC3E}">
        <p14:creationId xmlns:p14="http://schemas.microsoft.com/office/powerpoint/2010/main" val="3145348645"/>
      </p:ext>
    </p:extLst>
  </p:cSld>
  <p:clrMapOvr>
    <a:masterClrMapping/>
  </p:clrMapOvr>
  <p:transition spd="slow" advClick="0" advTm="1000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67418"/>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7959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129688"/>
            <a:ext cx="5486400" cy="5708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a:xfrm>
            <a:off x="3124200" y="5700519"/>
            <a:ext cx="2895600" cy="230338"/>
          </a:xfrm>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0B95223D-C264-4A39-AE78-DB3F50029BC2}" type="slidenum">
              <a:rPr lang="en-GB" altLang="en-US" smtClean="0"/>
              <a:pPr>
                <a:defRPr/>
              </a:pPr>
              <a:t>‹#›</a:t>
            </a:fld>
            <a:endParaRPr lang="en-GB" altLang="en-US"/>
          </a:p>
        </p:txBody>
      </p:sp>
    </p:spTree>
    <p:extLst>
      <p:ext uri="{BB962C8B-B14F-4D97-AF65-F5344CB8AC3E}">
        <p14:creationId xmlns:p14="http://schemas.microsoft.com/office/powerpoint/2010/main" val="1427876470"/>
      </p:ext>
    </p:extLst>
  </p:cSld>
  <p:clrMapOvr>
    <a:masterClrMapping/>
  </p:clrMapOvr>
  <p:transition spd="slow" advClick="0" advTm="1000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447" y="217887"/>
            <a:ext cx="8728435" cy="10832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5447" y="1369578"/>
            <a:ext cx="8728435" cy="43309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786" y="5696194"/>
            <a:ext cx="2133600" cy="234662"/>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p:cNvSpPr>
            <a:spLocks noGrp="1"/>
          </p:cNvSpPr>
          <p:nvPr>
            <p:ph type="ftr" sz="quarter" idx="3"/>
          </p:nvPr>
        </p:nvSpPr>
        <p:spPr>
          <a:xfrm>
            <a:off x="1232693" y="6175546"/>
            <a:ext cx="5662920" cy="552156"/>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GB" altLang="en-US"/>
          </a:p>
        </p:txBody>
      </p:sp>
      <p:sp>
        <p:nvSpPr>
          <p:cNvPr id="6" name="Slide Number Placeholder 5"/>
          <p:cNvSpPr>
            <a:spLocks noGrp="1"/>
          </p:cNvSpPr>
          <p:nvPr>
            <p:ph type="sldNum" sz="quarter" idx="4"/>
          </p:nvPr>
        </p:nvSpPr>
        <p:spPr>
          <a:xfrm>
            <a:off x="6895613" y="5700519"/>
            <a:ext cx="2133600" cy="230338"/>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1D6B3E-EEBE-4752-864C-EC00A8C6D2FA}" type="slidenum">
              <a:rPr lang="en-GB" altLang="en-US" smtClean="0"/>
              <a:pPr>
                <a:defRPr/>
              </a:pPr>
              <a:t>‹#›</a:t>
            </a:fld>
            <a:endParaRPr lang="en-GB" altLang="en-US"/>
          </a:p>
        </p:txBody>
      </p:sp>
    </p:spTree>
    <p:extLst>
      <p:ext uri="{BB962C8B-B14F-4D97-AF65-F5344CB8AC3E}">
        <p14:creationId xmlns:p14="http://schemas.microsoft.com/office/powerpoint/2010/main" val="2871063159"/>
      </p:ext>
    </p:extLst>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Lst>
  <p:transition spd="slow" advClick="0" advTm="10000">
    <p:push dir="d"/>
  </p:transition>
  <p:txStyles>
    <p:titleStyle>
      <a:lvl1pPr algn="ctr" defTabSz="457200" rtl="0" eaLnBrk="1" latinLnBrk="0" hangingPunct="1">
        <a:spcBef>
          <a:spcPct val="0"/>
        </a:spcBef>
        <a:buNone/>
        <a:defRPr sz="4000" b="1" kern="1200">
          <a:solidFill>
            <a:schemeClr val="tx1">
              <a:lumMod val="85000"/>
              <a:lumOff val="15000"/>
            </a:schemeClr>
          </a:solidFill>
          <a:latin typeface="+mj-lt"/>
          <a:ea typeface="+mj-ea"/>
          <a:cs typeface="Verdana"/>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Verdana"/>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audio" Target="../media/media1.mid"/><Relationship Id="rId7" Type="http://schemas.openxmlformats.org/officeDocument/2006/relationships/image" Target="../media/image10.jpg"/><Relationship Id="rId2" Type="http://schemas.microsoft.com/office/2007/relationships/media" Target="../media/media1.mid"/><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hyperlink" Target="https://westsussex.local-offer.org/information_pages/128-person-centred-planning-pcp-path-training-videos" TargetMode="External"/><Relationship Id="rId4" Type="http://schemas.openxmlformats.org/officeDocument/2006/relationships/slideLayout" Target="../slideLayouts/slideLayout1.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schools.local-offer.org/" TargetMode="External"/><Relationship Id="rId13"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hyperlink" Target="https://westsussex.local-offer.org/information_pages/48-annual-review-paperwork-forms" TargetMode="External"/><Relationship Id="rId12" Type="http://schemas.openxmlformats.org/officeDocument/2006/relationships/hyperlink" Target="https://www.preparingforadulthood.org.uk/SiteAssets/Downloads/jze5lzuv637084755715631724.pdf" TargetMode="External"/><Relationship Id="rId2" Type="http://schemas.openxmlformats.org/officeDocument/2006/relationships/audio" Target="../media/media2.mid"/><Relationship Id="rId1" Type="http://schemas.microsoft.com/office/2007/relationships/media" Target="../media/media2.mid"/><Relationship Id="rId6" Type="http://schemas.openxmlformats.org/officeDocument/2006/relationships/hyperlink" Target="https://www.gov.uk/government/publications/send-code-of-practice-0-to-25" TargetMode="External"/><Relationship Id="rId11" Type="http://schemas.openxmlformats.org/officeDocument/2006/relationships/hyperlink" Target="https://westsussex.local-offer.org/information_pages/128-person-centred-planning-pcp-path-training-videos" TargetMode="External"/><Relationship Id="rId5" Type="http://schemas.openxmlformats.org/officeDocument/2006/relationships/hyperlink" Target="https://westsussex.local-offer.org/information_pages/472-strengthening-our-west-sussex-inclusive-practice-through-school-send-partnerships" TargetMode="External"/><Relationship Id="rId10" Type="http://schemas.openxmlformats.org/officeDocument/2006/relationships/hyperlink" Target="https://schools.local-offer.org/sdm_downloads/ordinarily-available-inclusive-practice-guide/" TargetMode="External"/><Relationship Id="rId4" Type="http://schemas.openxmlformats.org/officeDocument/2006/relationships/notesSlide" Target="../notesSlides/notesSlide12.xml"/><Relationship Id="rId9" Type="http://schemas.openxmlformats.org/officeDocument/2006/relationships/hyperlink" Target="https://schools.local-offer.org/inclusion/inclusion-framewor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ouncilfordisabledchildren.org.uk/" TargetMode="External"/><Relationship Id="rId3" Type="http://schemas.openxmlformats.org/officeDocument/2006/relationships/hyperlink" Target="https://linwood.bournemouth.sch.uk/linwood/files/2018/05/Person-Centred-Reviews-booklet.pdf" TargetMode="External"/><Relationship Id="rId7" Type="http://schemas.openxmlformats.org/officeDocument/2006/relationships/hyperlink" Target="https://westsussex.local-offer.org/services/195" TargetMode="External"/><Relationship Id="rId2" Type="http://schemas.openxmlformats.org/officeDocument/2006/relationships/hyperlink" Target="https://contact.org.uk/advice-and-support/education-learning/ehc-plans-assessments/annual-reviews/" TargetMode="External"/><Relationship Id="rId1" Type="http://schemas.openxmlformats.org/officeDocument/2006/relationships/slideLayout" Target="../slideLayouts/slideLayout2.xml"/><Relationship Id="rId6" Type="http://schemas.openxmlformats.org/officeDocument/2006/relationships/hyperlink" Target="https://westsussex.local-offer.org/information_pages/423-information-advice-and-support-service-sendias-homepage" TargetMode="External"/><Relationship Id="rId5" Type="http://schemas.openxmlformats.org/officeDocument/2006/relationships/hyperlink" Target="https://westsussex.local-offer.org/information_pages/585-send-strategy-2019-2024" TargetMode="External"/><Relationship Id="rId4" Type="http://schemas.openxmlformats.org/officeDocument/2006/relationships/hyperlink" Target="https://westsussex.local-offer.org/information_pages/367-wiki"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kim.heden@westsussex.gov.uk" TargetMode="External"/><Relationship Id="rId13" Type="http://schemas.openxmlformats.org/officeDocument/2006/relationships/hyperlink" Target="mailto:claire.fowler@westsussex.gov.uk" TargetMode="External"/><Relationship Id="rId3" Type="http://schemas.openxmlformats.org/officeDocument/2006/relationships/hyperlink" Target="https://westsussex.local-offer.org/information_pages/472-strengthening-our-west-sussex-inclusive-practice-through-school-send-partnerships" TargetMode="External"/><Relationship Id="rId7" Type="http://schemas.openxmlformats.org/officeDocument/2006/relationships/hyperlink" Target="mailto:Sharon.smith@westsussex.gov.uk" TargetMode="External"/><Relationship Id="rId12" Type="http://schemas.openxmlformats.org/officeDocument/2006/relationships/hyperlink" Target="mailto:sam.mainwaring@westsussex.gov.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SENAT.north@westsussex.gov.uk" TargetMode="External"/><Relationship Id="rId11" Type="http://schemas.openxmlformats.org/officeDocument/2006/relationships/hyperlink" Target="mailto:Emma.spurle@westsussex.gov.uk" TargetMode="External"/><Relationship Id="rId5" Type="http://schemas.openxmlformats.org/officeDocument/2006/relationships/hyperlink" Target="mailto:jennie.may@westsussex.gov.uk" TargetMode="External"/><Relationship Id="rId10" Type="http://schemas.openxmlformats.org/officeDocument/2006/relationships/hyperlink" Target="mailto:SENAT.south@westsussex.gov.uk" TargetMode="External"/><Relationship Id="rId4" Type="http://schemas.openxmlformats.org/officeDocument/2006/relationships/hyperlink" Target="mailto:Claire.rimmer@westsussex.gov.uk" TargetMode="External"/><Relationship Id="rId9" Type="http://schemas.openxmlformats.org/officeDocument/2006/relationships/hyperlink" Target="mailto:elektra.robinson@westsussex.gov.u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send-code-of-practice-0-to-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stsussex.local-offer.org/information_pages/48-annual-review-paperwork-for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S32280 The West Sussex Way Powerpoint template-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 y="0"/>
            <a:ext cx="9144000" cy="6839712"/>
          </a:xfrm>
          <a:prstGeom prst="rect">
            <a:avLst/>
          </a:prstGeom>
        </p:spPr>
      </p:pic>
      <p:sp>
        <p:nvSpPr>
          <p:cNvPr id="7" name="TextBox 6"/>
          <p:cNvSpPr txBox="1"/>
          <p:nvPr/>
        </p:nvSpPr>
        <p:spPr>
          <a:xfrm>
            <a:off x="1475656" y="744449"/>
            <a:ext cx="10006666" cy="1323439"/>
          </a:xfrm>
          <a:prstGeom prst="rect">
            <a:avLst/>
          </a:prstGeom>
          <a:noFill/>
        </p:spPr>
        <p:txBody>
          <a:bodyPr wrap="square" rtlCol="0">
            <a:spAutoFit/>
          </a:bodyPr>
          <a:lstStyle/>
          <a:p>
            <a:pPr algn="ctr"/>
            <a:endParaRPr lang="en-GB" sz="4000" b="1" dirty="0">
              <a:solidFill>
                <a:schemeClr val="tx1">
                  <a:lumMod val="85000"/>
                  <a:lumOff val="15000"/>
                </a:schemeClr>
              </a:solidFill>
              <a:latin typeface="+mj-lt"/>
              <a:cs typeface="Verdana"/>
            </a:endParaRPr>
          </a:p>
          <a:p>
            <a:pPr algn="ctr"/>
            <a:r>
              <a:rPr lang="en-GB" sz="4000" b="1" dirty="0">
                <a:solidFill>
                  <a:schemeClr val="tx1">
                    <a:lumMod val="85000"/>
                    <a:lumOff val="15000"/>
                  </a:schemeClr>
                </a:solidFill>
                <a:latin typeface="+mj-lt"/>
                <a:cs typeface="Verdana"/>
              </a:rPr>
              <a:t>Annual Reviews</a:t>
            </a:r>
            <a:endParaRPr lang="en-US" sz="4000" b="1" dirty="0">
              <a:solidFill>
                <a:schemeClr val="tx1">
                  <a:lumMod val="85000"/>
                  <a:lumOff val="15000"/>
                </a:schemeClr>
              </a:solidFill>
              <a:latin typeface="+mj-lt"/>
              <a:cs typeface="Verdana"/>
            </a:endParaRPr>
          </a:p>
        </p:txBody>
      </p:sp>
      <p:sp>
        <p:nvSpPr>
          <p:cNvPr id="11" name="TextBox 10"/>
          <p:cNvSpPr txBox="1"/>
          <p:nvPr/>
        </p:nvSpPr>
        <p:spPr>
          <a:xfrm>
            <a:off x="-756592" y="2420888"/>
            <a:ext cx="12529392" cy="1384995"/>
          </a:xfrm>
          <a:prstGeom prst="rect">
            <a:avLst/>
          </a:prstGeom>
          <a:noFill/>
        </p:spPr>
        <p:txBody>
          <a:bodyPr wrap="square" rtlCol="0">
            <a:spAutoFit/>
          </a:bodyPr>
          <a:lstStyle/>
          <a:p>
            <a:pPr algn="ctr"/>
            <a:endParaRPr lang="en-GB" sz="2800" b="1" dirty="0">
              <a:solidFill>
                <a:schemeClr val="tx1">
                  <a:lumMod val="65000"/>
                  <a:lumOff val="35000"/>
                </a:schemeClr>
              </a:solidFill>
              <a:cs typeface="Verdana"/>
            </a:endParaRPr>
          </a:p>
          <a:p>
            <a:pPr algn="ctr"/>
            <a:r>
              <a:rPr lang="en-GB" sz="3200" b="1" dirty="0">
                <a:solidFill>
                  <a:schemeClr val="tx1">
                    <a:lumMod val="65000"/>
                    <a:lumOff val="35000"/>
                  </a:schemeClr>
                </a:solidFill>
                <a:cs typeface="Verdana"/>
              </a:rPr>
              <a:t>Special Needs Officers</a:t>
            </a:r>
          </a:p>
          <a:p>
            <a:pPr algn="ctr"/>
            <a:r>
              <a:rPr lang="en-US" sz="2400" dirty="0">
                <a:solidFill>
                  <a:schemeClr val="tx1">
                    <a:lumMod val="65000"/>
                    <a:lumOff val="35000"/>
                  </a:schemeClr>
                </a:solidFill>
                <a:cs typeface="Verdana"/>
              </a:rPr>
              <a:t>Special Educational Needs Assessment Team (SENAT)</a:t>
            </a:r>
          </a:p>
        </p:txBody>
      </p:sp>
      <p:sp>
        <p:nvSpPr>
          <p:cNvPr id="4" name="TextBox 3"/>
          <p:cNvSpPr txBox="1"/>
          <p:nvPr/>
        </p:nvSpPr>
        <p:spPr>
          <a:xfrm>
            <a:off x="9384632" y="1343526"/>
            <a:ext cx="184666" cy="369332"/>
          </a:xfrm>
          <a:prstGeom prst="rect">
            <a:avLst/>
          </a:prstGeom>
          <a:noFill/>
        </p:spPr>
        <p:txBody>
          <a:bodyPr wrap="none" rtlCol="0">
            <a:spAutoFit/>
          </a:bodyPr>
          <a:lstStyle/>
          <a:p>
            <a:endParaRPr lang="en-US" dirty="0"/>
          </a:p>
        </p:txBody>
      </p:sp>
      <p:pic>
        <p:nvPicPr>
          <p:cNvPr id="6" name="Picture 5" descr="A picture containing drawing&#10;&#10;Description automatically generated">
            <a:extLst>
              <a:ext uri="{FF2B5EF4-FFF2-40B4-BE49-F238E27FC236}">
                <a16:creationId xmlns:a16="http://schemas.microsoft.com/office/drawing/2014/main" id="{BD17AAFA-A9E1-4C52-B880-70ECDE6B2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48065"/>
            <a:ext cx="4427984" cy="27140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386644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76F4-AE72-45C1-AD14-D98E6A05D1DA}"/>
              </a:ext>
            </a:extLst>
          </p:cNvPr>
          <p:cNvSpPr>
            <a:spLocks noGrp="1"/>
          </p:cNvSpPr>
          <p:nvPr>
            <p:ph type="title"/>
          </p:nvPr>
        </p:nvSpPr>
        <p:spPr>
          <a:xfrm>
            <a:off x="179512" y="155051"/>
            <a:ext cx="6598801" cy="546817"/>
          </a:xfrm>
        </p:spPr>
        <p:txBody>
          <a:bodyPr>
            <a:normAutofit fontScale="90000"/>
          </a:bodyPr>
          <a:lstStyle/>
          <a:p>
            <a:pPr algn="l"/>
            <a:r>
              <a:rPr lang="en-GB" sz="2800" dirty="0"/>
              <a:t>Planning the meeting and things to consider….</a:t>
            </a:r>
          </a:p>
        </p:txBody>
      </p:sp>
      <p:sp>
        <p:nvSpPr>
          <p:cNvPr id="3" name="Explosion: 14 Points 2">
            <a:extLst>
              <a:ext uri="{FF2B5EF4-FFF2-40B4-BE49-F238E27FC236}">
                <a16:creationId xmlns:a16="http://schemas.microsoft.com/office/drawing/2014/main" id="{569660CC-CE8F-42AD-8AD8-917086F4EE0B}"/>
              </a:ext>
            </a:extLst>
          </p:cNvPr>
          <p:cNvSpPr/>
          <p:nvPr/>
        </p:nvSpPr>
        <p:spPr>
          <a:xfrm>
            <a:off x="6294028" y="284765"/>
            <a:ext cx="2557307" cy="1203601"/>
          </a:xfrm>
          <a:prstGeom prst="irregularSeal2">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Preparation</a:t>
            </a:r>
            <a:r>
              <a:rPr lang="en-GB" sz="1100" dirty="0">
                <a:solidFill>
                  <a:schemeClr val="tx1"/>
                </a:solidFill>
                <a:latin typeface="Cavolini" panose="03000502040302020204" pitchFamily="66" charset="0"/>
                <a:cs typeface="Cavolini" panose="03000502040302020204" pitchFamily="66" charset="0"/>
              </a:rPr>
              <a:t> </a:t>
            </a:r>
          </a:p>
        </p:txBody>
      </p:sp>
      <p:sp>
        <p:nvSpPr>
          <p:cNvPr id="4" name="Flowchart: Connector 3">
            <a:extLst>
              <a:ext uri="{FF2B5EF4-FFF2-40B4-BE49-F238E27FC236}">
                <a16:creationId xmlns:a16="http://schemas.microsoft.com/office/drawing/2014/main" id="{EB9536D3-D550-4664-B2C3-D9A19DC65507}"/>
              </a:ext>
            </a:extLst>
          </p:cNvPr>
          <p:cNvSpPr/>
          <p:nvPr/>
        </p:nvSpPr>
        <p:spPr>
          <a:xfrm rot="10800000" flipV="1">
            <a:off x="287524" y="825807"/>
            <a:ext cx="2196244" cy="2088232"/>
          </a:xfrm>
          <a:prstGeom prst="flowChartConnector">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Where will the meeting take place to get the best outcome?</a:t>
            </a:r>
          </a:p>
        </p:txBody>
      </p:sp>
      <p:sp>
        <p:nvSpPr>
          <p:cNvPr id="5" name="Thought Bubble: Cloud 4">
            <a:extLst>
              <a:ext uri="{FF2B5EF4-FFF2-40B4-BE49-F238E27FC236}">
                <a16:creationId xmlns:a16="http://schemas.microsoft.com/office/drawing/2014/main" id="{96540C2C-480F-4087-BED4-8347781B6E3F}"/>
              </a:ext>
            </a:extLst>
          </p:cNvPr>
          <p:cNvSpPr/>
          <p:nvPr/>
        </p:nvSpPr>
        <p:spPr>
          <a:xfrm>
            <a:off x="2627785" y="825808"/>
            <a:ext cx="2736303" cy="1809328"/>
          </a:xfrm>
          <a:prstGeom prst="cloudCallout">
            <a:avLst>
              <a:gd name="adj1" fmla="val -26521"/>
              <a:gd name="adj2" fmla="val 88217"/>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What is the most appropriate way of seeking the CYPs views?</a:t>
            </a:r>
          </a:p>
        </p:txBody>
      </p:sp>
      <p:sp>
        <p:nvSpPr>
          <p:cNvPr id="6" name="Rectangle 5">
            <a:extLst>
              <a:ext uri="{FF2B5EF4-FFF2-40B4-BE49-F238E27FC236}">
                <a16:creationId xmlns:a16="http://schemas.microsoft.com/office/drawing/2014/main" id="{1D97BBEE-8120-4B6E-BCD9-77E034187AEB}"/>
              </a:ext>
            </a:extLst>
          </p:cNvPr>
          <p:cNvSpPr/>
          <p:nvPr/>
        </p:nvSpPr>
        <p:spPr>
          <a:xfrm>
            <a:off x="402918" y="3789040"/>
            <a:ext cx="4817154" cy="10492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How will you make the meeting celebratory, visual, interactive and person centred?</a:t>
            </a:r>
          </a:p>
        </p:txBody>
      </p:sp>
      <p:sp>
        <p:nvSpPr>
          <p:cNvPr id="9" name="Explosion: 8 Points 8">
            <a:extLst>
              <a:ext uri="{FF2B5EF4-FFF2-40B4-BE49-F238E27FC236}">
                <a16:creationId xmlns:a16="http://schemas.microsoft.com/office/drawing/2014/main" id="{38845A3D-9543-41A9-905C-E01C014B5F23}"/>
              </a:ext>
            </a:extLst>
          </p:cNvPr>
          <p:cNvSpPr/>
          <p:nvPr/>
        </p:nvSpPr>
        <p:spPr>
          <a:xfrm>
            <a:off x="5437627" y="1412776"/>
            <a:ext cx="3563888" cy="3960439"/>
          </a:xfrm>
          <a:prstGeom prst="irregularSeal1">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Provide an agenda so people know what’s to be discussed and to keep the meeting on track</a:t>
            </a:r>
          </a:p>
        </p:txBody>
      </p:sp>
    </p:spTree>
    <p:extLst>
      <p:ext uri="{BB962C8B-B14F-4D97-AF65-F5344CB8AC3E}">
        <p14:creationId xmlns:p14="http://schemas.microsoft.com/office/powerpoint/2010/main" val="609410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7881-071C-4CF2-B996-A2F1FFC57151}"/>
              </a:ext>
            </a:extLst>
          </p:cNvPr>
          <p:cNvSpPr>
            <a:spLocks noGrp="1"/>
          </p:cNvSpPr>
          <p:nvPr>
            <p:ph type="title"/>
          </p:nvPr>
        </p:nvSpPr>
        <p:spPr>
          <a:xfrm>
            <a:off x="205447" y="217887"/>
            <a:ext cx="6310769" cy="546817"/>
          </a:xfrm>
        </p:spPr>
        <p:txBody>
          <a:bodyPr>
            <a:normAutofit fontScale="90000"/>
          </a:bodyPr>
          <a:lstStyle/>
          <a:p>
            <a:r>
              <a:rPr lang="en-GB" sz="2800" dirty="0"/>
              <a:t>Planning the meeting and things to consider</a:t>
            </a:r>
          </a:p>
        </p:txBody>
      </p:sp>
      <p:sp>
        <p:nvSpPr>
          <p:cNvPr id="3" name="Explosion: 14 Points 2">
            <a:extLst>
              <a:ext uri="{FF2B5EF4-FFF2-40B4-BE49-F238E27FC236}">
                <a16:creationId xmlns:a16="http://schemas.microsoft.com/office/drawing/2014/main" id="{333A34F9-FDB3-474F-ACAB-A0E053AD609F}"/>
              </a:ext>
            </a:extLst>
          </p:cNvPr>
          <p:cNvSpPr/>
          <p:nvPr/>
        </p:nvSpPr>
        <p:spPr>
          <a:xfrm>
            <a:off x="5876328" y="137167"/>
            <a:ext cx="3267671" cy="1707657"/>
          </a:xfrm>
          <a:prstGeom prst="irregularSeal2">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Calibri" panose="020F0502020204030204" pitchFamily="34" charset="0"/>
                <a:cs typeface="Calibri" panose="020F0502020204030204" pitchFamily="34" charset="0"/>
              </a:rPr>
              <a:t>Preparation</a:t>
            </a:r>
            <a:r>
              <a:rPr lang="en-GB" sz="900" dirty="0">
                <a:solidFill>
                  <a:schemeClr val="tx1"/>
                </a:solidFill>
                <a:latin typeface="Cavolini" panose="03000502040302020204" pitchFamily="66" charset="0"/>
                <a:cs typeface="Cavolini" panose="03000502040302020204" pitchFamily="66" charset="0"/>
              </a:rPr>
              <a:t> </a:t>
            </a:r>
          </a:p>
        </p:txBody>
      </p:sp>
      <p:sp>
        <p:nvSpPr>
          <p:cNvPr id="4" name="Oval 3">
            <a:extLst>
              <a:ext uri="{FF2B5EF4-FFF2-40B4-BE49-F238E27FC236}">
                <a16:creationId xmlns:a16="http://schemas.microsoft.com/office/drawing/2014/main" id="{D33049F8-5949-44C3-8AAF-7F0F1EFAD9F4}"/>
              </a:ext>
            </a:extLst>
          </p:cNvPr>
          <p:cNvSpPr/>
          <p:nvPr/>
        </p:nvSpPr>
        <p:spPr>
          <a:xfrm>
            <a:off x="505079" y="764704"/>
            <a:ext cx="2808313" cy="2664296"/>
          </a:xfrm>
          <a:prstGeom prst="ellipse">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Will the environment encourage the CYP to have their say? Could displaying something that the CYP wants to share give them confidence?</a:t>
            </a:r>
          </a:p>
        </p:txBody>
      </p:sp>
      <p:sp>
        <p:nvSpPr>
          <p:cNvPr id="6" name="Pentagon 5">
            <a:extLst>
              <a:ext uri="{FF2B5EF4-FFF2-40B4-BE49-F238E27FC236}">
                <a16:creationId xmlns:a16="http://schemas.microsoft.com/office/drawing/2014/main" id="{71806B85-F2FE-4F0B-BD84-0CE2D144AA49}"/>
              </a:ext>
            </a:extLst>
          </p:cNvPr>
          <p:cNvSpPr/>
          <p:nvPr/>
        </p:nvSpPr>
        <p:spPr>
          <a:xfrm>
            <a:off x="3563889" y="764705"/>
            <a:ext cx="2448272" cy="2540813"/>
          </a:xfrm>
          <a:prstGeom prst="pentagon">
            <a:avLst/>
          </a:prstGeom>
          <a:solidFill>
            <a:srgbClr val="FF99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Is the space big enough?  Does the IT work? Is there room for flipcharts etc?</a:t>
            </a:r>
          </a:p>
        </p:txBody>
      </p:sp>
      <p:sp>
        <p:nvSpPr>
          <p:cNvPr id="9" name="Speech Bubble: Oval 8">
            <a:extLst>
              <a:ext uri="{FF2B5EF4-FFF2-40B4-BE49-F238E27FC236}">
                <a16:creationId xmlns:a16="http://schemas.microsoft.com/office/drawing/2014/main" id="{7E7268D7-7BFC-45A0-9A02-3E3840C0F057}"/>
              </a:ext>
            </a:extLst>
          </p:cNvPr>
          <p:cNvSpPr/>
          <p:nvPr/>
        </p:nvSpPr>
        <p:spPr>
          <a:xfrm>
            <a:off x="1187624" y="3532085"/>
            <a:ext cx="4464495" cy="1460694"/>
          </a:xfrm>
          <a:prstGeom prst="wedgeEllipseCallout">
            <a:avLst/>
          </a:prstGeom>
          <a:solidFill>
            <a:srgbClr val="99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Do parents know how they can access support e.g. SENDIAS or Parent Carer Forum?</a:t>
            </a:r>
          </a:p>
        </p:txBody>
      </p:sp>
      <p:sp>
        <p:nvSpPr>
          <p:cNvPr id="10" name="Explosion: 8 Points 9">
            <a:extLst>
              <a:ext uri="{FF2B5EF4-FFF2-40B4-BE49-F238E27FC236}">
                <a16:creationId xmlns:a16="http://schemas.microsoft.com/office/drawing/2014/main" id="{DDCE7C8E-759F-4E79-A3B3-8EC93FA73CD7}"/>
              </a:ext>
            </a:extLst>
          </p:cNvPr>
          <p:cNvSpPr/>
          <p:nvPr/>
        </p:nvSpPr>
        <p:spPr>
          <a:xfrm>
            <a:off x="7452320" y="3933056"/>
            <a:ext cx="45719" cy="720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Explosion: 8 Points 11">
            <a:extLst>
              <a:ext uri="{FF2B5EF4-FFF2-40B4-BE49-F238E27FC236}">
                <a16:creationId xmlns:a16="http://schemas.microsoft.com/office/drawing/2014/main" id="{391BDEEC-11DC-43AE-857C-489D5AF029D2}"/>
              </a:ext>
            </a:extLst>
          </p:cNvPr>
          <p:cNvSpPr/>
          <p:nvPr/>
        </p:nvSpPr>
        <p:spPr>
          <a:xfrm>
            <a:off x="6156174" y="1844824"/>
            <a:ext cx="2880322" cy="324036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Is an interpreter needed if English is not the family’s first language</a:t>
            </a:r>
          </a:p>
        </p:txBody>
      </p:sp>
    </p:spTree>
    <p:extLst>
      <p:ext uri="{BB962C8B-B14F-4D97-AF65-F5344CB8AC3E}">
        <p14:creationId xmlns:p14="http://schemas.microsoft.com/office/powerpoint/2010/main" val="2478654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6B59-28C0-4D3F-A438-84FE0776FA68}"/>
              </a:ext>
            </a:extLst>
          </p:cNvPr>
          <p:cNvSpPr>
            <a:spLocks noGrp="1"/>
          </p:cNvSpPr>
          <p:nvPr>
            <p:ph type="ctrTitle"/>
          </p:nvPr>
        </p:nvSpPr>
        <p:spPr>
          <a:xfrm>
            <a:off x="164964" y="98630"/>
            <a:ext cx="8691080" cy="771023"/>
          </a:xfrm>
        </p:spPr>
        <p:txBody>
          <a:bodyPr>
            <a:normAutofit/>
          </a:bodyPr>
          <a:lstStyle/>
          <a:p>
            <a:r>
              <a:rPr lang="en-GB" sz="3600" dirty="0"/>
              <a:t>Not forgetting some creative thinking…. </a:t>
            </a:r>
          </a:p>
        </p:txBody>
      </p:sp>
      <p:sp>
        <p:nvSpPr>
          <p:cNvPr id="6" name="Explosion: 14 Points 5">
            <a:extLst>
              <a:ext uri="{FF2B5EF4-FFF2-40B4-BE49-F238E27FC236}">
                <a16:creationId xmlns:a16="http://schemas.microsoft.com/office/drawing/2014/main" id="{489FE18B-90AD-4460-9620-E38061A1B1F6}"/>
              </a:ext>
            </a:extLst>
          </p:cNvPr>
          <p:cNvSpPr/>
          <p:nvPr/>
        </p:nvSpPr>
        <p:spPr>
          <a:xfrm rot="483587">
            <a:off x="146573" y="520742"/>
            <a:ext cx="3940401" cy="2368426"/>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0FCF9BC-8A45-496E-9493-659F64B34BB2}"/>
              </a:ext>
            </a:extLst>
          </p:cNvPr>
          <p:cNvSpPr txBox="1"/>
          <p:nvPr/>
        </p:nvSpPr>
        <p:spPr>
          <a:xfrm>
            <a:off x="718506" y="1268789"/>
            <a:ext cx="2534275" cy="95410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The meeting should be personal and accessible for the CYP…these are some ideas for person centred approaches</a:t>
            </a:r>
          </a:p>
        </p:txBody>
      </p:sp>
      <p:pic>
        <p:nvPicPr>
          <p:cNvPr id="15" name="Picture 2">
            <a:extLst>
              <a:ext uri="{FF2B5EF4-FFF2-40B4-BE49-F238E27FC236}">
                <a16:creationId xmlns:a16="http://schemas.microsoft.com/office/drawing/2014/main" id="{18C5D46E-B535-46EC-BB7A-C9BCACB205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10" t="29477" r="61609" b="37314"/>
          <a:stretch/>
        </p:blipFill>
        <p:spPr bwMode="auto">
          <a:xfrm rot="988034">
            <a:off x="4911210" y="2207241"/>
            <a:ext cx="1821604" cy="100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a:extLst>
              <a:ext uri="{FF2B5EF4-FFF2-40B4-BE49-F238E27FC236}">
                <a16:creationId xmlns:a16="http://schemas.microsoft.com/office/drawing/2014/main" id="{3A9D33E6-6BE3-4784-9CA7-880682639D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781"/>
          <a:stretch/>
        </p:blipFill>
        <p:spPr bwMode="auto">
          <a:xfrm>
            <a:off x="461877" y="3271172"/>
            <a:ext cx="1297772" cy="188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A picture containing text, clipart&#10;&#10;Description automatically generated">
            <a:extLst>
              <a:ext uri="{FF2B5EF4-FFF2-40B4-BE49-F238E27FC236}">
                <a16:creationId xmlns:a16="http://schemas.microsoft.com/office/drawing/2014/main" id="{85A812F5-7011-4736-9B45-897953844DDA}"/>
              </a:ext>
            </a:extLst>
          </p:cNvPr>
          <p:cNvPicPr>
            <a:picLocks noChangeAspect="1"/>
          </p:cNvPicPr>
          <p:nvPr/>
        </p:nvPicPr>
        <p:blipFill rotWithShape="1">
          <a:blip r:embed="rId7">
            <a:extLst>
              <a:ext uri="{28A0092B-C50C-407E-A947-70E740481C1C}">
                <a14:useLocalDpi xmlns:a14="http://schemas.microsoft.com/office/drawing/2010/main" val="0"/>
              </a:ext>
            </a:extLst>
          </a:blip>
          <a:srcRect t="1610" r="44376"/>
          <a:stretch/>
        </p:blipFill>
        <p:spPr>
          <a:xfrm>
            <a:off x="4912514" y="4249201"/>
            <a:ext cx="898505" cy="831917"/>
          </a:xfrm>
          <a:prstGeom prst="rect">
            <a:avLst/>
          </a:prstGeom>
        </p:spPr>
      </p:pic>
      <p:pic>
        <p:nvPicPr>
          <p:cNvPr id="20" name="Picture 19" descr="Icon&#10;&#10;Description automatically generated">
            <a:extLst>
              <a:ext uri="{FF2B5EF4-FFF2-40B4-BE49-F238E27FC236}">
                <a16:creationId xmlns:a16="http://schemas.microsoft.com/office/drawing/2014/main" id="{2E913AA6-8DB6-409E-A210-79E39F2B3C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63436">
            <a:off x="2838784" y="2715708"/>
            <a:ext cx="1493074" cy="856110"/>
          </a:xfrm>
          <a:prstGeom prst="rect">
            <a:avLst/>
          </a:prstGeom>
        </p:spPr>
      </p:pic>
      <p:pic>
        <p:nvPicPr>
          <p:cNvPr id="23" name="Picture 22" descr="Logo, icon&#10;&#10;Description automatically generated">
            <a:extLst>
              <a:ext uri="{FF2B5EF4-FFF2-40B4-BE49-F238E27FC236}">
                <a16:creationId xmlns:a16="http://schemas.microsoft.com/office/drawing/2014/main" id="{27C34BBB-5512-4D0F-9582-D520DC8A73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5450" y="3276193"/>
            <a:ext cx="1823484" cy="1439704"/>
          </a:xfrm>
          <a:prstGeom prst="rect">
            <a:avLst/>
          </a:prstGeom>
        </p:spPr>
      </p:pic>
      <p:sp>
        <p:nvSpPr>
          <p:cNvPr id="24" name="TextBox 23">
            <a:extLst>
              <a:ext uri="{FF2B5EF4-FFF2-40B4-BE49-F238E27FC236}">
                <a16:creationId xmlns:a16="http://schemas.microsoft.com/office/drawing/2014/main" id="{C29BC117-9314-4B94-A242-841C777C99D7}"/>
              </a:ext>
            </a:extLst>
          </p:cNvPr>
          <p:cNvSpPr txBox="1"/>
          <p:nvPr/>
        </p:nvSpPr>
        <p:spPr>
          <a:xfrm>
            <a:off x="6977100" y="4756406"/>
            <a:ext cx="1720897"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Bring a friend</a:t>
            </a:r>
          </a:p>
        </p:txBody>
      </p:sp>
      <p:sp>
        <p:nvSpPr>
          <p:cNvPr id="25" name="TextBox 24">
            <a:extLst>
              <a:ext uri="{FF2B5EF4-FFF2-40B4-BE49-F238E27FC236}">
                <a16:creationId xmlns:a16="http://schemas.microsoft.com/office/drawing/2014/main" id="{F35101D3-9DDD-4782-842E-A3C2FD29953C}"/>
              </a:ext>
            </a:extLst>
          </p:cNvPr>
          <p:cNvSpPr txBox="1"/>
          <p:nvPr/>
        </p:nvSpPr>
        <p:spPr>
          <a:xfrm>
            <a:off x="6745622" y="2084495"/>
            <a:ext cx="2237452" cy="900246"/>
          </a:xfrm>
          <a:prstGeom prst="rect">
            <a:avLst/>
          </a:prstGeom>
          <a:noFill/>
        </p:spPr>
        <p:txBody>
          <a:bodyPr wrap="square" rtlCol="0">
            <a:spAutoFit/>
          </a:bodyPr>
          <a:lstStyle/>
          <a:p>
            <a:pPr algn="ctr"/>
            <a:r>
              <a:rPr lang="en-GB" sz="1050" dirty="0">
                <a:latin typeface="Calibri" panose="020F0502020204030204" pitchFamily="34" charset="0"/>
                <a:cs typeface="Calibri" panose="020F0502020204030204" pitchFamily="34" charset="0"/>
              </a:rPr>
              <a:t>PATHs and MAPs </a:t>
            </a:r>
            <a:r>
              <a:rPr lang="en-GB" sz="1050" dirty="0">
                <a:latin typeface="+mn-lt"/>
                <a:hlinkClick r:id="rId10"/>
              </a:rPr>
              <a:t>https://westsussex.local-offer.org/information_pages/128-person-centred-planning-pcp-path-training-videos</a:t>
            </a:r>
            <a:r>
              <a:rPr lang="en-GB" sz="1050" dirty="0">
                <a:latin typeface="+mn-lt"/>
              </a:rPr>
              <a:t>  </a:t>
            </a:r>
          </a:p>
        </p:txBody>
      </p:sp>
      <p:sp>
        <p:nvSpPr>
          <p:cNvPr id="26" name="TextBox 25">
            <a:extLst>
              <a:ext uri="{FF2B5EF4-FFF2-40B4-BE49-F238E27FC236}">
                <a16:creationId xmlns:a16="http://schemas.microsoft.com/office/drawing/2014/main" id="{9E89423B-725C-4C0F-95FB-AD0FC9B6357E}"/>
              </a:ext>
            </a:extLst>
          </p:cNvPr>
          <p:cNvSpPr txBox="1"/>
          <p:nvPr/>
        </p:nvSpPr>
        <p:spPr>
          <a:xfrm>
            <a:off x="3875612" y="3391346"/>
            <a:ext cx="2322565" cy="523220"/>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Videos/You Tube clips created with or by the CYP</a:t>
            </a:r>
          </a:p>
        </p:txBody>
      </p:sp>
      <p:sp>
        <p:nvSpPr>
          <p:cNvPr id="27" name="TextBox 26">
            <a:extLst>
              <a:ext uri="{FF2B5EF4-FFF2-40B4-BE49-F238E27FC236}">
                <a16:creationId xmlns:a16="http://schemas.microsoft.com/office/drawing/2014/main" id="{2B91DF56-FD64-4704-AD08-C70D001527BA}"/>
              </a:ext>
            </a:extLst>
          </p:cNvPr>
          <p:cNvSpPr txBox="1"/>
          <p:nvPr/>
        </p:nvSpPr>
        <p:spPr>
          <a:xfrm>
            <a:off x="3337189" y="4249201"/>
            <a:ext cx="1558261" cy="738664"/>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PowerPoint created with or by the CYP</a:t>
            </a:r>
          </a:p>
        </p:txBody>
      </p:sp>
      <p:sp>
        <p:nvSpPr>
          <p:cNvPr id="3" name="TextBox 2">
            <a:extLst>
              <a:ext uri="{FF2B5EF4-FFF2-40B4-BE49-F238E27FC236}">
                <a16:creationId xmlns:a16="http://schemas.microsoft.com/office/drawing/2014/main" id="{F9FDDDDF-4F95-4A66-A381-445794AE5B7F}"/>
              </a:ext>
            </a:extLst>
          </p:cNvPr>
          <p:cNvSpPr txBox="1"/>
          <p:nvPr/>
        </p:nvSpPr>
        <p:spPr>
          <a:xfrm>
            <a:off x="1747548" y="4341534"/>
            <a:ext cx="1152425" cy="523220"/>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Pictures / collages</a:t>
            </a:r>
          </a:p>
        </p:txBody>
      </p:sp>
      <p:pic>
        <p:nvPicPr>
          <p:cNvPr id="8" name="Betty's fave">
            <a:hlinkClick r:id="" action="ppaction://media"/>
            <a:extLst>
              <a:ext uri="{FF2B5EF4-FFF2-40B4-BE49-F238E27FC236}">
                <a16:creationId xmlns:a16="http://schemas.microsoft.com/office/drawing/2014/main" id="{CCF41548-EF1E-4DF4-91E8-B8D2790FFCB3}"/>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508934" y="6073225"/>
            <a:ext cx="406400" cy="406400"/>
          </a:xfrm>
          <a:prstGeom prst="rect">
            <a:avLst/>
          </a:prstGeom>
        </p:spPr>
      </p:pic>
      <p:sp>
        <p:nvSpPr>
          <p:cNvPr id="4" name="Speech Bubble: Rectangle with Corners Rounded 3">
            <a:extLst>
              <a:ext uri="{FF2B5EF4-FFF2-40B4-BE49-F238E27FC236}">
                <a16:creationId xmlns:a16="http://schemas.microsoft.com/office/drawing/2014/main" id="{94394017-0603-4160-A028-7C0A1906E905}"/>
              </a:ext>
            </a:extLst>
          </p:cNvPr>
          <p:cNvSpPr/>
          <p:nvPr/>
        </p:nvSpPr>
        <p:spPr>
          <a:xfrm>
            <a:off x="4626397" y="819410"/>
            <a:ext cx="3888432" cy="102906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FB3B819-BFAC-4B2A-AAF7-5F93995F61F3}"/>
              </a:ext>
            </a:extLst>
          </p:cNvPr>
          <p:cNvSpPr txBox="1"/>
          <p:nvPr/>
        </p:nvSpPr>
        <p:spPr>
          <a:xfrm>
            <a:off x="4926836" y="948743"/>
            <a:ext cx="3481505" cy="738664"/>
          </a:xfrm>
          <a:prstGeom prst="rect">
            <a:avLst/>
          </a:prstGeom>
          <a:noFill/>
        </p:spPr>
        <p:txBody>
          <a:bodyPr wrap="square" rtlCol="0">
            <a:spAutoFit/>
          </a:bodyPr>
          <a:lstStyle/>
          <a:p>
            <a:r>
              <a:rPr lang="en-GB" sz="1400" dirty="0"/>
              <a:t>The CYP can include any information they consider important, this could be their likes / dislikes / hobbies / interests / skills </a:t>
            </a:r>
          </a:p>
        </p:txBody>
      </p:sp>
    </p:spTree>
    <p:custDataLst>
      <p:tags r:id="rId1"/>
    </p:custDataLst>
    <p:extLst>
      <p:ext uri="{BB962C8B-B14F-4D97-AF65-F5344CB8AC3E}">
        <p14:creationId xmlns:p14="http://schemas.microsoft.com/office/powerpoint/2010/main" val="316056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E31139F-DE42-42D9-A995-66EC755F4E7C}"/>
              </a:ext>
            </a:extLst>
          </p:cNvPr>
          <p:cNvSpPr>
            <a:spLocks noGrp="1"/>
          </p:cNvSpPr>
          <p:nvPr>
            <p:ph type="title"/>
          </p:nvPr>
        </p:nvSpPr>
        <p:spPr>
          <a:xfrm>
            <a:off x="107504" y="-180780"/>
            <a:ext cx="6542195" cy="1170888"/>
          </a:xfrm>
        </p:spPr>
        <p:txBody>
          <a:bodyPr>
            <a:normAutofit/>
          </a:bodyPr>
          <a:lstStyle/>
          <a:p>
            <a:pPr algn="l" eaLnBrk="1" hangingPunct="1"/>
            <a:r>
              <a:rPr lang="en-GB" altLang="en-US" sz="2800" dirty="0">
                <a:latin typeface="Calibri" panose="020F0502020204030204" pitchFamily="34" charset="0"/>
                <a:cs typeface="Calibri" panose="020F0502020204030204" pitchFamily="34" charset="0"/>
              </a:rPr>
              <a:t>During the meeting…</a:t>
            </a:r>
          </a:p>
        </p:txBody>
      </p:sp>
      <p:sp>
        <p:nvSpPr>
          <p:cNvPr id="5123" name="Rectangle 3">
            <a:extLst>
              <a:ext uri="{FF2B5EF4-FFF2-40B4-BE49-F238E27FC236}">
                <a16:creationId xmlns:a16="http://schemas.microsoft.com/office/drawing/2014/main" id="{D9FAF7C4-1328-4903-A94E-BE40F05CB2D1}"/>
              </a:ext>
            </a:extLst>
          </p:cNvPr>
          <p:cNvSpPr>
            <a:spLocks noGrp="1" noChangeArrowheads="1"/>
          </p:cNvSpPr>
          <p:nvPr>
            <p:ph idx="1"/>
          </p:nvPr>
        </p:nvSpPr>
        <p:spPr>
          <a:xfrm>
            <a:off x="179512" y="880892"/>
            <a:ext cx="7918757" cy="4276300"/>
          </a:xfrm>
        </p:spPr>
        <p:txBody>
          <a:bodyPr rtlCol="0">
            <a:noAutofit/>
          </a:bodyPr>
          <a:lstStyle/>
          <a:p>
            <a:pPr lvl="0">
              <a:spcAft>
                <a:spcPts val="800"/>
              </a:spcAft>
              <a:buFont typeface="Arial" panose="020B0604020202020204" pitchFamily="34" charset="0"/>
              <a:buChar char="•"/>
              <a:tabLst>
                <a:tab pos="457200" algn="l"/>
              </a:tabLst>
            </a:pP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Ideally the CYP will be present</a:t>
            </a:r>
            <a:r>
              <a:rPr lang="en-GB" sz="1800" b="1"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for the annual review or part of the                 annual review and fully involved.  It is important that their views are        shared, valued and recorded especially if they are not present</a:t>
            </a:r>
          </a:p>
          <a:p>
            <a:pPr lvl="0">
              <a:spcAft>
                <a:spcPts val="800"/>
              </a:spcAft>
              <a:buFont typeface="Arial" panose="020B0604020202020204" pitchFamily="34" charset="0"/>
              <a:buChar char="•"/>
              <a:tabLst>
                <a:tab pos="457200" algn="l"/>
              </a:tabLst>
            </a:pPr>
            <a:r>
              <a:rPr lang="en-GB" sz="1800" dirty="0">
                <a:latin typeface="Calibri" panose="020F0502020204030204" pitchFamily="34" charset="0"/>
                <a:ea typeface="Calibri" panose="020F0502020204030204" pitchFamily="34" charset="0"/>
                <a:cs typeface="Calibri" panose="020F0502020204030204" pitchFamily="34" charset="0"/>
              </a:rPr>
              <a:t>Ensure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parent views </a:t>
            </a:r>
            <a:r>
              <a:rPr lang="en-GB" sz="1800" dirty="0">
                <a:latin typeface="Calibri" panose="020F0502020204030204" pitchFamily="34" charset="0"/>
                <a:ea typeface="Calibri" panose="020F0502020204030204" pitchFamily="34" charset="0"/>
                <a:cs typeface="Calibri" panose="020F0502020204030204" pitchFamily="34" charset="0"/>
              </a:rPr>
              <a:t>are valued, recorded and any concerns addressed during the meeting</a:t>
            </a:r>
          </a:p>
          <a:p>
            <a:pPr lvl="0">
              <a:spcAft>
                <a:spcPts val="800"/>
              </a:spcAft>
              <a:buFont typeface="Arial" panose="020B0604020202020204" pitchFamily="34" charset="0"/>
              <a:buChar char="•"/>
              <a:tabLst>
                <a:tab pos="457200" algn="l"/>
              </a:tabLst>
            </a:pPr>
            <a:r>
              <a:rPr lang="en-GB" sz="1800" dirty="0">
                <a:latin typeface="Calibri" panose="020F0502020204030204" pitchFamily="34" charset="0"/>
                <a:ea typeface="Calibri" panose="020F0502020204030204" pitchFamily="34" charset="0"/>
                <a:cs typeface="Calibri" panose="020F0502020204030204" pitchFamily="34" charset="0"/>
              </a:rPr>
              <a:t>The meeting should be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person centred </a:t>
            </a:r>
            <a:r>
              <a:rPr lang="en-GB" sz="1800" dirty="0">
                <a:latin typeface="Calibri" panose="020F0502020204030204" pitchFamily="34" charset="0"/>
                <a:ea typeface="Calibri" panose="020F0502020204030204" pitchFamily="34" charset="0"/>
                <a:cs typeface="Calibri" panose="020F0502020204030204" pitchFamily="34" charset="0"/>
              </a:rPr>
              <a:t>and solution focussed </a:t>
            </a:r>
          </a:p>
          <a:p>
            <a:pPr lvl="0">
              <a:spcAft>
                <a:spcPts val="800"/>
              </a:spcAft>
              <a:buFont typeface="Arial" panose="020B0604020202020204" pitchFamily="34" charset="0"/>
              <a:buChar char="•"/>
              <a:tabLst>
                <a:tab pos="457200" algn="l"/>
              </a:tabLst>
            </a:pPr>
            <a:r>
              <a:rPr lang="en-GB" sz="1800" dirty="0">
                <a:latin typeface="Calibri" panose="020F0502020204030204" pitchFamily="34" charset="0"/>
                <a:ea typeface="Calibri" panose="020F0502020204030204" pitchFamily="34" charset="0"/>
                <a:cs typeface="Calibri" panose="020F0502020204030204" pitchFamily="34" charset="0"/>
              </a:rPr>
              <a:t>The meeting </a:t>
            </a:r>
            <a:r>
              <a:rPr lang="en-GB" sz="1800" b="1" dirty="0">
                <a:solidFill>
                  <a:srgbClr val="C00000"/>
                </a:solidFill>
                <a:latin typeface="Calibri" panose="020F0502020204030204" pitchFamily="34" charset="0"/>
                <a:ea typeface="Calibri" panose="020F0502020204030204" pitchFamily="34" charset="0"/>
                <a:cs typeface="Calibri" panose="020F0502020204030204" pitchFamily="34" charset="0"/>
              </a:rPr>
              <a:t>must</a:t>
            </a:r>
            <a:r>
              <a:rPr lang="en-GB" sz="1800" b="1"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focus on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progress towards outcomes </a:t>
            </a:r>
            <a:r>
              <a:rPr lang="en-GB" sz="1800" dirty="0">
                <a:latin typeface="Calibri" panose="020F0502020204030204" pitchFamily="34" charset="0"/>
                <a:ea typeface="Calibri" panose="020F0502020204030204" pitchFamily="34" charset="0"/>
                <a:cs typeface="Calibri" panose="020F0502020204030204" pitchFamily="34" charset="0"/>
              </a:rPr>
              <a:t>in the EHCP and on what changes might be needed to the support that is provided to help achieve those outcomes, or whether changes are needed to the outcomes themselves.</a:t>
            </a:r>
          </a:p>
          <a:p>
            <a:pPr lvl="0">
              <a:spcAft>
                <a:spcPts val="800"/>
              </a:spcAft>
              <a:buFont typeface="Arial" panose="020B0604020202020204" pitchFamily="34" charset="0"/>
              <a:buChar char="•"/>
              <a:tabLst>
                <a:tab pos="457200" algn="l"/>
              </a:tabLst>
            </a:pPr>
            <a:r>
              <a:rPr lang="en-GB" sz="1800" dirty="0">
                <a:latin typeface="Calibri" panose="020F0502020204030204" pitchFamily="34" charset="0"/>
                <a:ea typeface="Calibri" panose="020F0502020204030204" pitchFamily="34" charset="0"/>
                <a:cs typeface="Calibri" panose="020F0502020204030204" pitchFamily="34" charset="0"/>
              </a:rPr>
              <a:t>Ensure all suggested changes to outcomes are recorded clearly in the annual review meeting report</a:t>
            </a:r>
          </a:p>
        </p:txBody>
      </p:sp>
      <p:pic>
        <p:nvPicPr>
          <p:cNvPr id="4" name="Picture 2" descr="C:\Users\ATXZ7460\AppData\Local\Microsoft\Windows\Temporary Internet Files\Content.IE5\WD55JA78\logo-1000x250[1].png">
            <a:extLst>
              <a:ext uri="{FF2B5EF4-FFF2-40B4-BE49-F238E27FC236}">
                <a16:creationId xmlns:a16="http://schemas.microsoft.com/office/drawing/2014/main" id="{AB4894D8-6065-4373-9E69-885CE5D83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365104"/>
            <a:ext cx="290513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croll: Vertical 5">
            <a:extLst>
              <a:ext uri="{FF2B5EF4-FFF2-40B4-BE49-F238E27FC236}">
                <a16:creationId xmlns:a16="http://schemas.microsoft.com/office/drawing/2014/main" id="{A0F9CE68-C1FD-4C91-948D-E8E53314A6A3}"/>
              </a:ext>
            </a:extLst>
          </p:cNvPr>
          <p:cNvSpPr/>
          <p:nvPr/>
        </p:nvSpPr>
        <p:spPr>
          <a:xfrm rot="1033302">
            <a:off x="6994120" y="116632"/>
            <a:ext cx="1882741" cy="1296144"/>
          </a:xfrm>
          <a:prstGeom prst="verticalScroll">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volini" panose="03000502040302020204" pitchFamily="66" charset="0"/>
                <a:cs typeface="Cavolini" panose="03000502040302020204" pitchFamily="66" charset="0"/>
              </a:rPr>
              <a:t>During the meeting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246E-CA64-448F-BB86-1DABE6955371}"/>
              </a:ext>
            </a:extLst>
          </p:cNvPr>
          <p:cNvSpPr>
            <a:spLocks noGrp="1"/>
          </p:cNvSpPr>
          <p:nvPr>
            <p:ph type="title"/>
          </p:nvPr>
        </p:nvSpPr>
        <p:spPr>
          <a:xfrm>
            <a:off x="1" y="-243407"/>
            <a:ext cx="3851919" cy="1512167"/>
          </a:xfrm>
        </p:spPr>
        <p:txBody>
          <a:bodyPr>
            <a:normAutofit/>
          </a:bodyPr>
          <a:lstStyle/>
          <a:p>
            <a:r>
              <a:rPr lang="en-GB" altLang="en-US" sz="2800" dirty="0">
                <a:latin typeface="Calibri" panose="020F0502020204030204" pitchFamily="34" charset="0"/>
                <a:cs typeface="Calibri" panose="020F0502020204030204" pitchFamily="34" charset="0"/>
              </a:rPr>
              <a:t>During the meeting…</a:t>
            </a:r>
            <a:endParaRPr lang="en-GB" sz="2800" dirty="0">
              <a:latin typeface="Calibri" panose="020F0502020204030204" pitchFamily="34" charset="0"/>
              <a:cs typeface="Calibri" panose="020F0502020204030204" pitchFamily="34" charset="0"/>
            </a:endParaRPr>
          </a:p>
        </p:txBody>
      </p:sp>
      <p:pic>
        <p:nvPicPr>
          <p:cNvPr id="3" name="Picture 2" descr="C:\Users\ATXZ7460\AppData\Local\Microsoft\Windows\Temporary Internet Files\Content.IE5\WD55JA78\logo-1000x250[1].png">
            <a:extLst>
              <a:ext uri="{FF2B5EF4-FFF2-40B4-BE49-F238E27FC236}">
                <a16:creationId xmlns:a16="http://schemas.microsoft.com/office/drawing/2014/main" id="{A5488E69-FFC6-4939-8F71-C71975553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708" y="4437112"/>
            <a:ext cx="290513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1F7EE1D-CD13-44BB-B8CE-AEF4E24F05C0}"/>
              </a:ext>
            </a:extLst>
          </p:cNvPr>
          <p:cNvSpPr txBox="1"/>
          <p:nvPr/>
        </p:nvSpPr>
        <p:spPr>
          <a:xfrm>
            <a:off x="251520" y="1196752"/>
            <a:ext cx="8496944" cy="3272691"/>
          </a:xfrm>
          <a:prstGeom prst="rect">
            <a:avLst/>
          </a:prstGeom>
          <a:noFill/>
        </p:spPr>
        <p:txBody>
          <a:bodyPr wrap="square" rtlCol="0">
            <a:spAutoFit/>
          </a:bodyPr>
          <a:lstStyle/>
          <a:p>
            <a:pPr marL="285750" lvl="0" indent="-285750">
              <a:spcAft>
                <a:spcPts val="800"/>
              </a:spcAft>
              <a:buFont typeface="Arial" panose="020B0604020202020204" pitchFamily="34" charset="0"/>
              <a:buChar char="•"/>
              <a:tabLst>
                <a:tab pos="457200" algn="l"/>
              </a:tabLst>
            </a:pPr>
            <a:r>
              <a:rPr lang="en-GB"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Review any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interim targets </a:t>
            </a:r>
            <a:r>
              <a:rPr lang="en-GB"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set and set new interim targets for the                          coming year</a:t>
            </a:r>
          </a:p>
          <a:p>
            <a:pPr marL="285750" lvl="0" indent="-285750">
              <a:spcAft>
                <a:spcPts val="800"/>
              </a:spcAft>
              <a:buFont typeface="Arial" panose="020B0604020202020204" pitchFamily="34" charset="0"/>
              <a:buChar char="•"/>
              <a:tabLst>
                <a:tab pos="457200" algn="l"/>
              </a:tabLst>
            </a:pPr>
            <a:r>
              <a:rPr lang="en-GB"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It is important to record both </a:t>
            </a:r>
            <a:r>
              <a:rPr lang="en-GB" b="1" dirty="0">
                <a:solidFill>
                  <a:srgbClr val="9933FF"/>
                </a:solidFill>
                <a:latin typeface="Calibri" panose="020F0502020204030204" pitchFamily="34" charset="0"/>
                <a:ea typeface="Calibri" panose="020F0502020204030204" pitchFamily="34" charset="0"/>
                <a:cs typeface="Calibri" panose="020F0502020204030204" pitchFamily="34" charset="0"/>
              </a:rPr>
              <a:t>strengths and needs</a:t>
            </a:r>
          </a:p>
          <a:p>
            <a:pPr marL="285750" lvl="0" indent="-285750">
              <a:spcAft>
                <a:spcPts val="800"/>
              </a:spcAft>
              <a:buFont typeface="Arial" panose="020B0604020202020204" pitchFamily="34" charset="0"/>
              <a:buChar char="•"/>
              <a:tabLst>
                <a:tab pos="457200" algn="l"/>
              </a:tabLst>
            </a:pPr>
            <a:r>
              <a:rPr lang="en-GB"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Consider whether the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funding arrangements </a:t>
            </a:r>
            <a:r>
              <a:rPr lang="en-GB"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remain appropriate or whether there is the need for a request for additional funding from SENAT.  Discuss whether parents wish to request a Personal Budget</a:t>
            </a:r>
          </a:p>
          <a:p>
            <a:pPr marL="285750" lvl="0" indent="-285750">
              <a:spcAft>
                <a:spcPts val="800"/>
              </a:spcAft>
              <a:buFont typeface="Arial" panose="020B0604020202020204" pitchFamily="34" charset="0"/>
              <a:buChar char="•"/>
              <a:tabLst>
                <a:tab pos="457200" algn="l"/>
              </a:tabLst>
            </a:pPr>
            <a:r>
              <a:rPr lang="en-GB"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From Year 8, consider what provision is required to help the child or young person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prepare for adulthood</a:t>
            </a:r>
            <a:r>
              <a:rPr lang="en-GB"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independent living and post 16 provision, including next steps towards independent travel where appropriate</a:t>
            </a:r>
          </a:p>
          <a:p>
            <a:pPr marL="285750" indent="-285750">
              <a:buFont typeface="Arial" panose="020B0604020202020204" pitchFamily="34" charset="0"/>
              <a:buChar char="•"/>
            </a:pPr>
            <a:r>
              <a:rPr lang="en-GB"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Ensure the discussion and all actions are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clearly recorded</a:t>
            </a:r>
          </a:p>
        </p:txBody>
      </p:sp>
      <p:sp>
        <p:nvSpPr>
          <p:cNvPr id="5" name="Scroll: Vertical 4">
            <a:extLst>
              <a:ext uri="{FF2B5EF4-FFF2-40B4-BE49-F238E27FC236}">
                <a16:creationId xmlns:a16="http://schemas.microsoft.com/office/drawing/2014/main" id="{8C18BE20-D97A-48DC-AE19-F6BD328BF017}"/>
              </a:ext>
            </a:extLst>
          </p:cNvPr>
          <p:cNvSpPr/>
          <p:nvPr/>
        </p:nvSpPr>
        <p:spPr>
          <a:xfrm rot="975618">
            <a:off x="7050142" y="184768"/>
            <a:ext cx="1843021" cy="1512167"/>
          </a:xfrm>
          <a:prstGeom prst="verticalScroll">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Cavolini" panose="03000502040302020204" pitchFamily="66" charset="0"/>
                <a:cs typeface="Cavolini" panose="03000502040302020204" pitchFamily="66" charset="0"/>
              </a:rPr>
              <a:t>During the meeting</a:t>
            </a:r>
          </a:p>
        </p:txBody>
      </p:sp>
    </p:spTree>
    <p:extLst>
      <p:ext uri="{BB962C8B-B14F-4D97-AF65-F5344CB8AC3E}">
        <p14:creationId xmlns:p14="http://schemas.microsoft.com/office/powerpoint/2010/main" val="3894285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76641301-A1FD-4F35-93AC-B021AEBB8C34}"/>
              </a:ext>
            </a:extLst>
          </p:cNvPr>
          <p:cNvSpPr>
            <a:spLocks noGrp="1"/>
          </p:cNvSpPr>
          <p:nvPr>
            <p:ph type="title"/>
          </p:nvPr>
        </p:nvSpPr>
        <p:spPr>
          <a:xfrm>
            <a:off x="179512" y="116633"/>
            <a:ext cx="6768752" cy="720080"/>
          </a:xfrm>
        </p:spPr>
        <p:txBody>
          <a:bodyPr>
            <a:normAutofit/>
          </a:bodyPr>
          <a:lstStyle/>
          <a:p>
            <a:pPr algn="l" eaLnBrk="1" hangingPunct="1"/>
            <a:r>
              <a:rPr lang="en-GB" altLang="en-US" sz="2800" dirty="0">
                <a:latin typeface="Calibri" panose="020F0502020204030204" pitchFamily="34" charset="0"/>
                <a:cs typeface="Calibri" panose="020F0502020204030204" pitchFamily="34" charset="0"/>
              </a:rPr>
              <a:t>After the meeting…</a:t>
            </a:r>
          </a:p>
        </p:txBody>
      </p:sp>
      <p:sp>
        <p:nvSpPr>
          <p:cNvPr id="5123" name="Rectangle 3">
            <a:extLst>
              <a:ext uri="{FF2B5EF4-FFF2-40B4-BE49-F238E27FC236}">
                <a16:creationId xmlns:a16="http://schemas.microsoft.com/office/drawing/2014/main" id="{173D5260-DF7C-4451-8DB0-49DFEB3F8FAF}"/>
              </a:ext>
            </a:extLst>
          </p:cNvPr>
          <p:cNvSpPr>
            <a:spLocks noGrp="1" noChangeArrowheads="1"/>
          </p:cNvSpPr>
          <p:nvPr>
            <p:ph idx="1"/>
          </p:nvPr>
        </p:nvSpPr>
        <p:spPr>
          <a:xfrm>
            <a:off x="179512" y="476672"/>
            <a:ext cx="8640960" cy="4320480"/>
          </a:xfrm>
        </p:spPr>
        <p:txBody>
          <a:bodyPr rtlCol="0">
            <a:noAutofit/>
          </a:bodyPr>
          <a:lstStyle/>
          <a:p>
            <a:pPr marL="0" indent="0" algn="just" eaLnBrk="1" fontAlgn="auto" hangingPunct="1">
              <a:lnSpc>
                <a:spcPct val="80000"/>
              </a:lnSpc>
              <a:spcAft>
                <a:spcPts val="0"/>
              </a:spcAft>
              <a:buFont typeface="Symbol" panose="05050102010706020507" pitchFamily="18" charset="2"/>
              <a:buNone/>
              <a:defRPr/>
            </a:pPr>
            <a:endParaRPr lang="en-GB" altLang="en-US" dirty="0"/>
          </a:p>
          <a:p>
            <a:r>
              <a:rPr lang="en-GB" sz="1800" b="1" dirty="0">
                <a:solidFill>
                  <a:srgbClr val="9933FF"/>
                </a:solidFill>
                <a:latin typeface="Calibri" panose="020F0502020204030204" pitchFamily="34" charset="0"/>
                <a:cs typeface="Calibri" panose="020F0502020204030204" pitchFamily="34" charset="0"/>
              </a:rPr>
              <a:t>Within 2 weeks </a:t>
            </a:r>
            <a:r>
              <a:rPr lang="en-GB" sz="1800" dirty="0">
                <a:latin typeface="Calibri" panose="020F0502020204030204" pitchFamily="34" charset="0"/>
                <a:cs typeface="Calibri" panose="020F0502020204030204" pitchFamily="34" charset="0"/>
              </a:rPr>
              <a:t>of the Annual Review Meeting, the school </a:t>
            </a:r>
            <a:r>
              <a:rPr lang="en-GB" sz="1800" b="1" dirty="0">
                <a:solidFill>
                  <a:srgbClr val="C00000"/>
                </a:solidFill>
                <a:latin typeface="Calibri" panose="020F0502020204030204" pitchFamily="34" charset="0"/>
                <a:cs typeface="Calibri" panose="020F0502020204030204" pitchFamily="34" charset="0"/>
              </a:rPr>
              <a:t>must</a:t>
            </a:r>
            <a:r>
              <a:rPr lang="en-GB" sz="1800" dirty="0">
                <a:latin typeface="Calibri" panose="020F0502020204030204" pitchFamily="34" charset="0"/>
                <a:cs typeface="Calibri" panose="020F0502020204030204" pitchFamily="34" charset="0"/>
              </a:rPr>
              <a:t>                            </a:t>
            </a:r>
            <a:r>
              <a:rPr lang="en-GB" sz="1800" b="1" dirty="0">
                <a:solidFill>
                  <a:srgbClr val="9933FF"/>
                </a:solidFill>
                <a:latin typeface="Calibri" panose="020F0502020204030204" pitchFamily="34" charset="0"/>
                <a:cs typeface="Calibri" panose="020F0502020204030204" pitchFamily="34" charset="0"/>
              </a:rPr>
              <a:t>complete the Meeting Report </a:t>
            </a:r>
            <a:r>
              <a:rPr lang="en-GB" sz="1800" dirty="0">
                <a:latin typeface="Calibri" panose="020F0502020204030204" pitchFamily="34" charset="0"/>
                <a:cs typeface="Calibri" panose="020F0502020204030204" pitchFamily="34" charset="0"/>
              </a:rPr>
              <a:t>to include a record of the                                            discussion at the meeting, and a </a:t>
            </a:r>
            <a:r>
              <a:rPr lang="en-GB" sz="1800" b="1" dirty="0">
                <a:solidFill>
                  <a:srgbClr val="9933FF"/>
                </a:solidFill>
                <a:latin typeface="Calibri" panose="020F0502020204030204" pitchFamily="34" charset="0"/>
                <a:cs typeface="Calibri" panose="020F0502020204030204" pitchFamily="34" charset="0"/>
              </a:rPr>
              <a:t>copy sent to invitees</a:t>
            </a:r>
            <a:r>
              <a:rPr lang="en-GB" sz="1800" dirty="0">
                <a:latin typeface="Calibri" panose="020F0502020204030204" pitchFamily="34" charset="0"/>
                <a:cs typeface="Calibri" panose="020F0502020204030204" pitchFamily="34" charset="0"/>
              </a:rPr>
              <a:t>.  All                                       paperwork also needs to be uploaded to SENAT, via the link on                                          the West Sussex Local Offer (see end of PowerPoint)</a:t>
            </a:r>
          </a:p>
          <a:p>
            <a:pPr lvl="0"/>
            <a:r>
              <a:rPr lang="en-GB" sz="1800" b="1" dirty="0">
                <a:solidFill>
                  <a:srgbClr val="9933FF"/>
                </a:solidFill>
                <a:latin typeface="Calibri" panose="020F0502020204030204" pitchFamily="34" charset="0"/>
                <a:cs typeface="Calibri" panose="020F0502020204030204" pitchFamily="34" charset="0"/>
              </a:rPr>
              <a:t>Within 4 weeks </a:t>
            </a:r>
            <a:r>
              <a:rPr lang="en-GB" sz="1800" dirty="0">
                <a:latin typeface="Calibri" panose="020F0502020204030204" pitchFamily="34" charset="0"/>
                <a:cs typeface="Calibri" panose="020F0502020204030204" pitchFamily="34" charset="0"/>
              </a:rPr>
              <a:t>of the Annual Review Meeting, the Local Authority </a:t>
            </a:r>
            <a:r>
              <a:rPr lang="en-GB" sz="1800" b="1" dirty="0">
                <a:solidFill>
                  <a:srgbClr val="C00000"/>
                </a:solidFill>
                <a:latin typeface="Calibri" panose="020F0502020204030204" pitchFamily="34" charset="0"/>
                <a:cs typeface="Calibri" panose="020F0502020204030204" pitchFamily="34" charset="0"/>
              </a:rPr>
              <a:t>must</a:t>
            </a:r>
            <a:r>
              <a:rPr lang="en-GB" sz="1800" b="1" dirty="0">
                <a:latin typeface="Calibri" panose="020F0502020204030204" pitchFamily="34" charset="0"/>
                <a:cs typeface="Calibri" panose="020F0502020204030204" pitchFamily="34" charset="0"/>
              </a:rPr>
              <a:t> </a:t>
            </a:r>
            <a:r>
              <a:rPr lang="en-GB" sz="1800" b="1" dirty="0">
                <a:solidFill>
                  <a:srgbClr val="9933FF"/>
                </a:solidFill>
                <a:latin typeface="Calibri" panose="020F0502020204030204" pitchFamily="34" charset="0"/>
                <a:cs typeface="Calibri" panose="020F0502020204030204" pitchFamily="34" charset="0"/>
              </a:rPr>
              <a:t>decide</a:t>
            </a:r>
            <a:r>
              <a:rPr lang="en-GB" sz="1800" dirty="0">
                <a:solidFill>
                  <a:srgbClr val="9933FF"/>
                </a:solidFill>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whether to maintain the EHCP as it is, amend the EHCP or cease to maintain the EHCP </a:t>
            </a:r>
            <a:r>
              <a:rPr lang="en-GB" sz="1800" b="1" dirty="0">
                <a:solidFill>
                  <a:srgbClr val="9933FF"/>
                </a:solidFill>
                <a:latin typeface="Calibri" panose="020F0502020204030204" pitchFamily="34" charset="0"/>
                <a:cs typeface="Calibri" panose="020F0502020204030204" pitchFamily="34" charset="0"/>
              </a:rPr>
              <a:t>and notify </a:t>
            </a:r>
            <a:r>
              <a:rPr lang="en-GB" sz="1800" dirty="0">
                <a:latin typeface="Calibri" panose="020F0502020204030204" pitchFamily="34" charset="0"/>
                <a:cs typeface="Calibri" panose="020F0502020204030204" pitchFamily="34" charset="0"/>
              </a:rPr>
              <a:t>parents or the young person, and educational setting of the decision.  The Local Authority must notify parents or the C/YP of their right of appeal</a:t>
            </a:r>
          </a:p>
          <a:p>
            <a:r>
              <a:rPr lang="en-GB" sz="1800" dirty="0">
                <a:latin typeface="Calibri" panose="020F0502020204030204" pitchFamily="34" charset="0"/>
                <a:cs typeface="Calibri" panose="020F0502020204030204" pitchFamily="34" charset="0"/>
              </a:rPr>
              <a:t>It is important to ensure that the ‘</a:t>
            </a:r>
            <a:r>
              <a:rPr lang="en-GB" sz="1800" b="1" dirty="0">
                <a:solidFill>
                  <a:srgbClr val="9933FF"/>
                </a:solidFill>
                <a:latin typeface="Calibri" panose="020F0502020204030204" pitchFamily="34" charset="0"/>
                <a:cs typeface="Calibri" panose="020F0502020204030204" pitchFamily="34" charset="0"/>
              </a:rPr>
              <a:t>priority status box</a:t>
            </a:r>
            <a:r>
              <a:rPr lang="en-GB" sz="1800" dirty="0">
                <a:latin typeface="Calibri" panose="020F0502020204030204" pitchFamily="34" charset="0"/>
                <a:cs typeface="Calibri" panose="020F0502020204030204" pitchFamily="34" charset="0"/>
              </a:rPr>
              <a:t>’ on the first page is completed as this highlights priority actions for SENAT and the Planning Co-ordinator</a:t>
            </a:r>
            <a:endParaRPr lang="en-GB" altLang="en-US" sz="1800" dirty="0">
              <a:solidFill>
                <a:schemeClr val="bg1">
                  <a:lumMod val="65000"/>
                </a:schemeClr>
              </a:solidFill>
              <a:latin typeface="Calibri" panose="020F0502020204030204" pitchFamily="34" charset="0"/>
              <a:cs typeface="Calibri" panose="020F0502020204030204" pitchFamily="34" charset="0"/>
            </a:endParaRPr>
          </a:p>
        </p:txBody>
      </p:sp>
      <p:sp>
        <p:nvSpPr>
          <p:cNvPr id="6" name="Ribbon: Curved and Tilted Down 5">
            <a:extLst>
              <a:ext uri="{FF2B5EF4-FFF2-40B4-BE49-F238E27FC236}">
                <a16:creationId xmlns:a16="http://schemas.microsoft.com/office/drawing/2014/main" id="{A62B9C40-BABF-4E5F-9B7A-269AB9C4EEE7}"/>
              </a:ext>
            </a:extLst>
          </p:cNvPr>
          <p:cNvSpPr/>
          <p:nvPr/>
        </p:nvSpPr>
        <p:spPr>
          <a:xfrm rot="834537">
            <a:off x="6836700" y="326090"/>
            <a:ext cx="1882207" cy="1697839"/>
          </a:xfrm>
          <a:prstGeom prst="ellipseRibbon">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latin typeface="Cavolini" panose="03000502040302020204" pitchFamily="66" charset="0"/>
                <a:cs typeface="Cavolini" panose="03000502040302020204" pitchFamily="66" charset="0"/>
              </a:rPr>
              <a:t>After the meeting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E1C4EC58-82A4-45BE-8D11-F4E1042DD226}"/>
              </a:ext>
            </a:extLst>
          </p:cNvPr>
          <p:cNvSpPr>
            <a:spLocks noGrp="1"/>
          </p:cNvSpPr>
          <p:nvPr>
            <p:ph type="title"/>
          </p:nvPr>
        </p:nvSpPr>
        <p:spPr>
          <a:xfrm>
            <a:off x="-108520" y="-171400"/>
            <a:ext cx="5184576" cy="864096"/>
          </a:xfrm>
        </p:spPr>
        <p:txBody>
          <a:bodyPr>
            <a:normAutofit/>
          </a:bodyPr>
          <a:lstStyle/>
          <a:p>
            <a:pPr eaLnBrk="1" hangingPunct="1"/>
            <a:r>
              <a:rPr lang="en-GB" altLang="en-US" sz="2800" dirty="0">
                <a:latin typeface="Calibri" panose="020F0502020204030204" pitchFamily="34" charset="0"/>
                <a:cs typeface="Calibri" panose="020F0502020204030204" pitchFamily="34" charset="0"/>
              </a:rPr>
              <a:t>A quick word on outcomes…</a:t>
            </a:r>
          </a:p>
        </p:txBody>
      </p:sp>
      <p:sp>
        <p:nvSpPr>
          <p:cNvPr id="9219" name="Content Placeholder 2">
            <a:extLst>
              <a:ext uri="{FF2B5EF4-FFF2-40B4-BE49-F238E27FC236}">
                <a16:creationId xmlns:a16="http://schemas.microsoft.com/office/drawing/2014/main" id="{A0B78C0B-4083-421B-AC6E-59A4C91BEF31}"/>
              </a:ext>
            </a:extLst>
          </p:cNvPr>
          <p:cNvSpPr>
            <a:spLocks noGrp="1"/>
          </p:cNvSpPr>
          <p:nvPr>
            <p:ph idx="1"/>
          </p:nvPr>
        </p:nvSpPr>
        <p:spPr>
          <a:xfrm>
            <a:off x="251520" y="476672"/>
            <a:ext cx="7837453" cy="5401047"/>
          </a:xfrm>
        </p:spPr>
        <p:txBody>
          <a:bodyPr rtlCol="0">
            <a:noAutofit/>
          </a:bodyPr>
          <a:lstStyle/>
          <a:p>
            <a:pPr>
              <a:defRPr/>
            </a:pPr>
            <a:r>
              <a:rPr lang="en-GB" sz="1800" dirty="0">
                <a:latin typeface="Calibri" panose="020F0502020204030204" pitchFamily="34" charset="0"/>
                <a:cs typeface="Calibri" panose="020F0502020204030204" pitchFamily="34" charset="0"/>
              </a:rPr>
              <a:t>The EHCP </a:t>
            </a:r>
            <a:r>
              <a:rPr lang="en-GB" sz="1800" b="1" dirty="0">
                <a:solidFill>
                  <a:srgbClr val="9933FF"/>
                </a:solidFill>
                <a:latin typeface="Calibri" panose="020F0502020204030204" pitchFamily="34" charset="0"/>
                <a:cs typeface="Calibri" panose="020F0502020204030204" pitchFamily="34" charset="0"/>
              </a:rPr>
              <a:t>outcomes should be reviewed </a:t>
            </a:r>
            <a:r>
              <a:rPr lang="en-GB" sz="1800" dirty="0">
                <a:latin typeface="Calibri" panose="020F0502020204030204" pitchFamily="34" charset="0"/>
                <a:cs typeface="Calibri" panose="020F0502020204030204" pitchFamily="34" charset="0"/>
              </a:rPr>
              <a:t>and new ones suggested and recorded </a:t>
            </a:r>
            <a:r>
              <a:rPr lang="en-GB" sz="1800" b="1" dirty="0">
                <a:solidFill>
                  <a:srgbClr val="9933FF"/>
                </a:solidFill>
                <a:latin typeface="Calibri" panose="020F0502020204030204" pitchFamily="34" charset="0"/>
                <a:cs typeface="Calibri" panose="020F0502020204030204" pitchFamily="34" charset="0"/>
              </a:rPr>
              <a:t>if appropriate</a:t>
            </a:r>
          </a:p>
          <a:p>
            <a:pPr lvl="0">
              <a:lnSpc>
                <a:spcPct val="107000"/>
              </a:lnSpc>
              <a:spcAft>
                <a:spcPts val="800"/>
              </a:spcAft>
              <a:buFont typeface="Arial" panose="020B0604020202020204" pitchFamily="34" charset="0"/>
              <a:buChar char="•"/>
              <a:tabLst>
                <a:tab pos="457200" algn="l"/>
              </a:tabLst>
            </a:pPr>
            <a:r>
              <a:rPr lang="en-GB" sz="1800" dirty="0">
                <a:latin typeface="Calibri" panose="020F0502020204030204" pitchFamily="34" charset="0"/>
                <a:ea typeface="Calibri" panose="020F0502020204030204" pitchFamily="34" charset="0"/>
                <a:cs typeface="Calibri" panose="020F0502020204030204" pitchFamily="34" charset="0"/>
              </a:rPr>
              <a:t>The Annual Review should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set</a:t>
            </a:r>
            <a:r>
              <a:rPr lang="en-GB" sz="1800" b="1" dirty="0">
                <a:latin typeface="Calibri" panose="020F0502020204030204" pitchFamily="34" charset="0"/>
                <a:ea typeface="Calibri" panose="020F0502020204030204" pitchFamily="34" charset="0"/>
                <a:cs typeface="Calibri" panose="020F0502020204030204" pitchFamily="34" charset="0"/>
              </a:rPr>
              <a:t>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outcomes for the forthcoming year</a:t>
            </a:r>
            <a:r>
              <a:rPr lang="en-GB" sz="1800" b="1"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These should be developed each year to work towards achieving the EHCP outcomes </a:t>
            </a:r>
          </a:p>
          <a:p>
            <a:pPr lvl="0">
              <a:lnSpc>
                <a:spcPct val="107000"/>
              </a:lnSpc>
              <a:spcAft>
                <a:spcPts val="800"/>
              </a:spcAft>
              <a:buFont typeface="Arial" panose="020B0604020202020204" pitchFamily="34" charset="0"/>
              <a:buChar char="•"/>
              <a:tabLst>
                <a:tab pos="457200" algn="l"/>
              </a:tabLst>
            </a:pPr>
            <a:r>
              <a:rPr lang="en-GB" sz="1800" dirty="0">
                <a:latin typeface="Calibri" panose="020F0502020204030204" pitchFamily="34" charset="0"/>
                <a:ea typeface="Calibri" panose="020F0502020204030204" pitchFamily="34" charset="0"/>
                <a:cs typeface="Calibri" panose="020F0502020204030204" pitchFamily="34" charset="0"/>
              </a:rPr>
              <a:t>The </a:t>
            </a:r>
            <a:r>
              <a:rPr lang="en-GB" sz="1800" b="1" dirty="0">
                <a:solidFill>
                  <a:srgbClr val="9933FF"/>
                </a:solidFill>
                <a:latin typeface="Calibri" panose="020F0502020204030204" pitchFamily="34" charset="0"/>
                <a:ea typeface="Calibri" panose="020F0502020204030204" pitchFamily="34" charset="0"/>
                <a:cs typeface="Calibri" panose="020F0502020204030204" pitchFamily="34" charset="0"/>
              </a:rPr>
              <a:t>Individual Learning Plan (ILP) targets should be smaller steps </a:t>
            </a:r>
            <a:r>
              <a:rPr lang="en-GB" sz="1800" dirty="0">
                <a:latin typeface="Calibri" panose="020F0502020204030204" pitchFamily="34" charset="0"/>
                <a:ea typeface="Calibri" panose="020F0502020204030204" pitchFamily="34" charset="0"/>
                <a:cs typeface="Calibri" panose="020F0502020204030204" pitchFamily="34" charset="0"/>
              </a:rPr>
              <a:t>towards achieving the outcomes agreed at the Annual Review</a:t>
            </a:r>
          </a:p>
          <a:p>
            <a:pPr marL="0" indent="0">
              <a:buNone/>
              <a:defRPr/>
            </a:pPr>
            <a:r>
              <a:rPr lang="en-GB" altLang="en-US" sz="1800" dirty="0">
                <a:latin typeface="Calibri" panose="020F0502020204030204" pitchFamily="34" charset="0"/>
                <a:cs typeface="Calibri" panose="020F0502020204030204" pitchFamily="34" charset="0"/>
              </a:rPr>
              <a:t>Outcomes should be:</a:t>
            </a:r>
          </a:p>
          <a:p>
            <a:pPr marL="274320" indent="-274320" eaLnBrk="1" fontAlgn="auto" hangingPunct="1">
              <a:spcAft>
                <a:spcPts val="0"/>
              </a:spcAft>
              <a:defRPr/>
            </a:pPr>
            <a:r>
              <a:rPr lang="en-GB" altLang="en-US" sz="1800" b="1" dirty="0">
                <a:solidFill>
                  <a:srgbClr val="C00000"/>
                </a:solidFill>
                <a:latin typeface="Calibri" panose="020F0502020204030204" pitchFamily="34" charset="0"/>
                <a:cs typeface="Calibri" panose="020F0502020204030204" pitchFamily="34" charset="0"/>
              </a:rPr>
              <a:t>S</a:t>
            </a:r>
            <a:r>
              <a:rPr lang="en-GB" altLang="en-US" sz="1800" dirty="0">
                <a:solidFill>
                  <a:srgbClr val="0033CC"/>
                </a:solidFill>
                <a:latin typeface="Calibri" panose="020F0502020204030204" pitchFamily="34" charset="0"/>
                <a:cs typeface="Calibri" panose="020F0502020204030204" pitchFamily="34" charset="0"/>
              </a:rPr>
              <a:t>pecific</a:t>
            </a:r>
          </a:p>
          <a:p>
            <a:pPr marL="274320" indent="-274320" eaLnBrk="1" fontAlgn="auto" hangingPunct="1">
              <a:spcAft>
                <a:spcPts val="0"/>
              </a:spcAft>
              <a:defRPr/>
            </a:pPr>
            <a:r>
              <a:rPr lang="en-GB" altLang="en-US" sz="1800" b="1" dirty="0">
                <a:solidFill>
                  <a:srgbClr val="FF0000"/>
                </a:solidFill>
                <a:latin typeface="Calibri" panose="020F0502020204030204" pitchFamily="34" charset="0"/>
                <a:cs typeface="Calibri" panose="020F0502020204030204" pitchFamily="34" charset="0"/>
              </a:rPr>
              <a:t>M</a:t>
            </a:r>
            <a:r>
              <a:rPr lang="en-GB" altLang="en-US" sz="1800" dirty="0">
                <a:solidFill>
                  <a:srgbClr val="0033CC"/>
                </a:solidFill>
                <a:latin typeface="Calibri" panose="020F0502020204030204" pitchFamily="34" charset="0"/>
                <a:cs typeface="Calibri" panose="020F0502020204030204" pitchFamily="34" charset="0"/>
              </a:rPr>
              <a:t>easurable</a:t>
            </a:r>
          </a:p>
          <a:p>
            <a:pPr marL="274320" indent="-274320" eaLnBrk="1" fontAlgn="auto" hangingPunct="1">
              <a:spcAft>
                <a:spcPts val="0"/>
              </a:spcAft>
              <a:defRPr/>
            </a:pPr>
            <a:r>
              <a:rPr lang="en-GB" altLang="en-US" sz="1800" b="1" dirty="0">
                <a:solidFill>
                  <a:srgbClr val="FF0000"/>
                </a:solidFill>
                <a:latin typeface="Calibri" panose="020F0502020204030204" pitchFamily="34" charset="0"/>
                <a:cs typeface="Calibri" panose="020F0502020204030204" pitchFamily="34" charset="0"/>
              </a:rPr>
              <a:t>A</a:t>
            </a:r>
            <a:r>
              <a:rPr lang="en-GB" altLang="en-US" sz="1800" dirty="0">
                <a:solidFill>
                  <a:srgbClr val="0033CC"/>
                </a:solidFill>
                <a:latin typeface="Calibri" panose="020F0502020204030204" pitchFamily="34" charset="0"/>
                <a:cs typeface="Calibri" panose="020F0502020204030204" pitchFamily="34" charset="0"/>
              </a:rPr>
              <a:t>chievable</a:t>
            </a:r>
          </a:p>
          <a:p>
            <a:pPr marL="274320" indent="-274320" eaLnBrk="1" fontAlgn="auto" hangingPunct="1">
              <a:spcAft>
                <a:spcPts val="0"/>
              </a:spcAft>
              <a:defRPr/>
            </a:pPr>
            <a:r>
              <a:rPr lang="en-GB" altLang="en-US" sz="1800" b="1" dirty="0">
                <a:solidFill>
                  <a:srgbClr val="FF0000"/>
                </a:solidFill>
                <a:latin typeface="Calibri" panose="020F0502020204030204" pitchFamily="34" charset="0"/>
                <a:cs typeface="Calibri" panose="020F0502020204030204" pitchFamily="34" charset="0"/>
              </a:rPr>
              <a:t>R</a:t>
            </a:r>
            <a:r>
              <a:rPr lang="en-GB" altLang="en-US" sz="1800" dirty="0">
                <a:solidFill>
                  <a:srgbClr val="0033CC"/>
                </a:solidFill>
                <a:latin typeface="Calibri" panose="020F0502020204030204" pitchFamily="34" charset="0"/>
                <a:cs typeface="Calibri" panose="020F0502020204030204" pitchFamily="34" charset="0"/>
              </a:rPr>
              <a:t>ealistic</a:t>
            </a:r>
          </a:p>
          <a:p>
            <a:pPr marL="274320" indent="-274320" eaLnBrk="1" fontAlgn="auto" hangingPunct="1">
              <a:spcAft>
                <a:spcPts val="0"/>
              </a:spcAft>
              <a:defRPr/>
            </a:pPr>
            <a:r>
              <a:rPr lang="en-GB" altLang="en-US" sz="1800" b="1" dirty="0">
                <a:solidFill>
                  <a:srgbClr val="FF0000"/>
                </a:solidFill>
                <a:latin typeface="Calibri" panose="020F0502020204030204" pitchFamily="34" charset="0"/>
                <a:cs typeface="Calibri" panose="020F0502020204030204" pitchFamily="34" charset="0"/>
              </a:rPr>
              <a:t>T</a:t>
            </a:r>
            <a:r>
              <a:rPr lang="en-GB" altLang="en-US" sz="1800" dirty="0">
                <a:solidFill>
                  <a:srgbClr val="0033CC"/>
                </a:solidFill>
                <a:latin typeface="Calibri" panose="020F0502020204030204" pitchFamily="34" charset="0"/>
                <a:cs typeface="Calibri" panose="020F0502020204030204" pitchFamily="34" charset="0"/>
              </a:rPr>
              <a:t>ime bound</a:t>
            </a:r>
          </a:p>
          <a:p>
            <a:pPr marL="274320" indent="-274320" eaLnBrk="1" fontAlgn="auto" hangingPunct="1">
              <a:spcAft>
                <a:spcPts val="0"/>
              </a:spcAft>
              <a:defRPr/>
            </a:pPr>
            <a:r>
              <a:rPr lang="en-GB" altLang="en-US" sz="1800" b="1" dirty="0">
                <a:solidFill>
                  <a:srgbClr val="FF0000"/>
                </a:solidFill>
                <a:latin typeface="Calibri" panose="020F0502020204030204" pitchFamily="34" charset="0"/>
                <a:cs typeface="Calibri" panose="020F0502020204030204" pitchFamily="34" charset="0"/>
              </a:rPr>
              <a:t>E</a:t>
            </a:r>
            <a:r>
              <a:rPr lang="en-GB" altLang="en-US" sz="1800" b="1" dirty="0">
                <a:solidFill>
                  <a:srgbClr val="0033CC"/>
                </a:solidFill>
                <a:latin typeface="Calibri" panose="020F0502020204030204" pitchFamily="34" charset="0"/>
                <a:cs typeface="Calibri" panose="020F0502020204030204" pitchFamily="34" charset="0"/>
              </a:rPr>
              <a:t>valuated</a:t>
            </a:r>
          </a:p>
          <a:p>
            <a:pPr marL="274320" indent="-274320" eaLnBrk="1" fontAlgn="auto" hangingPunct="1">
              <a:spcAft>
                <a:spcPts val="0"/>
              </a:spcAft>
              <a:defRPr/>
            </a:pPr>
            <a:r>
              <a:rPr lang="en-GB" altLang="en-US" sz="1800" b="1" dirty="0">
                <a:solidFill>
                  <a:srgbClr val="FF0000"/>
                </a:solidFill>
                <a:latin typeface="Calibri" panose="020F0502020204030204" pitchFamily="34" charset="0"/>
                <a:cs typeface="Calibri" panose="020F0502020204030204" pitchFamily="34" charset="0"/>
              </a:rPr>
              <a:t>R</a:t>
            </a:r>
            <a:r>
              <a:rPr lang="en-GB" altLang="en-US" sz="1800" b="1" dirty="0">
                <a:solidFill>
                  <a:srgbClr val="0033CC"/>
                </a:solidFill>
                <a:latin typeface="Calibri" panose="020F0502020204030204" pitchFamily="34" charset="0"/>
                <a:cs typeface="Calibri" panose="020F0502020204030204" pitchFamily="34" charset="0"/>
              </a:rPr>
              <a:t>eviewed</a:t>
            </a:r>
            <a:endParaRPr lang="en-GB" altLang="en-US" sz="1800" dirty="0">
              <a:solidFill>
                <a:srgbClr val="0033CC"/>
              </a:solidFill>
              <a:latin typeface="Calibri" panose="020F0502020204030204" pitchFamily="34" charset="0"/>
              <a:cs typeface="Calibri" panose="020F0502020204030204" pitchFamily="34" charset="0"/>
            </a:endParaRPr>
          </a:p>
          <a:p>
            <a:pPr marL="0" indent="0" eaLnBrk="1" fontAlgn="auto" hangingPunct="1">
              <a:spcAft>
                <a:spcPts val="0"/>
              </a:spcAft>
              <a:buFont typeface="Symbol" panose="05050102010706020507" pitchFamily="18" charset="2"/>
              <a:buNone/>
              <a:defRPr/>
            </a:pPr>
            <a:endParaRPr lang="en-GB" altLang="en-US" sz="2100" dirty="0">
              <a:solidFill>
                <a:srgbClr val="FF0000"/>
              </a:solidFill>
            </a:endParaRPr>
          </a:p>
        </p:txBody>
      </p:sp>
      <p:pic>
        <p:nvPicPr>
          <p:cNvPr id="4" name="Picture 3" descr="A sign on a pole&#10;&#10;Description automatically generated">
            <a:extLst>
              <a:ext uri="{FF2B5EF4-FFF2-40B4-BE49-F238E27FC236}">
                <a16:creationId xmlns:a16="http://schemas.microsoft.com/office/drawing/2014/main" id="{A59209C9-4705-41E2-AAE9-94BE78C75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079" y="2780928"/>
            <a:ext cx="2939046" cy="2340631"/>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961060-3DA7-4FF8-8D3F-1BED1D80B3B6}"/>
              </a:ext>
            </a:extLst>
          </p:cNvPr>
          <p:cNvSpPr>
            <a:spLocks noGrp="1"/>
          </p:cNvSpPr>
          <p:nvPr>
            <p:ph type="title"/>
          </p:nvPr>
        </p:nvSpPr>
        <p:spPr>
          <a:xfrm>
            <a:off x="-1620688" y="236519"/>
            <a:ext cx="7056785" cy="648072"/>
          </a:xfrm>
        </p:spPr>
        <p:txBody>
          <a:bodyPr>
            <a:normAutofit/>
          </a:bodyPr>
          <a:lstStyle/>
          <a:p>
            <a:pPr eaLnBrk="1" hangingPunct="1"/>
            <a:r>
              <a:rPr lang="en-GB" altLang="en-US" sz="2800" dirty="0">
                <a:latin typeface="Calibri" panose="020F0502020204030204" pitchFamily="34" charset="0"/>
                <a:cs typeface="Calibri" panose="020F0502020204030204" pitchFamily="34" charset="0"/>
              </a:rPr>
              <a:t>Costed Provision Maps</a:t>
            </a:r>
          </a:p>
        </p:txBody>
      </p:sp>
      <p:sp>
        <p:nvSpPr>
          <p:cNvPr id="5" name="Content Placeholder 2">
            <a:extLst>
              <a:ext uri="{FF2B5EF4-FFF2-40B4-BE49-F238E27FC236}">
                <a16:creationId xmlns:a16="http://schemas.microsoft.com/office/drawing/2014/main" id="{D163D879-4E40-4522-9573-B6AD9CE830C0}"/>
              </a:ext>
            </a:extLst>
          </p:cNvPr>
          <p:cNvSpPr txBox="1">
            <a:spLocks/>
          </p:cNvSpPr>
          <p:nvPr/>
        </p:nvSpPr>
        <p:spPr>
          <a:xfrm>
            <a:off x="107504" y="764704"/>
            <a:ext cx="8640960" cy="43204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Verdana"/>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r>
              <a:rPr lang="en-GB" sz="2000" dirty="0">
                <a:latin typeface="Calibri" panose="020F0502020204030204" pitchFamily="34" charset="0"/>
                <a:ea typeface="Calibri" panose="020F0502020204030204" pitchFamily="34" charset="0"/>
                <a:cs typeface="Times New Roman" panose="02020603050405020304" pitchFamily="18" charset="0"/>
              </a:rPr>
              <a:t>CPMs </a:t>
            </a: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should be included and shared as part of the AR paperwork </a:t>
            </a:r>
            <a:r>
              <a:rPr lang="en-GB" sz="2000" dirty="0">
                <a:latin typeface="Calibri" panose="020F0502020204030204" pitchFamily="34" charset="0"/>
                <a:ea typeface="Calibri" panose="020F0502020204030204" pitchFamily="34" charset="0"/>
                <a:cs typeface="Times New Roman" panose="02020603050405020304" pitchFamily="18" charset="0"/>
              </a:rPr>
              <a:t>and should show support over and above what is normally provided through quality first teaching.  They should evidence the following:</a:t>
            </a:r>
          </a:p>
          <a:p>
            <a:pPr lvl="0" algn="just">
              <a:spcAft>
                <a:spcPts val="800"/>
              </a:spcAft>
              <a:buFont typeface="Arial" panose="020B0604020202020204" pitchFamily="34" charset="0"/>
              <a:buChar char="•"/>
              <a:tabLst>
                <a:tab pos="457200" algn="l"/>
              </a:tabLst>
            </a:pPr>
            <a:r>
              <a:rPr lang="en-GB" sz="2000" dirty="0">
                <a:latin typeface="Calibri" panose="020F0502020204030204" pitchFamily="34" charset="0"/>
                <a:ea typeface="Calibri" panose="020F0502020204030204" pitchFamily="34" charset="0"/>
                <a:cs typeface="Times New Roman" panose="02020603050405020304" pitchFamily="18" charset="0"/>
              </a:rPr>
              <a:t>How the provision is </a:t>
            </a: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linked to the needs and outcomes </a:t>
            </a:r>
            <a:r>
              <a:rPr lang="en-GB" sz="2000" dirty="0">
                <a:latin typeface="Calibri" panose="020F0502020204030204" pitchFamily="34" charset="0"/>
                <a:ea typeface="Calibri" panose="020F0502020204030204" pitchFamily="34" charset="0"/>
                <a:cs typeface="Times New Roman" panose="02020603050405020304" pitchFamily="18" charset="0"/>
              </a:rPr>
              <a:t>in the EHCP</a:t>
            </a:r>
          </a:p>
          <a:p>
            <a:pPr lvl="0">
              <a:spcAft>
                <a:spcPts val="800"/>
              </a:spcAft>
              <a:buFont typeface="Arial" panose="020B0604020202020204" pitchFamily="34" charset="0"/>
              <a:buChar char="•"/>
              <a:tabLst>
                <a:tab pos="457200" algn="l"/>
              </a:tabLst>
            </a:pP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Specific teaching arrangements </a:t>
            </a:r>
            <a:r>
              <a:rPr lang="en-GB" sz="2000" dirty="0">
                <a:latin typeface="Calibri" panose="020F0502020204030204" pitchFamily="34" charset="0"/>
                <a:ea typeface="Calibri" panose="020F0502020204030204" pitchFamily="34" charset="0"/>
                <a:cs typeface="Times New Roman" panose="02020603050405020304" pitchFamily="18" charset="0"/>
              </a:rPr>
              <a:t>with strategies from key professionals </a:t>
            </a:r>
          </a:p>
          <a:p>
            <a:pPr lvl="0">
              <a:spcAft>
                <a:spcPts val="800"/>
              </a:spcAft>
              <a:buFont typeface="Arial" panose="020B0604020202020204" pitchFamily="34" charset="0"/>
              <a:buChar char="•"/>
              <a:tabLst>
                <a:tab pos="457200" algn="l"/>
              </a:tabLst>
            </a:pP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Support arrangements </a:t>
            </a:r>
            <a:r>
              <a:rPr lang="en-GB" sz="2000" dirty="0">
                <a:latin typeface="Calibri" panose="020F0502020204030204" pitchFamily="34" charset="0"/>
                <a:ea typeface="Calibri" panose="020F0502020204030204" pitchFamily="34" charset="0"/>
                <a:cs typeface="Times New Roman" panose="02020603050405020304" pitchFamily="18" charset="0"/>
              </a:rPr>
              <a:t>e.g. 1:1, small group, in class or withdrawn </a:t>
            </a:r>
          </a:p>
          <a:p>
            <a:pPr lvl="0">
              <a:spcAft>
                <a:spcPts val="800"/>
              </a:spcAft>
              <a:buFont typeface="Arial" panose="020B0604020202020204" pitchFamily="34" charset="0"/>
              <a:buChar char="•"/>
              <a:tabLst>
                <a:tab pos="457200" algn="l"/>
              </a:tabLst>
            </a:pP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Who offers the support </a:t>
            </a:r>
            <a:r>
              <a:rPr lang="en-GB" sz="2000" dirty="0">
                <a:latin typeface="Calibri" panose="020F0502020204030204" pitchFamily="34" charset="0"/>
                <a:ea typeface="Calibri" panose="020F0502020204030204" pitchFamily="34" charset="0"/>
                <a:cs typeface="Times New Roman" panose="02020603050405020304" pitchFamily="18" charset="0"/>
              </a:rPr>
              <a:t>e.g. LSA, SALT or learning mentor etc</a:t>
            </a:r>
          </a:p>
          <a:p>
            <a:pPr lvl="0">
              <a:spcAft>
                <a:spcPts val="800"/>
              </a:spcAft>
              <a:buFont typeface="Arial" panose="020B0604020202020204" pitchFamily="34" charset="0"/>
              <a:buChar char="•"/>
              <a:tabLst>
                <a:tab pos="457200" algn="l"/>
              </a:tabLst>
            </a:pP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Costings</a:t>
            </a:r>
            <a:r>
              <a:rPr lang="en-GB" sz="2000" dirty="0">
                <a:solidFill>
                  <a:srgbClr val="9933FF"/>
                </a:solidFill>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of support by session and </a:t>
            </a: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totalled</a:t>
            </a:r>
            <a:r>
              <a:rPr lang="en-GB" sz="2000" dirty="0">
                <a:solidFill>
                  <a:srgbClr val="9933FF"/>
                </a:solidFill>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for the week and term</a:t>
            </a:r>
          </a:p>
          <a:p>
            <a:pPr lvl="0">
              <a:spcAft>
                <a:spcPts val="800"/>
              </a:spcAft>
              <a:buFont typeface="Arial" panose="020B0604020202020204" pitchFamily="34" charset="0"/>
              <a:buChar char="•"/>
              <a:tabLst>
                <a:tab pos="457200" algn="l"/>
              </a:tabLst>
            </a:pPr>
            <a:r>
              <a:rPr lang="en-GB" sz="2000" dirty="0">
                <a:solidFill>
                  <a:srgbClr val="9933FF"/>
                </a:solidFill>
                <a:latin typeface="Calibri" panose="020F0502020204030204" pitchFamily="34" charset="0"/>
                <a:ea typeface="Calibri" panose="020F0502020204030204" pitchFamily="34" charset="0"/>
                <a:cs typeface="Times New Roman" panose="02020603050405020304" pitchFamily="18" charset="0"/>
              </a:rPr>
              <a:t>Hours </a:t>
            </a:r>
            <a:r>
              <a:rPr lang="en-GB" sz="2000" dirty="0">
                <a:latin typeface="Calibri" panose="020F0502020204030204" pitchFamily="34" charset="0"/>
                <a:ea typeface="Calibri" panose="020F0502020204030204" pitchFamily="34" charset="0"/>
                <a:cs typeface="Times New Roman" panose="02020603050405020304" pitchFamily="18" charset="0"/>
              </a:rPr>
              <a:t>of support per session and the </a:t>
            </a: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total</a:t>
            </a:r>
            <a:r>
              <a:rPr lang="en-GB" sz="2000" dirty="0">
                <a:solidFill>
                  <a:srgbClr val="9933FF"/>
                </a:solidFill>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for the week</a:t>
            </a:r>
          </a:p>
          <a:p>
            <a:pPr lvl="0">
              <a:spcAft>
                <a:spcPts val="800"/>
              </a:spcAft>
              <a:buFont typeface="Arial" panose="020B0604020202020204" pitchFamily="34" charset="0"/>
              <a:buChar char="•"/>
              <a:tabLst>
                <a:tab pos="457200" algn="l"/>
              </a:tabLst>
            </a:pPr>
            <a:r>
              <a:rPr lang="en-GB" sz="2000" dirty="0">
                <a:latin typeface="Calibri" panose="020F0502020204030204" pitchFamily="34" charset="0"/>
                <a:ea typeface="Calibri" panose="020F0502020204030204" pitchFamily="34" charset="0"/>
                <a:cs typeface="Times New Roman" panose="02020603050405020304" pitchFamily="18" charset="0"/>
              </a:rPr>
              <a:t>Any </a:t>
            </a:r>
            <a:r>
              <a:rPr lang="en-GB" sz="2000" b="1" dirty="0">
                <a:solidFill>
                  <a:srgbClr val="9933FF"/>
                </a:solidFill>
                <a:latin typeface="Calibri" panose="020F0502020204030204" pitchFamily="34" charset="0"/>
                <a:ea typeface="Calibri" panose="020F0502020204030204" pitchFamily="34" charset="0"/>
                <a:cs typeface="Times New Roman" panose="02020603050405020304" pitchFamily="18" charset="0"/>
              </a:rPr>
              <a:t>additional strategies</a:t>
            </a:r>
            <a:r>
              <a:rPr lang="en-GB" sz="2000" dirty="0">
                <a:latin typeface="Calibri" panose="020F0502020204030204" pitchFamily="34" charset="0"/>
                <a:ea typeface="Calibri" panose="020F0502020204030204" pitchFamily="34" charset="0"/>
                <a:cs typeface="Times New Roman" panose="02020603050405020304" pitchFamily="18" charset="0"/>
              </a:rPr>
              <a:t>, especially for SEMH pupils</a:t>
            </a:r>
          </a:p>
          <a:p>
            <a:pPr marL="0" indent="0">
              <a:lnSpc>
                <a:spcPct val="90000"/>
              </a:lnSpc>
              <a:buFont typeface="Symbol" panose="05050102010706020507" pitchFamily="18" charset="2"/>
              <a:buNone/>
              <a:defRPr/>
            </a:pPr>
            <a:endParaRPr lang="en-GB" sz="2000" dirty="0">
              <a:solidFill>
                <a:schemeClr val="bg1">
                  <a:lumMod val="50000"/>
                </a:schemeClr>
              </a:solidFill>
            </a:endParaRPr>
          </a:p>
        </p:txBody>
      </p:sp>
      <p:pic>
        <p:nvPicPr>
          <p:cNvPr id="6" name="Picture 6" descr="C:\Users\sssk7670\AppData\Local\Microsoft\Windows\Temporary Internet Files\Content.IE5\BUKQ8P6S\time-money[1].png">
            <a:extLst>
              <a:ext uri="{FF2B5EF4-FFF2-40B4-BE49-F238E27FC236}">
                <a16:creationId xmlns:a16="http://schemas.microsoft.com/office/drawing/2014/main" id="{2EB93982-DD61-4B4C-8725-67453658AD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8184" y="3573016"/>
            <a:ext cx="2724591" cy="2815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6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BEF52D2-B7AB-4A23-9C77-070EC7267BC5}"/>
              </a:ext>
            </a:extLst>
          </p:cNvPr>
          <p:cNvSpPr>
            <a:spLocks noGrp="1"/>
          </p:cNvSpPr>
          <p:nvPr>
            <p:ph type="title"/>
          </p:nvPr>
        </p:nvSpPr>
        <p:spPr>
          <a:xfrm>
            <a:off x="-684584" y="0"/>
            <a:ext cx="5400600" cy="1124744"/>
          </a:xfrm>
        </p:spPr>
        <p:txBody>
          <a:bodyPr>
            <a:normAutofit/>
          </a:bodyPr>
          <a:lstStyle/>
          <a:p>
            <a:pPr eaLnBrk="1" hangingPunct="1"/>
            <a:r>
              <a:rPr lang="en-GB" altLang="en-US" sz="2800" dirty="0">
                <a:latin typeface="Calibri" panose="020F0502020204030204" pitchFamily="34" charset="0"/>
                <a:cs typeface="Calibri" panose="020F0502020204030204" pitchFamily="34" charset="0"/>
              </a:rPr>
              <a:t>Changes to SEND/EHCP</a:t>
            </a:r>
          </a:p>
        </p:txBody>
      </p:sp>
      <p:sp>
        <p:nvSpPr>
          <p:cNvPr id="5" name="Rectangle 3">
            <a:extLst>
              <a:ext uri="{FF2B5EF4-FFF2-40B4-BE49-F238E27FC236}">
                <a16:creationId xmlns:a16="http://schemas.microsoft.com/office/drawing/2014/main" id="{BD204FBE-ACD9-4157-8578-C6DA2EF56BB2}"/>
              </a:ext>
            </a:extLst>
          </p:cNvPr>
          <p:cNvSpPr txBox="1">
            <a:spLocks noChangeArrowheads="1"/>
          </p:cNvSpPr>
          <p:nvPr/>
        </p:nvSpPr>
        <p:spPr>
          <a:xfrm>
            <a:off x="122752" y="908720"/>
            <a:ext cx="8625711" cy="4521461"/>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Verdana"/>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Symbol" panose="05050102010706020507" pitchFamily="18" charset="2"/>
              <a:buNone/>
              <a:defRPr/>
            </a:pPr>
            <a:endParaRPr lang="en-GB" altLang="en-US" sz="2000" dirty="0"/>
          </a:p>
          <a:p>
            <a:r>
              <a:rPr lang="en-GB" sz="2000" dirty="0">
                <a:latin typeface="Calibri" panose="020F0502020204030204" pitchFamily="34" charset="0"/>
                <a:cs typeface="Calibri" panose="020F0502020204030204" pitchFamily="34" charset="0"/>
              </a:rPr>
              <a:t>It is important to </a:t>
            </a:r>
            <a:r>
              <a:rPr lang="en-GB" sz="2000" b="1" dirty="0">
                <a:solidFill>
                  <a:srgbClr val="9933FF"/>
                </a:solidFill>
                <a:latin typeface="Calibri" panose="020F0502020204030204" pitchFamily="34" charset="0"/>
                <a:cs typeface="Calibri" panose="020F0502020204030204" pitchFamily="34" charset="0"/>
              </a:rPr>
              <a:t>record any changes </a:t>
            </a:r>
            <a:r>
              <a:rPr lang="en-GB" sz="2000" dirty="0">
                <a:latin typeface="Calibri" panose="020F0502020204030204" pitchFamily="34" charset="0"/>
                <a:cs typeface="Calibri" panose="020F0502020204030204" pitchFamily="34" charset="0"/>
              </a:rPr>
              <a:t>to the C/YP’s special                   educational needs on the Setting and Meeting Report                                although professional reports will be needed evidencing                                   those changes in order for SENAT to consider amending the EHCP</a:t>
            </a:r>
          </a:p>
          <a:p>
            <a:pPr marL="0" indent="0">
              <a:buNone/>
            </a:pPr>
            <a:r>
              <a:rPr lang="en-GB" sz="2000" dirty="0">
                <a:latin typeface="Calibri" panose="020F0502020204030204" pitchFamily="34" charset="0"/>
                <a:cs typeface="Calibri" panose="020F0502020204030204" pitchFamily="34" charset="0"/>
              </a:rPr>
              <a:t>The EHCP is usually amended:</a:t>
            </a:r>
          </a:p>
          <a:p>
            <a:pPr lvl="0"/>
            <a:r>
              <a:rPr lang="en-GB" sz="2000" dirty="0">
                <a:latin typeface="Calibri" panose="020F0502020204030204" pitchFamily="34" charset="0"/>
                <a:cs typeface="Calibri" panose="020F0502020204030204" pitchFamily="34" charset="0"/>
              </a:rPr>
              <a:t>At </a:t>
            </a:r>
            <a:r>
              <a:rPr lang="en-GB" sz="2000" b="1" dirty="0">
                <a:solidFill>
                  <a:srgbClr val="9933FF"/>
                </a:solidFill>
                <a:latin typeface="Calibri" panose="020F0502020204030204" pitchFamily="34" charset="0"/>
                <a:cs typeface="Calibri" panose="020F0502020204030204" pitchFamily="34" charset="0"/>
              </a:rPr>
              <a:t>transition</a:t>
            </a:r>
            <a:r>
              <a:rPr lang="en-GB" sz="2000" dirty="0">
                <a:latin typeface="Calibri" panose="020F0502020204030204" pitchFamily="34" charset="0"/>
                <a:cs typeface="Calibri" panose="020F0502020204030204" pitchFamily="34" charset="0"/>
              </a:rPr>
              <a:t> to a new setting</a:t>
            </a:r>
          </a:p>
          <a:p>
            <a:pPr lvl="0"/>
            <a:r>
              <a:rPr lang="en-GB" sz="2000" dirty="0">
                <a:latin typeface="Calibri" panose="020F0502020204030204" pitchFamily="34" charset="0"/>
                <a:cs typeface="Calibri" panose="020F0502020204030204" pitchFamily="34" charset="0"/>
              </a:rPr>
              <a:t>Where there is a </a:t>
            </a:r>
            <a:r>
              <a:rPr lang="en-GB" sz="2000" b="1" dirty="0">
                <a:solidFill>
                  <a:srgbClr val="9933FF"/>
                </a:solidFill>
                <a:latin typeface="Calibri" panose="020F0502020204030204" pitchFamily="34" charset="0"/>
                <a:cs typeface="Calibri" panose="020F0502020204030204" pitchFamily="34" charset="0"/>
              </a:rPr>
              <a:t>new diagnosis </a:t>
            </a:r>
            <a:r>
              <a:rPr lang="en-GB" sz="2000" dirty="0">
                <a:latin typeface="Calibri" panose="020F0502020204030204" pitchFamily="34" charset="0"/>
                <a:cs typeface="Calibri" panose="020F0502020204030204" pitchFamily="34" charset="0"/>
              </a:rPr>
              <a:t>or professional advice recommending </a:t>
            </a:r>
            <a:r>
              <a:rPr lang="en-GB" sz="2000" b="1" dirty="0">
                <a:solidFill>
                  <a:srgbClr val="9933FF"/>
                </a:solidFill>
                <a:latin typeface="Calibri" panose="020F0502020204030204" pitchFamily="34" charset="0"/>
                <a:cs typeface="Calibri" panose="020F0502020204030204" pitchFamily="34" charset="0"/>
              </a:rPr>
              <a:t>changes to provision</a:t>
            </a:r>
          </a:p>
          <a:p>
            <a:r>
              <a:rPr lang="en-GB" sz="2000" dirty="0">
                <a:latin typeface="Calibri" panose="020F0502020204030204" pitchFamily="34" charset="0"/>
                <a:cs typeface="Calibri" panose="020F0502020204030204" pitchFamily="34" charset="0"/>
              </a:rPr>
              <a:t>It is important to record any </a:t>
            </a:r>
            <a:r>
              <a:rPr lang="en-GB" sz="2000" b="1" dirty="0">
                <a:solidFill>
                  <a:srgbClr val="9933FF"/>
                </a:solidFill>
                <a:latin typeface="Calibri" panose="020F0502020204030204" pitchFamily="34" charset="0"/>
                <a:cs typeface="Calibri" panose="020F0502020204030204" pitchFamily="34" charset="0"/>
              </a:rPr>
              <a:t>needs that are no longer present </a:t>
            </a:r>
            <a:r>
              <a:rPr lang="en-GB" sz="2000" b="1" dirty="0">
                <a:latin typeface="Calibri" panose="020F0502020204030204" pitchFamily="34" charset="0"/>
                <a:cs typeface="Calibri" panose="020F0502020204030204" pitchFamily="34" charset="0"/>
              </a:rPr>
              <a:t>or </a:t>
            </a:r>
            <a:r>
              <a:rPr lang="en-GB" sz="2000" b="1" dirty="0">
                <a:solidFill>
                  <a:srgbClr val="9933FF"/>
                </a:solidFill>
                <a:latin typeface="Calibri" panose="020F0502020204030204" pitchFamily="34" charset="0"/>
                <a:cs typeface="Calibri" panose="020F0502020204030204" pitchFamily="34" charset="0"/>
              </a:rPr>
              <a:t>changes in circumstance</a:t>
            </a:r>
            <a:r>
              <a:rPr lang="en-GB" sz="2000" dirty="0">
                <a:solidFill>
                  <a:srgbClr val="9933FF"/>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on the annual review setting and meeting report</a:t>
            </a:r>
          </a:p>
          <a:p>
            <a:r>
              <a:rPr lang="en-GB" sz="2000" dirty="0">
                <a:latin typeface="Calibri" panose="020F0502020204030204" pitchFamily="34" charset="0"/>
                <a:cs typeface="Calibri" panose="020F0502020204030204" pitchFamily="34" charset="0"/>
              </a:rPr>
              <a:t>Please also be aware that the </a:t>
            </a:r>
            <a:r>
              <a:rPr lang="en-GB" sz="2000" b="1" dirty="0">
                <a:solidFill>
                  <a:srgbClr val="9933FF"/>
                </a:solidFill>
                <a:latin typeface="Calibri" panose="020F0502020204030204" pitchFamily="34" charset="0"/>
                <a:cs typeface="Calibri" panose="020F0502020204030204" pitchFamily="34" charset="0"/>
              </a:rPr>
              <a:t>EHCP is not automatically amended after every Annual Review </a:t>
            </a:r>
            <a:r>
              <a:rPr lang="en-GB" sz="2000" dirty="0">
                <a:latin typeface="Calibri" panose="020F0502020204030204" pitchFamily="34" charset="0"/>
                <a:cs typeface="Calibri" panose="020F0502020204030204" pitchFamily="34" charset="0"/>
              </a:rPr>
              <a:t>as the Annual Review should be seen as an update to the EHCP and read alongside it</a:t>
            </a:r>
            <a:endParaRPr lang="en-GB" altLang="en-US" sz="2000" b="1" dirty="0">
              <a:latin typeface="Calibri" panose="020F0502020204030204" pitchFamily="34" charset="0"/>
              <a:cs typeface="Calibri" panose="020F0502020204030204" pitchFamily="34" charset="0"/>
            </a:endParaRPr>
          </a:p>
        </p:txBody>
      </p:sp>
      <p:pic>
        <p:nvPicPr>
          <p:cNvPr id="6" name="Picture 5" descr="Text&#10;&#10;Description automatically generated">
            <a:extLst>
              <a:ext uri="{FF2B5EF4-FFF2-40B4-BE49-F238E27FC236}">
                <a16:creationId xmlns:a16="http://schemas.microsoft.com/office/drawing/2014/main" id="{98D7AC11-A56B-4704-9183-81D751CA8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281" y="260648"/>
            <a:ext cx="2428478" cy="154208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perspectiveContrastingRightFacing"/>
            <a:lightRig rig="threePt" dir="t"/>
          </a:scene3d>
        </p:spPr>
      </p:pic>
    </p:spTree>
    <p:extLst>
      <p:ext uri="{BB962C8B-B14F-4D97-AF65-F5344CB8AC3E}">
        <p14:creationId xmlns:p14="http://schemas.microsoft.com/office/powerpoint/2010/main" val="326204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83114266-2ED2-4481-80C3-966CC99C53DF}"/>
              </a:ext>
            </a:extLst>
          </p:cNvPr>
          <p:cNvSpPr>
            <a:spLocks noGrp="1"/>
          </p:cNvSpPr>
          <p:nvPr>
            <p:ph type="title"/>
          </p:nvPr>
        </p:nvSpPr>
        <p:spPr>
          <a:xfrm>
            <a:off x="-324543" y="188641"/>
            <a:ext cx="5760639" cy="648072"/>
          </a:xfrm>
        </p:spPr>
        <p:txBody>
          <a:bodyPr>
            <a:normAutofit/>
          </a:bodyPr>
          <a:lstStyle/>
          <a:p>
            <a:pPr eaLnBrk="1" hangingPunct="1"/>
            <a:r>
              <a:rPr lang="en-GB" altLang="en-US" sz="2800" dirty="0">
                <a:latin typeface="Calibri" panose="020F0502020204030204" pitchFamily="34" charset="0"/>
                <a:cs typeface="Calibri" panose="020F0502020204030204" pitchFamily="34" charset="0"/>
              </a:rPr>
              <a:t>When does the process differ?</a:t>
            </a:r>
          </a:p>
        </p:txBody>
      </p:sp>
      <p:sp>
        <p:nvSpPr>
          <p:cNvPr id="38914" name="Rectangle 3">
            <a:extLst>
              <a:ext uri="{FF2B5EF4-FFF2-40B4-BE49-F238E27FC236}">
                <a16:creationId xmlns:a16="http://schemas.microsoft.com/office/drawing/2014/main" id="{68F3C367-2009-4F6E-96F1-E5F516D5FCB3}"/>
              </a:ext>
            </a:extLst>
          </p:cNvPr>
          <p:cNvSpPr>
            <a:spLocks noGrp="1"/>
          </p:cNvSpPr>
          <p:nvPr>
            <p:ph idx="1"/>
          </p:nvPr>
        </p:nvSpPr>
        <p:spPr>
          <a:xfrm>
            <a:off x="284517" y="2014928"/>
            <a:ext cx="8648020" cy="1872206"/>
          </a:xfrm>
        </p:spPr>
        <p:txBody>
          <a:bodyPr>
            <a:normAutofit/>
          </a:bodyPr>
          <a:lstStyle/>
          <a:p>
            <a:pPr marL="0" indent="0">
              <a:buNone/>
            </a:pPr>
            <a:r>
              <a:rPr lang="en-GB" sz="1800" dirty="0">
                <a:latin typeface="Calibri" panose="020F0502020204030204" pitchFamily="34" charset="0"/>
                <a:cs typeface="Calibri" panose="020F0502020204030204" pitchFamily="34" charset="0"/>
              </a:rPr>
              <a:t>Some instances where the process differs are as follows:</a:t>
            </a:r>
          </a:p>
          <a:p>
            <a:pPr lvl="0"/>
            <a:r>
              <a:rPr lang="en-GB" sz="1800" dirty="0">
                <a:latin typeface="Calibri" panose="020F0502020204030204" pitchFamily="34" charset="0"/>
                <a:cs typeface="Calibri" panose="020F0502020204030204" pitchFamily="34" charset="0"/>
              </a:rPr>
              <a:t>Where there is an </a:t>
            </a:r>
            <a:r>
              <a:rPr lang="en-GB" sz="1800" b="1" dirty="0">
                <a:solidFill>
                  <a:srgbClr val="9933FF"/>
                </a:solidFill>
                <a:latin typeface="Calibri" panose="020F0502020204030204" pitchFamily="34" charset="0"/>
                <a:cs typeface="Calibri" panose="020F0502020204030204" pitchFamily="34" charset="0"/>
              </a:rPr>
              <a:t>issue or a concern </a:t>
            </a:r>
            <a:r>
              <a:rPr lang="en-GB" sz="1800" dirty="0">
                <a:latin typeface="Calibri" panose="020F0502020204030204" pitchFamily="34" charset="0"/>
                <a:cs typeface="Calibri" panose="020F0502020204030204" pitchFamily="34" charset="0"/>
              </a:rPr>
              <a:t>an early Annual Review is likely to be needed to discuss the situation further and explore options for support.  Individual circumstances should be discussed with your Planning Co-Ordinator or Special Needs Officer and a mutually convenient date arranged to enable a representative from SENAT to attend</a:t>
            </a:r>
          </a:p>
        </p:txBody>
      </p:sp>
      <p:pic>
        <p:nvPicPr>
          <p:cNvPr id="4" name="Picture 3" descr="A drawing of a person&#10;&#10;Description automatically generated">
            <a:extLst>
              <a:ext uri="{FF2B5EF4-FFF2-40B4-BE49-F238E27FC236}">
                <a16:creationId xmlns:a16="http://schemas.microsoft.com/office/drawing/2014/main" id="{CB013243-04CE-4EED-9A85-12314FACF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79278"/>
            <a:ext cx="2590954" cy="1510157"/>
          </a:xfrm>
          <a:prstGeom prst="rect">
            <a:avLst/>
          </a:prstGeom>
        </p:spPr>
      </p:pic>
      <p:sp>
        <p:nvSpPr>
          <p:cNvPr id="2" name="TextBox 1">
            <a:extLst>
              <a:ext uri="{FF2B5EF4-FFF2-40B4-BE49-F238E27FC236}">
                <a16:creationId xmlns:a16="http://schemas.microsoft.com/office/drawing/2014/main" id="{84A3DAA9-0075-4E4E-8963-8E12AEAB5F2E}"/>
              </a:ext>
            </a:extLst>
          </p:cNvPr>
          <p:cNvSpPr txBox="1"/>
          <p:nvPr/>
        </p:nvSpPr>
        <p:spPr>
          <a:xfrm>
            <a:off x="318664" y="3933056"/>
            <a:ext cx="8428466" cy="646331"/>
          </a:xfrm>
          <a:prstGeom prst="rect">
            <a:avLst/>
          </a:prstGeom>
          <a:noFill/>
        </p:spPr>
        <p:txBody>
          <a:bodyPr wrap="square" rtlCol="0">
            <a:spAutoFit/>
          </a:bodyPr>
          <a:lstStyle/>
          <a:p>
            <a:pPr marL="285750" lvl="0" indent="-285750">
              <a:buFont typeface="Arial" panose="020B0604020202020204" pitchFamily="34" charset="0"/>
              <a:buChar char="•"/>
            </a:pPr>
            <a:r>
              <a:rPr lang="en-GB" b="1" dirty="0">
                <a:solidFill>
                  <a:srgbClr val="9933FF"/>
                </a:solidFill>
                <a:latin typeface="Calibri" panose="020F0502020204030204" pitchFamily="34" charset="0"/>
                <a:cs typeface="Calibri" panose="020F0502020204030204" pitchFamily="34" charset="0"/>
              </a:rPr>
              <a:t>For children aged 0-5  </a:t>
            </a:r>
            <a:r>
              <a:rPr lang="en-GB" dirty="0">
                <a:solidFill>
                  <a:schemeClr val="tx1">
                    <a:lumMod val="65000"/>
                    <a:lumOff val="35000"/>
                  </a:schemeClr>
                </a:solidFill>
                <a:latin typeface="Calibri" panose="020F0502020204030204" pitchFamily="34" charset="0"/>
                <a:cs typeface="Calibri" panose="020F0502020204030204" pitchFamily="34" charset="0"/>
              </a:rPr>
              <a:t>reviews should be held every 3 –6 months to ensure provision remains appropriate, these reviews can be more streamlined.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054D9F8-0057-46C0-8F36-846E2249E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620688"/>
            <a:ext cx="5327241" cy="4248472"/>
          </a:xfrm>
          <a:prstGeom prst="rect">
            <a:avLst/>
          </a:prstGeom>
          <a:noFill/>
        </p:spPr>
      </p:pic>
      <p:sp>
        <p:nvSpPr>
          <p:cNvPr id="3" name="Content Placeholder 2">
            <a:extLst>
              <a:ext uri="{FF2B5EF4-FFF2-40B4-BE49-F238E27FC236}">
                <a16:creationId xmlns:a16="http://schemas.microsoft.com/office/drawing/2014/main" id="{678D58A6-BB35-4E9D-BA25-E46EAF09D75B}"/>
              </a:ext>
            </a:extLst>
          </p:cNvPr>
          <p:cNvSpPr>
            <a:spLocks noGrp="1"/>
          </p:cNvSpPr>
          <p:nvPr>
            <p:ph sz="half" idx="2"/>
          </p:nvPr>
        </p:nvSpPr>
        <p:spPr>
          <a:xfrm>
            <a:off x="467544" y="548680"/>
            <a:ext cx="3600400" cy="4176464"/>
          </a:xfrm>
        </p:spPr>
        <p:txBody>
          <a:bodyPr>
            <a:normAutofit/>
          </a:bodyPr>
          <a:lstStyle/>
          <a:p>
            <a:pPr marL="0" indent="0">
              <a:buNone/>
            </a:pPr>
            <a:r>
              <a:rPr lang="en-GB" sz="3600" b="1" dirty="0"/>
              <a:t>We hope you find this a useful resource that enables you to organise annual reviews with confidence.</a:t>
            </a:r>
          </a:p>
        </p:txBody>
      </p:sp>
      <p:pic>
        <p:nvPicPr>
          <p:cNvPr id="1026" name="Picture 2" descr="Free Light Bulb Drawing, Download Free Light Bulb Drawing png images, Free  ClipArts on Clipart Library">
            <a:extLst>
              <a:ext uri="{FF2B5EF4-FFF2-40B4-BE49-F238E27FC236}">
                <a16:creationId xmlns:a16="http://schemas.microsoft.com/office/drawing/2014/main" id="{F296C0D5-07C4-4F89-8DAB-E110FE77DD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08" t="-1" r="21568" b="-2039"/>
          <a:stretch/>
        </p:blipFill>
        <p:spPr bwMode="auto">
          <a:xfrm>
            <a:off x="5633439" y="908720"/>
            <a:ext cx="1495551"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406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B1A6-5F77-46E6-B7E3-8C2B1919BD8A}"/>
              </a:ext>
            </a:extLst>
          </p:cNvPr>
          <p:cNvSpPr>
            <a:spLocks noGrp="1"/>
          </p:cNvSpPr>
          <p:nvPr>
            <p:ph type="title"/>
          </p:nvPr>
        </p:nvSpPr>
        <p:spPr>
          <a:xfrm>
            <a:off x="-324543" y="188640"/>
            <a:ext cx="5832648" cy="648072"/>
          </a:xfrm>
        </p:spPr>
        <p:txBody>
          <a:bodyPr>
            <a:normAutofit/>
          </a:bodyPr>
          <a:lstStyle/>
          <a:p>
            <a:r>
              <a:rPr lang="en-GB" altLang="en-US" sz="2800" dirty="0">
                <a:latin typeface="Calibri" panose="020F0502020204030204" pitchFamily="34" charset="0"/>
                <a:cs typeface="Calibri" panose="020F0502020204030204" pitchFamily="34" charset="0"/>
              </a:rPr>
              <a:t>When does the process differ?</a:t>
            </a:r>
            <a:endParaRPr lang="en-GB" sz="2800" dirty="0">
              <a:latin typeface="Calibri" panose="020F0502020204030204" pitchFamily="34" charset="0"/>
              <a:cs typeface="Calibri" panose="020F0502020204030204" pitchFamily="34" charset="0"/>
            </a:endParaRPr>
          </a:p>
        </p:txBody>
      </p:sp>
      <p:pic>
        <p:nvPicPr>
          <p:cNvPr id="3" name="Picture 2" descr="A drawing of a person&#10;&#10;Description automatically generated">
            <a:extLst>
              <a:ext uri="{FF2B5EF4-FFF2-40B4-BE49-F238E27FC236}">
                <a16:creationId xmlns:a16="http://schemas.microsoft.com/office/drawing/2014/main" id="{14209F18-E302-4C60-AE9F-83DB63EEC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179" y="3323677"/>
            <a:ext cx="3236831" cy="1886610"/>
          </a:xfrm>
          <a:prstGeom prst="rect">
            <a:avLst/>
          </a:prstGeom>
        </p:spPr>
      </p:pic>
      <p:sp>
        <p:nvSpPr>
          <p:cNvPr id="4" name="TextBox 3">
            <a:extLst>
              <a:ext uri="{FF2B5EF4-FFF2-40B4-BE49-F238E27FC236}">
                <a16:creationId xmlns:a16="http://schemas.microsoft.com/office/drawing/2014/main" id="{151F1E56-E242-4F2F-9C7B-D79C9EE761FF}"/>
              </a:ext>
            </a:extLst>
          </p:cNvPr>
          <p:cNvSpPr txBox="1"/>
          <p:nvPr/>
        </p:nvSpPr>
        <p:spPr>
          <a:xfrm>
            <a:off x="107504" y="836712"/>
            <a:ext cx="8788506" cy="2450094"/>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GB"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From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rPr>
              <a:t>Year 8 onwards </a:t>
            </a:r>
            <a:r>
              <a:rPr lang="en-GB"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 Annual Review should include a </a:t>
            </a:r>
            <a:r>
              <a:rPr lang="en-GB" sz="18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rPr>
              <a:t>focus on preparing for adulthood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There should be a particular focus on options and choices for the next phase of education. Representatives of post 16 institutions should be invited to the review, particularly where the young person has expressed a request to attend.  As the young person is nearing the end of formal education and the EHCP is likely to be ceased within the next 12 months, there should be a focus on good exit planning.   When reviewing an EHCP for a young person aged 18+, the LA </a:t>
            </a:r>
            <a:r>
              <a:rPr lang="en-GB"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must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have regard to whether the educational/training outcomes specified in the EHCP have been achieved.</a:t>
            </a:r>
          </a:p>
        </p:txBody>
      </p:sp>
      <p:sp>
        <p:nvSpPr>
          <p:cNvPr id="6" name="TextBox 5">
            <a:extLst>
              <a:ext uri="{FF2B5EF4-FFF2-40B4-BE49-F238E27FC236}">
                <a16:creationId xmlns:a16="http://schemas.microsoft.com/office/drawing/2014/main" id="{D4516719-F0DA-4B78-8CF9-0276E352A8DB}"/>
              </a:ext>
            </a:extLst>
          </p:cNvPr>
          <p:cNvSpPr txBox="1"/>
          <p:nvPr/>
        </p:nvSpPr>
        <p:spPr>
          <a:xfrm>
            <a:off x="231222" y="3415281"/>
            <a:ext cx="4893014" cy="1264642"/>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GB" sz="18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rPr>
              <a:t>For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rPr>
              <a:t>children looked after</a:t>
            </a:r>
            <a:r>
              <a:rPr lang="en-GB"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the annual review should, if possible and appropriate, coincide with one of the reviews in their Care Plan, in particular the Personal Education Plan (PEP)</a:t>
            </a:r>
          </a:p>
        </p:txBody>
      </p:sp>
    </p:spTree>
    <p:extLst>
      <p:ext uri="{BB962C8B-B14F-4D97-AF65-F5344CB8AC3E}">
        <p14:creationId xmlns:p14="http://schemas.microsoft.com/office/powerpoint/2010/main" val="36665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2753-DC86-4BF3-8C66-2F7E8734807C}"/>
              </a:ext>
            </a:extLst>
          </p:cNvPr>
          <p:cNvSpPr>
            <a:spLocks noGrp="1"/>
          </p:cNvSpPr>
          <p:nvPr>
            <p:ph type="ctrTitle"/>
          </p:nvPr>
        </p:nvSpPr>
        <p:spPr>
          <a:xfrm>
            <a:off x="224125" y="188641"/>
            <a:ext cx="8691080" cy="864095"/>
          </a:xfrm>
        </p:spPr>
        <p:txBody>
          <a:bodyPr>
            <a:normAutofit/>
          </a:bodyPr>
          <a:lstStyle/>
          <a:p>
            <a:r>
              <a:rPr lang="en-GB" sz="2800" dirty="0">
                <a:latin typeface="Calibri" panose="020F0502020204030204" pitchFamily="34" charset="0"/>
                <a:cs typeface="Calibri" panose="020F0502020204030204" pitchFamily="34" charset="0"/>
              </a:rPr>
              <a:t>A quick summary about Annual Reviews…</a:t>
            </a:r>
          </a:p>
        </p:txBody>
      </p:sp>
      <p:sp>
        <p:nvSpPr>
          <p:cNvPr id="3" name="Subtitle 2">
            <a:extLst>
              <a:ext uri="{FF2B5EF4-FFF2-40B4-BE49-F238E27FC236}">
                <a16:creationId xmlns:a16="http://schemas.microsoft.com/office/drawing/2014/main" id="{DD36E510-D79F-46E0-93CC-2045FDC962ED}"/>
              </a:ext>
            </a:extLst>
          </p:cNvPr>
          <p:cNvSpPr>
            <a:spLocks noGrp="1"/>
          </p:cNvSpPr>
          <p:nvPr>
            <p:ph type="subTitle" idx="1"/>
          </p:nvPr>
        </p:nvSpPr>
        <p:spPr>
          <a:xfrm>
            <a:off x="224125" y="1052736"/>
            <a:ext cx="8596347" cy="3960440"/>
          </a:xfrm>
        </p:spPr>
        <p:txBody>
          <a:bodyPr>
            <a:normAutofit fontScale="32500" lnSpcReduction="20000"/>
          </a:bodyPr>
          <a:lstStyle/>
          <a:p>
            <a:pPr marL="457200" lvl="0" indent="-457200" algn="l">
              <a:buFont typeface="Arial" panose="020B0604020202020204" pitchFamily="34" charset="0"/>
              <a:buChar char="•"/>
            </a:pPr>
            <a:r>
              <a:rPr lang="en-GB" sz="6000" dirty="0">
                <a:solidFill>
                  <a:schemeClr val="tx1">
                    <a:lumMod val="65000"/>
                    <a:lumOff val="35000"/>
                  </a:schemeClr>
                </a:solidFill>
                <a:latin typeface="Calibri" panose="020F0502020204030204" pitchFamily="34" charset="0"/>
                <a:cs typeface="Calibri" panose="020F0502020204030204" pitchFamily="34" charset="0"/>
              </a:rPr>
              <a:t>It is important to remember they are a </a:t>
            </a:r>
            <a:r>
              <a:rPr lang="en-GB" sz="6000" b="1" dirty="0">
                <a:solidFill>
                  <a:srgbClr val="9933FF"/>
                </a:solidFill>
                <a:latin typeface="Calibri" panose="020F0502020204030204" pitchFamily="34" charset="0"/>
                <a:cs typeface="Calibri" panose="020F0502020204030204" pitchFamily="34" charset="0"/>
              </a:rPr>
              <a:t>legal requirement </a:t>
            </a:r>
            <a:r>
              <a:rPr lang="en-GB" sz="6000" dirty="0">
                <a:solidFill>
                  <a:schemeClr val="tx1">
                    <a:lumMod val="65000"/>
                    <a:lumOff val="35000"/>
                  </a:schemeClr>
                </a:solidFill>
                <a:latin typeface="Calibri" panose="020F0502020204030204" pitchFamily="34" charset="0"/>
                <a:cs typeface="Calibri" panose="020F0502020204030204" pitchFamily="34" charset="0"/>
              </a:rPr>
              <a:t>and</a:t>
            </a:r>
            <a:r>
              <a:rPr lang="en-GB" sz="6000" b="1" dirty="0">
                <a:solidFill>
                  <a:schemeClr val="tx1">
                    <a:lumMod val="65000"/>
                    <a:lumOff val="35000"/>
                  </a:schemeClr>
                </a:solidFill>
                <a:latin typeface="Calibri" panose="020F0502020204030204" pitchFamily="34" charset="0"/>
                <a:cs typeface="Calibri" panose="020F0502020204030204" pitchFamily="34" charset="0"/>
              </a:rPr>
              <a:t> </a:t>
            </a:r>
            <a:r>
              <a:rPr lang="en-GB" sz="6000" b="1" dirty="0">
                <a:solidFill>
                  <a:srgbClr val="9933FF"/>
                </a:solidFill>
                <a:latin typeface="Calibri" panose="020F0502020204030204" pitchFamily="34" charset="0"/>
                <a:cs typeface="Calibri" panose="020F0502020204030204" pitchFamily="34" charset="0"/>
              </a:rPr>
              <a:t>must be held as a minimum every 12 months</a:t>
            </a:r>
          </a:p>
          <a:p>
            <a:pPr marL="457200" lvl="0" indent="-457200" algn="l">
              <a:buFont typeface="Arial" panose="020B0604020202020204" pitchFamily="34" charset="0"/>
              <a:buChar char="•"/>
            </a:pPr>
            <a:r>
              <a:rPr lang="en-GB" sz="6000" dirty="0">
                <a:solidFill>
                  <a:schemeClr val="tx1">
                    <a:lumMod val="65000"/>
                    <a:lumOff val="35000"/>
                  </a:schemeClr>
                </a:solidFill>
                <a:latin typeface="Calibri" panose="020F0502020204030204" pitchFamily="34" charset="0"/>
                <a:cs typeface="Calibri" panose="020F0502020204030204" pitchFamily="34" charset="0"/>
              </a:rPr>
              <a:t>They are a way of </a:t>
            </a:r>
            <a:r>
              <a:rPr lang="en-GB" sz="6000" b="1" dirty="0">
                <a:solidFill>
                  <a:srgbClr val="9933FF"/>
                </a:solidFill>
                <a:latin typeface="Calibri" panose="020F0502020204030204" pitchFamily="34" charset="0"/>
                <a:cs typeface="Calibri" panose="020F0502020204030204" pitchFamily="34" charset="0"/>
              </a:rPr>
              <a:t>actively monitoring a CYP’s progress </a:t>
            </a:r>
          </a:p>
          <a:p>
            <a:pPr marL="457200" lvl="0" indent="-457200" algn="l">
              <a:buFont typeface="Arial" panose="020B0604020202020204" pitchFamily="34" charset="0"/>
              <a:buChar char="•"/>
            </a:pPr>
            <a:r>
              <a:rPr lang="en-GB" sz="6000" dirty="0">
                <a:solidFill>
                  <a:schemeClr val="tx1">
                    <a:lumMod val="65000"/>
                    <a:lumOff val="35000"/>
                  </a:schemeClr>
                </a:solidFill>
                <a:latin typeface="Calibri" panose="020F0502020204030204" pitchFamily="34" charset="0"/>
                <a:cs typeface="Calibri" panose="020F0502020204030204" pitchFamily="34" charset="0"/>
              </a:rPr>
              <a:t>The information from the Annual Review is important as it is </a:t>
            </a:r>
            <a:r>
              <a:rPr lang="en-GB" sz="6000" b="1" dirty="0">
                <a:solidFill>
                  <a:srgbClr val="9933FF"/>
                </a:solidFill>
                <a:latin typeface="Calibri" panose="020F0502020204030204" pitchFamily="34" charset="0"/>
                <a:cs typeface="Calibri" panose="020F0502020204030204" pitchFamily="34" charset="0"/>
              </a:rPr>
              <a:t>used by SENAT to amend the EHCP and consult settings</a:t>
            </a:r>
            <a:r>
              <a:rPr lang="en-GB" sz="6000" dirty="0">
                <a:solidFill>
                  <a:srgbClr val="9933FF"/>
                </a:solidFill>
                <a:latin typeface="Calibri" panose="020F0502020204030204" pitchFamily="34" charset="0"/>
                <a:cs typeface="Calibri" panose="020F0502020204030204" pitchFamily="34" charset="0"/>
              </a:rPr>
              <a:t> </a:t>
            </a:r>
            <a:r>
              <a:rPr lang="en-GB" sz="6000" dirty="0">
                <a:solidFill>
                  <a:schemeClr val="tx1">
                    <a:lumMod val="65000"/>
                    <a:lumOff val="35000"/>
                  </a:schemeClr>
                </a:solidFill>
                <a:latin typeface="Calibri" panose="020F0502020204030204" pitchFamily="34" charset="0"/>
                <a:cs typeface="Calibri" panose="020F0502020204030204" pitchFamily="34" charset="0"/>
              </a:rPr>
              <a:t>when arranging alternative placement</a:t>
            </a:r>
          </a:p>
          <a:p>
            <a:pPr marL="457200" lvl="0" indent="-457200" algn="l">
              <a:buFont typeface="Arial" panose="020B0604020202020204" pitchFamily="34" charset="0"/>
              <a:buChar char="•"/>
            </a:pPr>
            <a:r>
              <a:rPr lang="en-GB" sz="6000" dirty="0">
                <a:solidFill>
                  <a:schemeClr val="tx1">
                    <a:lumMod val="65000"/>
                    <a:lumOff val="35000"/>
                  </a:schemeClr>
                </a:solidFill>
                <a:latin typeface="Calibri" panose="020F0502020204030204" pitchFamily="34" charset="0"/>
                <a:cs typeface="Calibri" panose="020F0502020204030204" pitchFamily="34" charset="0"/>
              </a:rPr>
              <a:t>Annual Reviews </a:t>
            </a:r>
            <a:r>
              <a:rPr lang="en-GB" sz="6000" b="1" dirty="0">
                <a:solidFill>
                  <a:srgbClr val="9933FF"/>
                </a:solidFill>
                <a:latin typeface="Calibri" panose="020F0502020204030204" pitchFamily="34" charset="0"/>
                <a:cs typeface="Calibri" panose="020F0502020204030204" pitchFamily="34" charset="0"/>
              </a:rPr>
              <a:t>sit alongside the EHCP</a:t>
            </a:r>
            <a:r>
              <a:rPr lang="en-GB" sz="6000" b="1" dirty="0">
                <a:solidFill>
                  <a:schemeClr val="tx1">
                    <a:lumMod val="65000"/>
                    <a:lumOff val="35000"/>
                  </a:schemeClr>
                </a:solidFill>
                <a:latin typeface="Calibri" panose="020F0502020204030204" pitchFamily="34" charset="0"/>
                <a:cs typeface="Calibri" panose="020F0502020204030204" pitchFamily="34" charset="0"/>
              </a:rPr>
              <a:t> </a:t>
            </a:r>
            <a:r>
              <a:rPr lang="en-GB" sz="6000" dirty="0">
                <a:solidFill>
                  <a:schemeClr val="tx1">
                    <a:lumMod val="65000"/>
                    <a:lumOff val="35000"/>
                  </a:schemeClr>
                </a:solidFill>
                <a:latin typeface="Calibri" panose="020F0502020204030204" pitchFamily="34" charset="0"/>
                <a:cs typeface="Calibri" panose="020F0502020204030204" pitchFamily="34" charset="0"/>
              </a:rPr>
              <a:t>to the keep the information current</a:t>
            </a:r>
          </a:p>
          <a:p>
            <a:pPr marL="457200" lvl="0" indent="-457200" algn="l">
              <a:buFont typeface="Arial" panose="020B0604020202020204" pitchFamily="34" charset="0"/>
              <a:buChar char="•"/>
            </a:pPr>
            <a:r>
              <a:rPr lang="en-GB" sz="6000" dirty="0">
                <a:solidFill>
                  <a:schemeClr val="tx1">
                    <a:lumMod val="65000"/>
                    <a:lumOff val="35000"/>
                  </a:schemeClr>
                </a:solidFill>
                <a:latin typeface="Calibri" panose="020F0502020204030204" pitchFamily="34" charset="0"/>
                <a:cs typeface="Calibri" panose="020F0502020204030204" pitchFamily="34" charset="0"/>
              </a:rPr>
              <a:t>And they should be seen as </a:t>
            </a:r>
            <a:r>
              <a:rPr lang="en-GB" sz="6000" b="1" dirty="0">
                <a:solidFill>
                  <a:srgbClr val="9933FF"/>
                </a:solidFill>
                <a:latin typeface="Calibri" panose="020F0502020204030204" pitchFamily="34" charset="0"/>
                <a:cs typeface="Calibri" panose="020F0502020204030204" pitchFamily="34" charset="0"/>
              </a:rPr>
              <a:t>part of a continuous and ongoing process </a:t>
            </a:r>
            <a:r>
              <a:rPr lang="en-GB" sz="6000" dirty="0">
                <a:solidFill>
                  <a:schemeClr val="tx1">
                    <a:lumMod val="65000"/>
                    <a:lumOff val="35000"/>
                  </a:schemeClr>
                </a:solidFill>
                <a:latin typeface="Calibri" panose="020F0502020204030204" pitchFamily="34" charset="0"/>
                <a:cs typeface="Calibri" panose="020F0502020204030204" pitchFamily="34" charset="0"/>
              </a:rPr>
              <a:t>to support the CYP’s long term aspirations</a:t>
            </a:r>
          </a:p>
          <a:p>
            <a:pPr marL="457200" lvl="0" indent="-457200" algn="l">
              <a:buFont typeface="Arial" panose="020B0604020202020204" pitchFamily="34" charset="0"/>
              <a:buChar char="•"/>
            </a:pPr>
            <a:r>
              <a:rPr lang="en-GB" sz="6000" dirty="0">
                <a:solidFill>
                  <a:schemeClr val="tx1">
                    <a:lumMod val="65000"/>
                    <a:lumOff val="35000"/>
                  </a:schemeClr>
                </a:solidFill>
                <a:latin typeface="Calibri" panose="020F0502020204030204" pitchFamily="34" charset="0"/>
                <a:cs typeface="Calibri" panose="020F0502020204030204" pitchFamily="34" charset="0"/>
              </a:rPr>
              <a:t>For any queries regarding Annual Reviews please </a:t>
            </a:r>
            <a:r>
              <a:rPr lang="en-GB" sz="6000" b="1" dirty="0">
                <a:solidFill>
                  <a:srgbClr val="9933FF"/>
                </a:solidFill>
                <a:latin typeface="Calibri" panose="020F0502020204030204" pitchFamily="34" charset="0"/>
                <a:cs typeface="Calibri" panose="020F0502020204030204" pitchFamily="34" charset="0"/>
              </a:rPr>
              <a:t>contact the Planning Co-Ordinator or your Special Needs Officer</a:t>
            </a:r>
            <a:r>
              <a:rPr lang="en-GB" sz="6000" b="1" dirty="0">
                <a:solidFill>
                  <a:schemeClr val="tx1">
                    <a:lumMod val="65000"/>
                    <a:lumOff val="35000"/>
                  </a:schemeClr>
                </a:solidFill>
                <a:latin typeface="Calibri" panose="020F0502020204030204" pitchFamily="34" charset="0"/>
                <a:cs typeface="Calibri" panose="020F0502020204030204" pitchFamily="34" charset="0"/>
              </a:rPr>
              <a:t> </a:t>
            </a:r>
            <a:r>
              <a:rPr lang="en-GB" sz="6000" dirty="0">
                <a:solidFill>
                  <a:schemeClr val="tx1">
                    <a:lumMod val="65000"/>
                    <a:lumOff val="35000"/>
                  </a:schemeClr>
                </a:solidFill>
                <a:latin typeface="Calibri" panose="020F0502020204030204" pitchFamily="34" charset="0"/>
                <a:cs typeface="Calibri" panose="020F0502020204030204" pitchFamily="34" charset="0"/>
              </a:rPr>
              <a:t>for your school</a:t>
            </a:r>
          </a:p>
          <a:p>
            <a:pPr algn="l"/>
            <a:endParaRPr lang="en-GB" sz="6000" dirty="0">
              <a:solidFill>
                <a:schemeClr val="tx1">
                  <a:lumMod val="65000"/>
                  <a:lumOff val="35000"/>
                </a:schemeClr>
              </a:solidFill>
              <a:latin typeface="Calibri" panose="020F0502020204030204" pitchFamily="34" charset="0"/>
              <a:cs typeface="Calibri" panose="020F0502020204030204" pitchFamily="34" charset="0"/>
            </a:endParaRPr>
          </a:p>
          <a:p>
            <a:pPr algn="l"/>
            <a:r>
              <a:rPr lang="en-GB" sz="6000" dirty="0">
                <a:solidFill>
                  <a:schemeClr val="tx1">
                    <a:lumMod val="65000"/>
                    <a:lumOff val="35000"/>
                  </a:schemeClr>
                </a:solidFill>
                <a:latin typeface="Calibri" panose="020F0502020204030204" pitchFamily="34" charset="0"/>
                <a:cs typeface="Calibri" panose="020F0502020204030204" pitchFamily="34" charset="0"/>
              </a:rPr>
              <a:t>Please continue scrolling for useful links and also contact details for SENAT.  </a:t>
            </a:r>
          </a:p>
          <a:p>
            <a:pPr algn="l"/>
            <a:endParaRPr lang="en-GB" dirty="0"/>
          </a:p>
        </p:txBody>
      </p:sp>
    </p:spTree>
    <p:extLst>
      <p:ext uri="{BB962C8B-B14F-4D97-AF65-F5344CB8AC3E}">
        <p14:creationId xmlns:p14="http://schemas.microsoft.com/office/powerpoint/2010/main" val="295425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D58F810-9037-4BB6-9159-81053595BC4D}"/>
              </a:ext>
            </a:extLst>
          </p:cNvPr>
          <p:cNvSpPr>
            <a:spLocks noGrp="1" noChangeArrowheads="1"/>
          </p:cNvSpPr>
          <p:nvPr>
            <p:ph type="title"/>
          </p:nvPr>
        </p:nvSpPr>
        <p:spPr>
          <a:xfrm>
            <a:off x="467544" y="32875"/>
            <a:ext cx="2663825" cy="955029"/>
          </a:xfrm>
        </p:spPr>
        <p:txBody>
          <a:bodyPr rtlCol="0">
            <a:normAutofit fontScale="90000"/>
          </a:bodyPr>
          <a:lstStyle/>
          <a:p>
            <a:pPr algn="r" eaLnBrk="1" fontAlgn="auto" hangingPunct="1">
              <a:spcAft>
                <a:spcPts val="0"/>
              </a:spcAft>
              <a:defRPr/>
            </a:pPr>
            <a:br>
              <a:rPr lang="en-GB" altLang="en-US" dirty="0"/>
            </a:br>
            <a:r>
              <a:rPr lang="en-GB" altLang="en-US" sz="7300" dirty="0"/>
              <a:t>LINKS</a:t>
            </a:r>
            <a:br>
              <a:rPr lang="en-GB" altLang="en-US" dirty="0"/>
            </a:br>
            <a:endParaRPr lang="en-GB" altLang="en-US" dirty="0"/>
          </a:p>
        </p:txBody>
      </p:sp>
      <p:sp>
        <p:nvSpPr>
          <p:cNvPr id="4099" name="Rectangle 3">
            <a:extLst>
              <a:ext uri="{FF2B5EF4-FFF2-40B4-BE49-F238E27FC236}">
                <a16:creationId xmlns:a16="http://schemas.microsoft.com/office/drawing/2014/main" id="{FC8FFE79-F0EB-447F-856E-93D4316BD90F}"/>
              </a:ext>
            </a:extLst>
          </p:cNvPr>
          <p:cNvSpPr>
            <a:spLocks noGrp="1" noChangeArrowheads="1"/>
          </p:cNvSpPr>
          <p:nvPr>
            <p:ph idx="1"/>
          </p:nvPr>
        </p:nvSpPr>
        <p:spPr>
          <a:xfrm>
            <a:off x="534988" y="5013325"/>
            <a:ext cx="7870825" cy="576263"/>
          </a:xfrm>
        </p:spPr>
        <p:txBody>
          <a:bodyPr rtlCol="0">
            <a:noAutofit/>
          </a:bodyPr>
          <a:lstStyle/>
          <a:p>
            <a:pPr marL="0" indent="0" algn="ctr" eaLnBrk="1" hangingPunct="1">
              <a:buFont typeface="Symbol" panose="05050102010706020507" pitchFamily="18" charset="2"/>
              <a:buNone/>
              <a:defRPr/>
            </a:pPr>
            <a:endParaRPr lang="en-GB" altLang="en-US" sz="4000" dirty="0"/>
          </a:p>
          <a:p>
            <a:pPr marL="0" indent="0" algn="ctr" eaLnBrk="1" hangingPunct="1">
              <a:buFont typeface="Symbol" panose="05050102010706020507" pitchFamily="18" charset="2"/>
              <a:buNone/>
              <a:defRPr/>
            </a:pPr>
            <a:endParaRPr lang="en-GB" altLang="en-US" sz="4000" dirty="0"/>
          </a:p>
          <a:p>
            <a:pPr marL="0" indent="0" eaLnBrk="1" hangingPunct="1">
              <a:buFont typeface="Symbol" panose="05050102010706020507" pitchFamily="18" charset="2"/>
              <a:buNone/>
              <a:defRPr/>
            </a:pPr>
            <a:endParaRPr lang="en-GB" altLang="en-US" sz="4000" dirty="0"/>
          </a:p>
          <a:p>
            <a:pPr marL="274320" indent="-274320" algn="just" eaLnBrk="1" fontAlgn="auto" hangingPunct="1">
              <a:lnSpc>
                <a:spcPct val="80000"/>
              </a:lnSpc>
              <a:spcAft>
                <a:spcPts val="0"/>
              </a:spcAft>
              <a:buFontTx/>
              <a:buNone/>
              <a:defRPr/>
            </a:pPr>
            <a:endParaRPr lang="en-GB" altLang="en-US" sz="1850" dirty="0">
              <a:hlinkClick r:id="rId5"/>
            </a:endParaRPr>
          </a:p>
          <a:p>
            <a:pPr marL="274320" indent="-274320" algn="just" eaLnBrk="1" fontAlgn="auto" hangingPunct="1">
              <a:lnSpc>
                <a:spcPct val="80000"/>
              </a:lnSpc>
              <a:spcAft>
                <a:spcPts val="0"/>
              </a:spcAft>
              <a:buFontTx/>
              <a:buNone/>
              <a:defRPr/>
            </a:pPr>
            <a:endParaRPr lang="en-GB" altLang="en-US" sz="1850" dirty="0">
              <a:hlinkClick r:id="rId5"/>
            </a:endParaRPr>
          </a:p>
          <a:p>
            <a:pPr marL="274320" indent="-274320" algn="just" eaLnBrk="1" fontAlgn="auto" hangingPunct="1">
              <a:lnSpc>
                <a:spcPct val="80000"/>
              </a:lnSpc>
              <a:spcAft>
                <a:spcPts val="0"/>
              </a:spcAft>
              <a:buFontTx/>
              <a:buNone/>
              <a:defRPr/>
            </a:pPr>
            <a:endParaRPr lang="en-GB" altLang="en-US" sz="1850" dirty="0">
              <a:hlinkClick r:id="rId5"/>
            </a:endParaRPr>
          </a:p>
          <a:p>
            <a:pPr marL="274320" indent="-274320" algn="just" eaLnBrk="1" fontAlgn="auto" hangingPunct="1">
              <a:lnSpc>
                <a:spcPct val="80000"/>
              </a:lnSpc>
              <a:spcAft>
                <a:spcPts val="0"/>
              </a:spcAft>
              <a:buFontTx/>
              <a:buNone/>
              <a:defRPr/>
            </a:pPr>
            <a:endParaRPr lang="en-GB" altLang="en-US" sz="1850" dirty="0">
              <a:hlinkClick r:id="rId5"/>
            </a:endParaRPr>
          </a:p>
          <a:p>
            <a:pPr marL="274320" indent="-274320" algn="just" eaLnBrk="1" fontAlgn="auto" hangingPunct="1">
              <a:lnSpc>
                <a:spcPct val="80000"/>
              </a:lnSpc>
              <a:spcAft>
                <a:spcPts val="0"/>
              </a:spcAft>
              <a:buFontTx/>
              <a:buNone/>
              <a:defRPr/>
            </a:pPr>
            <a:endParaRPr lang="en-GB" altLang="en-US" sz="1850" dirty="0">
              <a:hlinkClick r:id="rId5"/>
            </a:endParaRPr>
          </a:p>
          <a:p>
            <a:pPr marL="274320" indent="-274320" algn="just" eaLnBrk="1" fontAlgn="auto" hangingPunct="1">
              <a:lnSpc>
                <a:spcPct val="80000"/>
              </a:lnSpc>
              <a:spcAft>
                <a:spcPts val="0"/>
              </a:spcAft>
              <a:buFontTx/>
              <a:buNone/>
              <a:defRPr/>
            </a:pPr>
            <a:endParaRPr lang="en-GB" altLang="en-US" sz="3300" dirty="0">
              <a:hlinkClick r:id="rId5"/>
            </a:endParaRPr>
          </a:p>
        </p:txBody>
      </p:sp>
      <p:sp>
        <p:nvSpPr>
          <p:cNvPr id="3" name="TextBox 2">
            <a:extLst>
              <a:ext uri="{FF2B5EF4-FFF2-40B4-BE49-F238E27FC236}">
                <a16:creationId xmlns:a16="http://schemas.microsoft.com/office/drawing/2014/main" id="{CBD4336E-2254-432F-B9B6-F7A47DE67442}"/>
              </a:ext>
            </a:extLst>
          </p:cNvPr>
          <p:cNvSpPr txBox="1"/>
          <p:nvPr/>
        </p:nvSpPr>
        <p:spPr>
          <a:xfrm>
            <a:off x="683568" y="836712"/>
            <a:ext cx="7416824" cy="4909036"/>
          </a:xfrm>
          <a:prstGeom prst="rect">
            <a:avLst/>
          </a:prstGeom>
          <a:noFill/>
        </p:spPr>
        <p:txBody>
          <a:bodyPr wrap="square">
            <a:spAutoFit/>
          </a:bodyPr>
          <a:lstStyle/>
          <a:p>
            <a:pPr eaLnBrk="1" hangingPunct="1">
              <a:defRPr/>
            </a:pPr>
            <a:r>
              <a:rPr lang="en-GB" sz="1200" b="1" dirty="0">
                <a:latin typeface="+mn-lt"/>
              </a:rPr>
              <a:t>Code of Practice</a:t>
            </a:r>
          </a:p>
          <a:p>
            <a:pPr eaLnBrk="1" hangingPunct="1">
              <a:defRPr/>
            </a:pPr>
            <a:r>
              <a:rPr lang="en-GB" sz="1200" dirty="0">
                <a:latin typeface="+mn-lt"/>
                <a:hlinkClick r:id="rId6"/>
              </a:rPr>
              <a:t>https://www.gov.uk/government/publications/send-code-of-practice-0-to-25</a:t>
            </a:r>
            <a:r>
              <a:rPr lang="en-GB" sz="1200" dirty="0">
                <a:latin typeface="+mn-lt"/>
              </a:rPr>
              <a:t> </a:t>
            </a:r>
          </a:p>
          <a:p>
            <a:pPr eaLnBrk="1" hangingPunct="1">
              <a:defRPr/>
            </a:pPr>
            <a:endParaRPr lang="en-GB" sz="1100" dirty="0">
              <a:latin typeface="+mn-lt"/>
            </a:endParaRPr>
          </a:p>
          <a:p>
            <a:pPr eaLnBrk="1" hangingPunct="1">
              <a:defRPr/>
            </a:pPr>
            <a:r>
              <a:rPr lang="en-GB" sz="1200" b="1" dirty="0">
                <a:latin typeface="+mn-lt"/>
              </a:rPr>
              <a:t>Annual Review documents</a:t>
            </a:r>
          </a:p>
          <a:p>
            <a:pPr eaLnBrk="1" hangingPunct="1">
              <a:defRPr/>
            </a:pPr>
            <a:r>
              <a:rPr lang="en-GB" sz="1200" dirty="0">
                <a:latin typeface="+mn-lt"/>
                <a:hlinkClick r:id="rId7"/>
              </a:rPr>
              <a:t>https://westsussex.local-offer.org/information_pages/48-annual-review-paperwork-forms</a:t>
            </a:r>
            <a:endParaRPr lang="en-GB" sz="1200" dirty="0">
              <a:latin typeface="+mn-lt"/>
            </a:endParaRPr>
          </a:p>
          <a:p>
            <a:pPr eaLnBrk="1" hangingPunct="1">
              <a:defRPr/>
            </a:pPr>
            <a:endParaRPr lang="en-GB" sz="1100" dirty="0">
              <a:latin typeface="+mn-lt"/>
            </a:endParaRPr>
          </a:p>
          <a:p>
            <a:pPr>
              <a:defRPr/>
            </a:pPr>
            <a:r>
              <a:rPr lang="en-GB" sz="1200" b="1" dirty="0">
                <a:latin typeface="Candara" panose="020E0502030303020204" pitchFamily="34" charset="0"/>
              </a:rPr>
              <a:t>Tools for Schools</a:t>
            </a:r>
          </a:p>
          <a:p>
            <a:pPr>
              <a:defRPr/>
            </a:pPr>
            <a:r>
              <a:rPr lang="en-GB" sz="1200" dirty="0">
                <a:latin typeface="Candara" panose="020E0502030303020204" pitchFamily="34" charset="0"/>
                <a:hlinkClick r:id="rId8"/>
              </a:rPr>
              <a:t>https://schools.local-offer.org/</a:t>
            </a:r>
            <a:r>
              <a:rPr lang="en-GB" sz="1200" dirty="0">
                <a:latin typeface="Candara" panose="020E0502030303020204" pitchFamily="34" charset="0"/>
              </a:rPr>
              <a:t> </a:t>
            </a:r>
          </a:p>
          <a:p>
            <a:pPr eaLnBrk="1" hangingPunct="1">
              <a:defRPr/>
            </a:pPr>
            <a:endParaRPr lang="en-GB" sz="1100" dirty="0">
              <a:latin typeface="+mn-lt"/>
            </a:endParaRPr>
          </a:p>
          <a:p>
            <a:pPr>
              <a:defRPr/>
            </a:pPr>
            <a:r>
              <a:rPr lang="en-GB" sz="1200" b="1" dirty="0">
                <a:latin typeface="Candara" panose="020E0502030303020204" pitchFamily="34" charset="0"/>
              </a:rPr>
              <a:t>Inclusion Framework</a:t>
            </a:r>
          </a:p>
          <a:p>
            <a:pPr>
              <a:defRPr/>
            </a:pPr>
            <a:r>
              <a:rPr lang="en-GB" sz="1200" dirty="0">
                <a:latin typeface="Candara" panose="020E0502030303020204" pitchFamily="34" charset="0"/>
                <a:hlinkClick r:id="rId9"/>
              </a:rPr>
              <a:t>https://schools.local-offer.org/inclusion/inclusion-framework/</a:t>
            </a:r>
            <a:r>
              <a:rPr lang="en-GB" sz="1200" dirty="0">
                <a:latin typeface="Candara" panose="020E0502030303020204" pitchFamily="34" charset="0"/>
              </a:rPr>
              <a:t> </a:t>
            </a:r>
          </a:p>
          <a:p>
            <a:pPr>
              <a:defRPr/>
            </a:pPr>
            <a:endParaRPr lang="en-GB" sz="1200" b="1" dirty="0">
              <a:latin typeface="Candara" panose="020E0502030303020204" pitchFamily="34" charset="0"/>
            </a:endParaRPr>
          </a:p>
          <a:p>
            <a:pPr>
              <a:defRPr/>
            </a:pPr>
            <a:r>
              <a:rPr lang="en-GB" sz="1200" b="1" dirty="0">
                <a:latin typeface="Candara" panose="020E0502030303020204" pitchFamily="34" charset="0"/>
              </a:rPr>
              <a:t>Ordinarily Available Inclusive Practice (OAIP)</a:t>
            </a:r>
          </a:p>
          <a:p>
            <a:pPr>
              <a:defRPr/>
            </a:pPr>
            <a:r>
              <a:rPr lang="en-GB" sz="1200" dirty="0">
                <a:latin typeface="Candara" panose="020E0502030303020204" pitchFamily="34" charset="0"/>
                <a:hlinkClick r:id="rId10"/>
              </a:rPr>
              <a:t>https://schools.local-offer.org/sdm_downloads/ordinarily-available-inclusive-practice-guide/</a:t>
            </a:r>
            <a:r>
              <a:rPr lang="en-GB" sz="1200" dirty="0">
                <a:latin typeface="Candara" panose="020E0502030303020204" pitchFamily="34" charset="0"/>
              </a:rPr>
              <a:t> </a:t>
            </a:r>
          </a:p>
          <a:p>
            <a:pPr eaLnBrk="1" hangingPunct="1">
              <a:defRPr/>
            </a:pPr>
            <a:endParaRPr lang="en-GB" sz="1200" b="1" dirty="0">
              <a:latin typeface="+mn-lt"/>
            </a:endParaRPr>
          </a:p>
          <a:p>
            <a:pPr eaLnBrk="1" hangingPunct="1">
              <a:defRPr/>
            </a:pPr>
            <a:r>
              <a:rPr lang="en-GB" sz="1200" b="1" dirty="0">
                <a:latin typeface="+mn-lt"/>
              </a:rPr>
              <a:t>SEND Partnership Projects</a:t>
            </a:r>
          </a:p>
          <a:p>
            <a:pPr eaLnBrk="1" hangingPunct="1">
              <a:defRPr/>
            </a:pPr>
            <a:r>
              <a:rPr lang="en-GB" altLang="en-US" sz="1200" dirty="0">
                <a:latin typeface="+mn-lt"/>
                <a:hlinkClick r:id="rId5"/>
              </a:rPr>
              <a:t>https://westsussex.local-offer.org/information_pages/472-strengthening-our-west-sussex-inclusive-practice-through-school-send-partnerships</a:t>
            </a:r>
            <a:r>
              <a:rPr lang="en-GB" altLang="en-US" sz="1200" dirty="0">
                <a:latin typeface="+mn-lt"/>
              </a:rPr>
              <a:t> </a:t>
            </a:r>
          </a:p>
          <a:p>
            <a:pPr eaLnBrk="1" hangingPunct="1">
              <a:defRPr/>
            </a:pPr>
            <a:endParaRPr lang="en-GB" sz="1100" dirty="0">
              <a:latin typeface="+mn-lt"/>
            </a:endParaRPr>
          </a:p>
          <a:p>
            <a:pPr eaLnBrk="1" hangingPunct="1">
              <a:defRPr/>
            </a:pPr>
            <a:r>
              <a:rPr lang="en-GB" sz="1200" b="1" dirty="0">
                <a:latin typeface="+mn-lt"/>
              </a:rPr>
              <a:t>Paths/Maps</a:t>
            </a:r>
          </a:p>
          <a:p>
            <a:pPr eaLnBrk="1" hangingPunct="1">
              <a:defRPr/>
            </a:pPr>
            <a:r>
              <a:rPr lang="en-GB" sz="1200" dirty="0">
                <a:latin typeface="+mn-lt"/>
                <a:hlinkClick r:id="rId11"/>
              </a:rPr>
              <a:t>https://westsussex.local-offer.org/information_pages/128-person-centred-planning-pcp-path-training-videos</a:t>
            </a:r>
            <a:r>
              <a:rPr lang="en-GB" sz="1200" dirty="0">
                <a:latin typeface="+mn-lt"/>
              </a:rPr>
              <a:t>  </a:t>
            </a:r>
          </a:p>
          <a:p>
            <a:pPr eaLnBrk="1" hangingPunct="1">
              <a:defRPr/>
            </a:pPr>
            <a:endParaRPr lang="en-GB" sz="1100" dirty="0">
              <a:latin typeface="+mn-lt"/>
            </a:endParaRPr>
          </a:p>
          <a:p>
            <a:r>
              <a:rPr lang="en-GB" altLang="en-US" sz="1200" b="1" dirty="0">
                <a:latin typeface="Candara" panose="020E0502030303020204" pitchFamily="34" charset="0"/>
              </a:rPr>
              <a:t>Preparing for Adulthood checklist</a:t>
            </a:r>
          </a:p>
          <a:p>
            <a:r>
              <a:rPr lang="en-GB" altLang="en-US" sz="1200" dirty="0">
                <a:latin typeface="Candara" panose="020E0502030303020204" pitchFamily="34" charset="0"/>
                <a:hlinkClick r:id="rId12"/>
              </a:rPr>
              <a:t>https://www.preparingforadulthood.org.uk/SiteAssets/Downloads/jze5lzuv637084755715631724.pdf</a:t>
            </a:r>
            <a:r>
              <a:rPr lang="en-GB" altLang="en-US" sz="1200" dirty="0">
                <a:latin typeface="Candara" panose="020E0502030303020204" pitchFamily="34" charset="0"/>
              </a:rPr>
              <a:t> </a:t>
            </a:r>
          </a:p>
          <a:p>
            <a:pPr eaLnBrk="1" hangingPunct="1">
              <a:defRPr/>
            </a:pPr>
            <a:endParaRPr lang="en-GB" sz="1200" dirty="0">
              <a:latin typeface="+mn-lt"/>
            </a:endParaRPr>
          </a:p>
          <a:p>
            <a:pPr eaLnBrk="1" hangingPunct="1">
              <a:defRPr/>
            </a:pPr>
            <a:endParaRPr lang="en-GB" dirty="0">
              <a:latin typeface="+mn-lt"/>
            </a:endParaRPr>
          </a:p>
        </p:txBody>
      </p:sp>
      <p:sp>
        <p:nvSpPr>
          <p:cNvPr id="52229" name="TextBox 4">
            <a:extLst>
              <a:ext uri="{FF2B5EF4-FFF2-40B4-BE49-F238E27FC236}">
                <a16:creationId xmlns:a16="http://schemas.microsoft.com/office/drawing/2014/main" id="{B2F331CF-295A-47D5-8575-33DDBBE87985}"/>
              </a:ext>
            </a:extLst>
          </p:cNvPr>
          <p:cNvSpPr txBox="1">
            <a:spLocks noChangeArrowheads="1"/>
          </p:cNvSpPr>
          <p:nvPr/>
        </p:nvSpPr>
        <p:spPr bwMode="auto">
          <a:xfrm>
            <a:off x="-3636963" y="549275"/>
            <a:ext cx="3636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a:solidFill>
                <a:schemeClr val="tx1"/>
              </a:solidFill>
              <a:latin typeface="Comic Sans MS" panose="030F0702030302020204" pitchFamily="66" charset="0"/>
            </a:endParaRPr>
          </a:p>
        </p:txBody>
      </p:sp>
      <p:pic>
        <p:nvPicPr>
          <p:cNvPr id="4" name="Mountain Meadow">
            <a:hlinkClick r:id="" action="ppaction://media"/>
            <a:extLst>
              <a:ext uri="{FF2B5EF4-FFF2-40B4-BE49-F238E27FC236}">
                <a16:creationId xmlns:a16="http://schemas.microsoft.com/office/drawing/2014/main" id="{B15B2BD8-E4C5-4BEB-984E-03FC6F6C084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684568" y="6237312"/>
            <a:ext cx="406400" cy="406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audio>
              <p:cMediaNode vol="80000" mute="1" numSld="999">
                <p:cTn id="2"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2">
            <a:extLst>
              <a:ext uri="{FF2B5EF4-FFF2-40B4-BE49-F238E27FC236}">
                <a16:creationId xmlns:a16="http://schemas.microsoft.com/office/drawing/2014/main" id="{409795E9-9C55-40DC-9543-08AC98DCB362}"/>
              </a:ext>
            </a:extLst>
          </p:cNvPr>
          <p:cNvSpPr>
            <a:spLocks noGrp="1"/>
          </p:cNvSpPr>
          <p:nvPr>
            <p:ph type="title"/>
          </p:nvPr>
        </p:nvSpPr>
        <p:spPr>
          <a:xfrm>
            <a:off x="467544" y="188640"/>
            <a:ext cx="2757488" cy="1252538"/>
          </a:xfrm>
        </p:spPr>
        <p:txBody>
          <a:bodyPr/>
          <a:lstStyle/>
          <a:p>
            <a:pPr algn="r"/>
            <a:r>
              <a:rPr lang="en-GB" altLang="en-US" sz="6600" dirty="0"/>
              <a:t>LINKS</a:t>
            </a:r>
            <a:r>
              <a:rPr lang="en-GB" altLang="en-US" dirty="0"/>
              <a:t> </a:t>
            </a:r>
          </a:p>
        </p:txBody>
      </p:sp>
      <p:sp>
        <p:nvSpPr>
          <p:cNvPr id="56322" name="Content Placeholder 1">
            <a:extLst>
              <a:ext uri="{FF2B5EF4-FFF2-40B4-BE49-F238E27FC236}">
                <a16:creationId xmlns:a16="http://schemas.microsoft.com/office/drawing/2014/main" id="{DE9529E8-2797-4620-8E89-74E07F03CF15}"/>
              </a:ext>
            </a:extLst>
          </p:cNvPr>
          <p:cNvSpPr>
            <a:spLocks noGrp="1"/>
          </p:cNvSpPr>
          <p:nvPr>
            <p:ph idx="1"/>
          </p:nvPr>
        </p:nvSpPr>
        <p:spPr>
          <a:xfrm>
            <a:off x="683568" y="1196752"/>
            <a:ext cx="6902945" cy="3451225"/>
          </a:xfrm>
        </p:spPr>
        <p:txBody>
          <a:bodyPr>
            <a:normAutofit fontScale="25000" lnSpcReduction="20000"/>
          </a:bodyPr>
          <a:lstStyle/>
          <a:p>
            <a:endParaRPr lang="en-GB" altLang="en-US" sz="4800" dirty="0"/>
          </a:p>
          <a:p>
            <a:pPr marL="0" indent="0">
              <a:buNone/>
            </a:pPr>
            <a:r>
              <a:rPr lang="en-GB" altLang="en-US" sz="4800" b="1" dirty="0">
                <a:solidFill>
                  <a:schemeClr val="tx1"/>
                </a:solidFill>
                <a:latin typeface="Candara" panose="020E0502030303020204" pitchFamily="34" charset="0"/>
              </a:rPr>
              <a:t>Contact advice</a:t>
            </a:r>
          </a:p>
          <a:p>
            <a:pPr marL="0" indent="0">
              <a:buNone/>
            </a:pPr>
            <a:r>
              <a:rPr lang="en-GB" altLang="en-US" sz="4800" dirty="0">
                <a:latin typeface="Candara" panose="020E0502030303020204" pitchFamily="34" charset="0"/>
                <a:hlinkClick r:id="rId2"/>
              </a:rPr>
              <a:t>https://contact.org.uk/advice-and-support/education-learning/ehc-plans-assessments/annual-reviews/</a:t>
            </a:r>
            <a:r>
              <a:rPr lang="en-GB" altLang="en-US" sz="4800" dirty="0">
                <a:latin typeface="Candara" panose="020E0502030303020204" pitchFamily="34" charset="0"/>
              </a:rPr>
              <a:t> </a:t>
            </a:r>
          </a:p>
          <a:p>
            <a:endParaRPr lang="en-GB" altLang="en-US" sz="4800" b="1" dirty="0">
              <a:latin typeface="Candara" panose="020E0502030303020204" pitchFamily="34" charset="0"/>
            </a:endParaRPr>
          </a:p>
          <a:p>
            <a:pPr marL="0" indent="0">
              <a:buNone/>
            </a:pPr>
            <a:r>
              <a:rPr lang="en-GB" altLang="en-US" sz="4800" b="1" dirty="0">
                <a:solidFill>
                  <a:schemeClr val="tx1"/>
                </a:solidFill>
                <a:latin typeface="Candara" panose="020E0502030303020204" pitchFamily="34" charset="0"/>
              </a:rPr>
              <a:t>An example of how to ensure reviews are person-centred </a:t>
            </a:r>
          </a:p>
          <a:p>
            <a:pPr marL="0" indent="0">
              <a:buNone/>
            </a:pPr>
            <a:r>
              <a:rPr lang="en-GB" altLang="en-US" sz="4800" i="1" dirty="0">
                <a:latin typeface="Candara" panose="020E0502030303020204" pitchFamily="34" charset="0"/>
                <a:hlinkClick r:id="rId3"/>
              </a:rPr>
              <a:t>https://linwood.bournemouth.sch.uk/linwood/files/2018/05/Person-Centred-Reviews-booklet.pdf</a:t>
            </a:r>
            <a:r>
              <a:rPr lang="en-GB" altLang="en-US" sz="4800" i="1" dirty="0">
                <a:latin typeface="Candara" panose="020E0502030303020204" pitchFamily="34" charset="0"/>
              </a:rPr>
              <a:t> </a:t>
            </a:r>
          </a:p>
          <a:p>
            <a:pPr marL="0" indent="0">
              <a:buNone/>
            </a:pPr>
            <a:endParaRPr lang="en-GB" altLang="en-US" sz="4800" i="1" dirty="0">
              <a:latin typeface="Candara" panose="020E0502030303020204" pitchFamily="34" charset="0"/>
            </a:endParaRPr>
          </a:p>
          <a:p>
            <a:pPr marL="0" indent="0" eaLnBrk="1" hangingPunct="1">
              <a:buNone/>
            </a:pPr>
            <a:r>
              <a:rPr lang="en-GB" altLang="en-US" sz="4800" b="1" dirty="0">
                <a:solidFill>
                  <a:schemeClr val="tx1"/>
                </a:solidFill>
              </a:rPr>
              <a:t>Wikis</a:t>
            </a:r>
          </a:p>
          <a:p>
            <a:pPr marL="0" indent="0" eaLnBrk="1" hangingPunct="1">
              <a:buNone/>
            </a:pPr>
            <a:r>
              <a:rPr lang="en-GB" altLang="en-US" sz="4800" dirty="0">
                <a:hlinkClick r:id="rId4"/>
              </a:rPr>
              <a:t>https://westsussex.local-offer.org/information_pages/367-wiki</a:t>
            </a:r>
            <a:endParaRPr lang="en-GB" altLang="en-US" sz="4800" dirty="0"/>
          </a:p>
          <a:p>
            <a:endParaRPr lang="en-GB" altLang="en-US" sz="4800" dirty="0"/>
          </a:p>
          <a:p>
            <a:pPr marL="0" indent="0">
              <a:buNone/>
            </a:pPr>
            <a:r>
              <a:rPr lang="en-GB" altLang="en-US" sz="4800" b="1" dirty="0">
                <a:solidFill>
                  <a:schemeClr val="tx1"/>
                </a:solidFill>
              </a:rPr>
              <a:t>SEND and Inclusion Strategy 2019-2024</a:t>
            </a:r>
          </a:p>
          <a:p>
            <a:pPr marL="0" indent="0">
              <a:buNone/>
            </a:pPr>
            <a:r>
              <a:rPr lang="en-GB" altLang="en-US" sz="4800" dirty="0">
                <a:hlinkClick r:id="rId5"/>
              </a:rPr>
              <a:t>https://westsussex.local-offer.org/information_pages/585-send-strategy-2019-2024</a:t>
            </a:r>
            <a:r>
              <a:rPr lang="en-GB" altLang="en-US" sz="4800" dirty="0"/>
              <a:t> </a:t>
            </a:r>
          </a:p>
          <a:p>
            <a:endParaRPr lang="en-GB" altLang="en-US" sz="4800" dirty="0"/>
          </a:p>
          <a:p>
            <a:pPr marL="0" indent="0">
              <a:buNone/>
            </a:pPr>
            <a:r>
              <a:rPr lang="en-GB" altLang="en-US" sz="4800" b="1" dirty="0">
                <a:solidFill>
                  <a:schemeClr val="tx1"/>
                </a:solidFill>
                <a:ea typeface="Calibri" panose="020F0502020204030204" pitchFamily="34" charset="0"/>
                <a:cs typeface="Times New Roman" panose="02020603050405020304" pitchFamily="18" charset="0"/>
              </a:rPr>
              <a:t>SENDIAS:</a:t>
            </a:r>
            <a:r>
              <a:rPr lang="en-GB" altLang="en-US" sz="4800" dirty="0">
                <a:solidFill>
                  <a:schemeClr val="tx1"/>
                </a:solidFill>
                <a:ea typeface="Calibri" panose="020F0502020204030204" pitchFamily="34" charset="0"/>
                <a:cs typeface="Times New Roman" panose="02020603050405020304" pitchFamily="18" charset="0"/>
              </a:rPr>
              <a:t> SEND Information, Advice and Support Service </a:t>
            </a:r>
          </a:p>
          <a:p>
            <a:pPr marL="0" indent="0">
              <a:buNone/>
            </a:pPr>
            <a:r>
              <a:rPr lang="en-GB" altLang="en-US" sz="4800" u="sng" dirty="0">
                <a:solidFill>
                  <a:srgbClr val="0000FF"/>
                </a:solidFill>
                <a:ea typeface="Calibri" panose="020F0502020204030204" pitchFamily="34" charset="0"/>
                <a:cs typeface="Times New Roman" panose="02020603050405020304" pitchFamily="18" charset="0"/>
                <a:hlinkClick r:id="rId6"/>
              </a:rPr>
              <a:t>https://westsussex.local-offer.org/information_pages/423-information-advice-and-support-service-sendias-homepage</a:t>
            </a:r>
            <a:r>
              <a:rPr lang="en-GB" altLang="en-US" sz="4800" dirty="0">
                <a:ea typeface="Calibri" panose="020F0502020204030204" pitchFamily="34" charset="0"/>
                <a:cs typeface="Times New Roman" panose="02020603050405020304" pitchFamily="18" charset="0"/>
              </a:rPr>
              <a:t> 0330 222 8555</a:t>
            </a:r>
          </a:p>
          <a:p>
            <a:endParaRPr lang="en-GB" altLang="en-US" sz="4800" dirty="0"/>
          </a:p>
          <a:p>
            <a:pPr marL="0" indent="0">
              <a:buNone/>
            </a:pPr>
            <a:r>
              <a:rPr lang="en-GB" altLang="en-US" sz="4800" b="1" dirty="0">
                <a:solidFill>
                  <a:schemeClr val="tx1"/>
                </a:solidFill>
                <a:cs typeface="Calibri" panose="020F0502020204030204" pitchFamily="34" charset="0"/>
              </a:rPr>
              <a:t>West Sussex Parent Carer Forum</a:t>
            </a:r>
            <a:endParaRPr lang="en-GB" altLang="en-US" sz="4800" dirty="0">
              <a:solidFill>
                <a:schemeClr val="tx1"/>
              </a:solidFill>
              <a:cs typeface="Calibri" panose="020F0502020204030204" pitchFamily="34" charset="0"/>
            </a:endParaRPr>
          </a:p>
          <a:p>
            <a:pPr marL="0" indent="0">
              <a:buNone/>
            </a:pPr>
            <a:r>
              <a:rPr lang="en-GB" altLang="en-US" sz="4800" u="sng" dirty="0">
                <a:solidFill>
                  <a:srgbClr val="0000FF"/>
                </a:solidFill>
                <a:cs typeface="Calibri" panose="020F0502020204030204" pitchFamily="34" charset="0"/>
                <a:hlinkClick r:id="rId7"/>
              </a:rPr>
              <a:t>https://westsussex.local-offer.org/services/195</a:t>
            </a:r>
            <a:endParaRPr lang="en-GB" altLang="en-US" sz="4800" u="sng" dirty="0">
              <a:solidFill>
                <a:srgbClr val="0000FF"/>
              </a:solidFill>
              <a:cs typeface="Calibri" panose="020F0502020204030204" pitchFamily="34" charset="0"/>
            </a:endParaRPr>
          </a:p>
          <a:p>
            <a:endParaRPr lang="en-GB" altLang="en-US" sz="4800" u="sng" dirty="0">
              <a:solidFill>
                <a:srgbClr val="0000FF"/>
              </a:solidFill>
              <a:cs typeface="Calibri" panose="020F0502020204030204" pitchFamily="34" charset="0"/>
            </a:endParaRPr>
          </a:p>
          <a:p>
            <a:pPr marL="0" indent="0">
              <a:buNone/>
            </a:pPr>
            <a:r>
              <a:rPr lang="en-GB" altLang="en-US" sz="4800" b="1" dirty="0">
                <a:solidFill>
                  <a:schemeClr val="tx1"/>
                </a:solidFill>
                <a:latin typeface="Candara" panose="020E0502030303020204" pitchFamily="34" charset="0"/>
              </a:rPr>
              <a:t>Council for Disabled Children training and factsheets</a:t>
            </a:r>
          </a:p>
          <a:p>
            <a:pPr marL="0" indent="0">
              <a:buNone/>
            </a:pPr>
            <a:r>
              <a:rPr lang="en-GB" altLang="en-US" sz="4800" dirty="0">
                <a:latin typeface="Candara" panose="020E0502030303020204" pitchFamily="34" charset="0"/>
                <a:hlinkClick r:id="rId8"/>
              </a:rPr>
              <a:t>https://councilfordisabledchildren.org.uk</a:t>
            </a:r>
            <a:endParaRPr lang="en-GB" altLang="en-US" sz="4800" dirty="0">
              <a:latin typeface="Candara" panose="020E0502030303020204" pitchFamily="34" charset="0"/>
            </a:endParaRPr>
          </a:p>
          <a:p>
            <a:endParaRPr lang="en-GB" altLang="en-US" sz="1600" dirty="0">
              <a:cs typeface="Calibri" panose="020F0502020204030204" pitchFamily="34" charset="0"/>
            </a:endParaRPr>
          </a:p>
          <a:p>
            <a:endParaRPr lang="en-GB"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DE8FFD92-CE30-4136-A88C-EC4661209AFA}"/>
              </a:ext>
            </a:extLst>
          </p:cNvPr>
          <p:cNvSpPr>
            <a:spLocks noGrp="1" noChangeArrowheads="1"/>
          </p:cNvSpPr>
          <p:nvPr>
            <p:ph idx="1"/>
          </p:nvPr>
        </p:nvSpPr>
        <p:spPr>
          <a:xfrm>
            <a:off x="534988" y="5013325"/>
            <a:ext cx="7870825" cy="576263"/>
          </a:xfrm>
        </p:spPr>
        <p:txBody>
          <a:bodyPr rtlCol="0">
            <a:noAutofit/>
          </a:bodyPr>
          <a:lstStyle/>
          <a:p>
            <a:pPr marL="0" indent="0" algn="ctr" eaLnBrk="1" hangingPunct="1">
              <a:buFont typeface="Symbol" panose="05050102010706020507" pitchFamily="18" charset="2"/>
              <a:buNone/>
              <a:defRPr/>
            </a:pPr>
            <a:endParaRPr lang="en-GB" altLang="en-US" sz="4000" dirty="0"/>
          </a:p>
          <a:p>
            <a:pPr marL="0" indent="0" algn="ctr" eaLnBrk="1" hangingPunct="1">
              <a:buFont typeface="Symbol" panose="05050102010706020507" pitchFamily="18" charset="2"/>
              <a:buNone/>
              <a:defRPr/>
            </a:pPr>
            <a:endParaRPr lang="en-GB" altLang="en-US" sz="4000" dirty="0"/>
          </a:p>
          <a:p>
            <a:pPr marL="0" indent="0" eaLnBrk="1" hangingPunct="1">
              <a:buFont typeface="Symbol" panose="05050102010706020507" pitchFamily="18" charset="2"/>
              <a:buNone/>
              <a:defRPr/>
            </a:pPr>
            <a:endParaRPr lang="en-GB" altLang="en-US" sz="4000" dirty="0"/>
          </a:p>
          <a:p>
            <a:pPr marL="274320" indent="-274320" algn="just" eaLnBrk="1" fontAlgn="auto" hangingPunct="1">
              <a:lnSpc>
                <a:spcPct val="80000"/>
              </a:lnSpc>
              <a:spcAft>
                <a:spcPts val="0"/>
              </a:spcAft>
              <a:buFontTx/>
              <a:buNone/>
              <a:defRPr/>
            </a:pPr>
            <a:endParaRPr lang="en-GB" altLang="en-US" sz="1850" dirty="0">
              <a:hlinkClick r:id="rId3"/>
            </a:endParaRPr>
          </a:p>
          <a:p>
            <a:pPr marL="274320" indent="-274320" algn="just" eaLnBrk="1" fontAlgn="auto" hangingPunct="1">
              <a:lnSpc>
                <a:spcPct val="80000"/>
              </a:lnSpc>
              <a:spcAft>
                <a:spcPts val="0"/>
              </a:spcAft>
              <a:buFontTx/>
              <a:buNone/>
              <a:defRPr/>
            </a:pPr>
            <a:endParaRPr lang="en-GB" altLang="en-US" sz="1850" dirty="0">
              <a:hlinkClick r:id="rId3"/>
            </a:endParaRPr>
          </a:p>
          <a:p>
            <a:pPr marL="274320" indent="-274320" algn="just" eaLnBrk="1" fontAlgn="auto" hangingPunct="1">
              <a:lnSpc>
                <a:spcPct val="80000"/>
              </a:lnSpc>
              <a:spcAft>
                <a:spcPts val="0"/>
              </a:spcAft>
              <a:buFontTx/>
              <a:buNone/>
              <a:defRPr/>
            </a:pPr>
            <a:endParaRPr lang="en-GB" altLang="en-US" sz="1850" dirty="0">
              <a:hlinkClick r:id="rId3"/>
            </a:endParaRPr>
          </a:p>
          <a:p>
            <a:pPr marL="274320" indent="-274320" algn="just" eaLnBrk="1" fontAlgn="auto" hangingPunct="1">
              <a:lnSpc>
                <a:spcPct val="80000"/>
              </a:lnSpc>
              <a:spcAft>
                <a:spcPts val="0"/>
              </a:spcAft>
              <a:buFontTx/>
              <a:buNone/>
              <a:defRPr/>
            </a:pPr>
            <a:endParaRPr lang="en-GB" altLang="en-US" sz="1850" dirty="0">
              <a:hlinkClick r:id="rId3"/>
            </a:endParaRPr>
          </a:p>
          <a:p>
            <a:pPr marL="274320" indent="-274320" algn="just" eaLnBrk="1" fontAlgn="auto" hangingPunct="1">
              <a:lnSpc>
                <a:spcPct val="80000"/>
              </a:lnSpc>
              <a:spcAft>
                <a:spcPts val="0"/>
              </a:spcAft>
              <a:buFontTx/>
              <a:buNone/>
              <a:defRPr/>
            </a:pPr>
            <a:endParaRPr lang="en-GB" altLang="en-US" sz="1850" dirty="0">
              <a:hlinkClick r:id="rId3"/>
            </a:endParaRPr>
          </a:p>
          <a:p>
            <a:pPr marL="274320" indent="-274320" algn="just" eaLnBrk="1" fontAlgn="auto" hangingPunct="1">
              <a:lnSpc>
                <a:spcPct val="80000"/>
              </a:lnSpc>
              <a:spcAft>
                <a:spcPts val="0"/>
              </a:spcAft>
              <a:buFontTx/>
              <a:buNone/>
              <a:defRPr/>
            </a:pPr>
            <a:endParaRPr lang="en-GB" altLang="en-US" sz="3300" dirty="0">
              <a:hlinkClick r:id="rId3"/>
            </a:endParaRPr>
          </a:p>
        </p:txBody>
      </p:sp>
      <p:sp>
        <p:nvSpPr>
          <p:cNvPr id="54275" name="TextBox 2">
            <a:extLst>
              <a:ext uri="{FF2B5EF4-FFF2-40B4-BE49-F238E27FC236}">
                <a16:creationId xmlns:a16="http://schemas.microsoft.com/office/drawing/2014/main" id="{AE9A8A47-C5F3-4317-B33C-565880B4CFCD}"/>
              </a:ext>
            </a:extLst>
          </p:cNvPr>
          <p:cNvSpPr txBox="1">
            <a:spLocks noChangeArrowheads="1"/>
          </p:cNvSpPr>
          <p:nvPr/>
        </p:nvSpPr>
        <p:spPr bwMode="auto">
          <a:xfrm>
            <a:off x="501266" y="733425"/>
            <a:ext cx="814146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GB" altLang="en-US" sz="1400" dirty="0">
              <a:latin typeface="Candara" panose="020E0502030303020204" pitchFamily="34" charset="0"/>
            </a:endParaRPr>
          </a:p>
          <a:p>
            <a:endParaRPr lang="en-GB" altLang="en-US" sz="1400" dirty="0">
              <a:latin typeface="Candara" panose="020E0502030303020204" pitchFamily="34" charset="0"/>
            </a:endParaRPr>
          </a:p>
          <a:p>
            <a:r>
              <a:rPr lang="en-GB" altLang="en-US" sz="1600" b="1" dirty="0">
                <a:latin typeface="Candara" panose="020E0502030303020204" pitchFamily="34" charset="0"/>
              </a:rPr>
              <a:t>SENAT Contact details:</a:t>
            </a:r>
          </a:p>
          <a:p>
            <a:r>
              <a:rPr lang="en-GB" altLang="en-US" sz="1300" dirty="0">
                <a:latin typeface="Candara" panose="020E0502030303020204" pitchFamily="34" charset="0"/>
              </a:rPr>
              <a:t>Claire Rimmer </a:t>
            </a:r>
            <a:r>
              <a:rPr lang="en-GB" altLang="en-US" sz="1300" dirty="0">
                <a:latin typeface="Candara" panose="020E0502030303020204" pitchFamily="34" charset="0"/>
                <a:hlinkClick r:id="rId4"/>
              </a:rPr>
              <a:t>Claire.rimmer@westsussex.gov.uk</a:t>
            </a:r>
            <a:r>
              <a:rPr lang="en-GB" altLang="en-US" sz="1300" dirty="0">
                <a:latin typeface="Candara" panose="020E0502030303020204" pitchFamily="34" charset="0"/>
              </a:rPr>
              <a:t>  - </a:t>
            </a:r>
            <a:r>
              <a:rPr lang="en-GB" sz="1300" dirty="0">
                <a:effectLst/>
                <a:latin typeface="Candara" panose="020E0502030303020204" pitchFamily="34" charset="0"/>
                <a:ea typeface="Calibri" panose="020F0502020204030204" pitchFamily="34" charset="0"/>
              </a:rPr>
              <a:t>Oversees work associated with requests for EHC needs assessments as well as undertaking reviewing and monitoring duties.</a:t>
            </a:r>
          </a:p>
          <a:p>
            <a:endParaRPr lang="en-GB" sz="1300" dirty="0">
              <a:latin typeface="Candara" panose="020E0502030303020204" pitchFamily="34" charset="0"/>
              <a:ea typeface="Calibri" panose="020F0502020204030204" pitchFamily="34" charset="0"/>
            </a:endParaRPr>
          </a:p>
          <a:p>
            <a:r>
              <a:rPr lang="en-GB" altLang="en-US" sz="1300" b="1" dirty="0">
                <a:latin typeface="Candara" panose="020E0502030303020204" pitchFamily="34" charset="0"/>
              </a:rPr>
              <a:t>Preparation for Adulthood (</a:t>
            </a:r>
            <a:r>
              <a:rPr lang="en-GB" altLang="en-US" sz="1300" b="1" dirty="0" err="1">
                <a:latin typeface="Candara" panose="020E0502030303020204" pitchFamily="34" charset="0"/>
              </a:rPr>
              <a:t>PfA</a:t>
            </a:r>
            <a:r>
              <a:rPr lang="en-GB" altLang="en-US" sz="1300" b="1" dirty="0">
                <a:latin typeface="Candara" panose="020E0502030303020204" pitchFamily="34" charset="0"/>
              </a:rPr>
              <a:t>) SNO:  </a:t>
            </a:r>
            <a:r>
              <a:rPr lang="en-GB" altLang="en-US" sz="1300" dirty="0">
                <a:latin typeface="Candara" panose="020E0502030303020204" pitchFamily="34" charset="0"/>
              </a:rPr>
              <a:t>Jennie May – </a:t>
            </a:r>
            <a:r>
              <a:rPr lang="en-GB" altLang="en-US" sz="1300" dirty="0">
                <a:latin typeface="Candara" panose="020E0502030303020204" pitchFamily="34" charset="0"/>
                <a:hlinkClick r:id="rId5"/>
              </a:rPr>
              <a:t>jennie.may@westsussex.gov.uk</a:t>
            </a:r>
            <a:r>
              <a:rPr lang="en-GB" altLang="en-US" sz="1300" dirty="0">
                <a:latin typeface="Candara" panose="020E0502030303020204" pitchFamily="34" charset="0"/>
              </a:rPr>
              <a:t> </a:t>
            </a:r>
          </a:p>
          <a:p>
            <a:r>
              <a:rPr lang="en-GB" altLang="en-US" sz="1300" dirty="0">
                <a:latin typeface="Candara" panose="020E0502030303020204" pitchFamily="34" charset="0"/>
              </a:rPr>
              <a:t>School’s first point of contact  will be the Planning Co-Ordinator (PC) allocated to your school. Please email the Team Inbox or your area SNO if you are unsure who your named Planning Co-Ordinator is.</a:t>
            </a:r>
          </a:p>
          <a:p>
            <a:endParaRPr lang="en-GB" altLang="en-US" sz="1300" dirty="0">
              <a:latin typeface="Candara" panose="020E0502030303020204" pitchFamily="34" charset="0"/>
            </a:endParaRPr>
          </a:p>
          <a:p>
            <a:r>
              <a:rPr lang="en-GB" altLang="en-US" sz="1300" dirty="0">
                <a:latin typeface="Candara" panose="020E0502030303020204" pitchFamily="34" charset="0"/>
              </a:rPr>
              <a:t>North Team Inbox: </a:t>
            </a:r>
            <a:r>
              <a:rPr lang="en-GB" altLang="en-US" sz="1300" dirty="0">
                <a:latin typeface="Candara" panose="020E0502030303020204" pitchFamily="34" charset="0"/>
                <a:hlinkClick r:id="rId6"/>
              </a:rPr>
              <a:t>SENAT.north@westsussex.gov.uk</a:t>
            </a:r>
            <a:r>
              <a:rPr lang="en-GB" altLang="en-US" sz="1300" dirty="0">
                <a:latin typeface="Candara" panose="020E0502030303020204" pitchFamily="34" charset="0"/>
              </a:rPr>
              <a:t> </a:t>
            </a:r>
          </a:p>
          <a:p>
            <a:r>
              <a:rPr lang="en-GB" altLang="en-US" sz="1300" b="1" dirty="0">
                <a:latin typeface="Candara" panose="020E0502030303020204" pitchFamily="34" charset="0"/>
              </a:rPr>
              <a:t>Special Needs Officers (SNOs) North Team:</a:t>
            </a:r>
          </a:p>
          <a:p>
            <a:r>
              <a:rPr lang="en-GB" altLang="en-US" sz="1300" dirty="0">
                <a:latin typeface="Candara" panose="020E0502030303020204" pitchFamily="34" charset="0"/>
              </a:rPr>
              <a:t>Sharon Smith -  s</a:t>
            </a:r>
            <a:r>
              <a:rPr lang="en-GB" altLang="en-US" sz="1300" dirty="0">
                <a:latin typeface="Candara" panose="020E0502030303020204" pitchFamily="34" charset="0"/>
                <a:hlinkClick r:id="rId7"/>
              </a:rPr>
              <a:t>haron.smith@westsussex.gov.uk</a:t>
            </a:r>
            <a:r>
              <a:rPr lang="en-GB" altLang="en-US" sz="1300" dirty="0">
                <a:latin typeface="Candara" panose="020E0502030303020204" pitchFamily="34" charset="0"/>
              </a:rPr>
              <a:t> </a:t>
            </a:r>
          </a:p>
          <a:p>
            <a:r>
              <a:rPr lang="en-GB" altLang="en-US" sz="1300" dirty="0">
                <a:latin typeface="Candara" panose="020E0502030303020204" pitchFamily="34" charset="0"/>
              </a:rPr>
              <a:t>Kim Heden - </a:t>
            </a:r>
            <a:r>
              <a:rPr lang="en-GB" altLang="en-US" sz="1300" dirty="0">
                <a:latin typeface="Candara" panose="020E0502030303020204" pitchFamily="34" charset="0"/>
                <a:hlinkClick r:id="rId8"/>
              </a:rPr>
              <a:t>kim.heden@westsussex.gov.uk</a:t>
            </a:r>
            <a:r>
              <a:rPr lang="en-GB" altLang="en-US" sz="1300" dirty="0">
                <a:latin typeface="Candara" panose="020E0502030303020204" pitchFamily="34" charset="0"/>
              </a:rPr>
              <a:t> </a:t>
            </a:r>
          </a:p>
          <a:p>
            <a:r>
              <a:rPr lang="en-GB" altLang="en-US" sz="1300" dirty="0">
                <a:latin typeface="Candara" panose="020E0502030303020204" pitchFamily="34" charset="0"/>
              </a:rPr>
              <a:t>Elektra Robinson – </a:t>
            </a:r>
            <a:r>
              <a:rPr lang="en-GB" altLang="en-US" sz="1300" dirty="0">
                <a:latin typeface="Candara" panose="020E0502030303020204" pitchFamily="34" charset="0"/>
                <a:hlinkClick r:id="rId9"/>
              </a:rPr>
              <a:t>elektra.robinson@westsussex.gov.uk</a:t>
            </a:r>
            <a:r>
              <a:rPr lang="en-GB" altLang="en-US" sz="1300" dirty="0">
                <a:latin typeface="Candara" panose="020E0502030303020204" pitchFamily="34" charset="0"/>
              </a:rPr>
              <a:t> </a:t>
            </a:r>
          </a:p>
          <a:p>
            <a:endParaRPr lang="en-GB" altLang="en-US" sz="1300" dirty="0">
              <a:latin typeface="Candara" panose="020E0502030303020204" pitchFamily="34" charset="0"/>
            </a:endParaRPr>
          </a:p>
          <a:p>
            <a:r>
              <a:rPr lang="en-GB" altLang="en-US" sz="1300" dirty="0">
                <a:latin typeface="Candara" panose="020E0502030303020204" pitchFamily="34" charset="0"/>
              </a:rPr>
              <a:t>South Team Inbox: </a:t>
            </a:r>
            <a:r>
              <a:rPr lang="en-GB" altLang="en-US" sz="1300" dirty="0">
                <a:latin typeface="Candara" panose="020E0502030303020204" pitchFamily="34" charset="0"/>
                <a:hlinkClick r:id="rId10"/>
              </a:rPr>
              <a:t>SENAT.south@westsussex.gov.uk</a:t>
            </a:r>
            <a:r>
              <a:rPr lang="en-GB" altLang="en-US" sz="1300" dirty="0">
                <a:latin typeface="Candara" panose="020E0502030303020204" pitchFamily="34" charset="0"/>
              </a:rPr>
              <a:t> </a:t>
            </a:r>
          </a:p>
          <a:p>
            <a:r>
              <a:rPr lang="en-GB" altLang="en-US" sz="1300" b="1" dirty="0">
                <a:latin typeface="Candara" panose="020E0502030303020204" pitchFamily="34" charset="0"/>
              </a:rPr>
              <a:t>Special Needs Officers (SNOs) South Team:</a:t>
            </a:r>
          </a:p>
          <a:p>
            <a:r>
              <a:rPr lang="en-GB" altLang="en-US" sz="1300" dirty="0">
                <a:latin typeface="Candara" panose="020E0502030303020204" pitchFamily="34" charset="0"/>
              </a:rPr>
              <a:t>Emma Spurle – </a:t>
            </a:r>
            <a:r>
              <a:rPr lang="en-GB" altLang="en-US" sz="1300" u="sng" dirty="0">
                <a:solidFill>
                  <a:srgbClr val="0033CC"/>
                </a:solidFill>
                <a:latin typeface="Candara" panose="020E0502030303020204" pitchFamily="34" charset="0"/>
              </a:rPr>
              <a:t>e</a:t>
            </a:r>
            <a:r>
              <a:rPr lang="en-GB" altLang="en-US" sz="1300" dirty="0">
                <a:latin typeface="Candara" panose="020E0502030303020204" pitchFamily="34" charset="0"/>
                <a:hlinkClick r:id="rId11"/>
              </a:rPr>
              <a:t>mma.spurle@westsussex.gov.uk</a:t>
            </a:r>
            <a:r>
              <a:rPr lang="en-GB" altLang="en-US" sz="1300" dirty="0">
                <a:latin typeface="Candara" panose="020E0502030303020204" pitchFamily="34" charset="0"/>
              </a:rPr>
              <a:t> </a:t>
            </a:r>
          </a:p>
          <a:p>
            <a:r>
              <a:rPr lang="en-GB" altLang="en-US" sz="1300" dirty="0">
                <a:latin typeface="Candara" panose="020E0502030303020204" pitchFamily="34" charset="0"/>
              </a:rPr>
              <a:t>Sam Mainwaring - </a:t>
            </a:r>
            <a:r>
              <a:rPr lang="en-GB" altLang="en-US" sz="1300" dirty="0">
                <a:latin typeface="Candara" panose="020E0502030303020204" pitchFamily="34" charset="0"/>
                <a:hlinkClick r:id="rId12"/>
              </a:rPr>
              <a:t>sam.mainwaring@westsussex.gov.uk</a:t>
            </a:r>
            <a:endParaRPr lang="en-GB" altLang="en-US" sz="1300" dirty="0">
              <a:latin typeface="Candara" panose="020E0502030303020204" pitchFamily="34" charset="0"/>
            </a:endParaRPr>
          </a:p>
          <a:p>
            <a:r>
              <a:rPr lang="en-GB" altLang="en-US" sz="1300" dirty="0">
                <a:latin typeface="Candara" panose="020E0502030303020204" pitchFamily="34" charset="0"/>
              </a:rPr>
              <a:t>Claire Fowler – </a:t>
            </a:r>
            <a:r>
              <a:rPr lang="en-GB" altLang="en-US" sz="1300" dirty="0">
                <a:latin typeface="Candara" panose="020E0502030303020204" pitchFamily="34" charset="0"/>
                <a:hlinkClick r:id="rId13"/>
              </a:rPr>
              <a:t>claire.fowler@westsussex.gov.uk</a:t>
            </a:r>
            <a:r>
              <a:rPr lang="en-GB" altLang="en-US" sz="1300" dirty="0">
                <a:latin typeface="Candara" panose="020E0502030303020204" pitchFamily="34" charset="0"/>
              </a:rPr>
              <a:t>  </a:t>
            </a:r>
          </a:p>
          <a:p>
            <a:endParaRPr lang="en-GB" altLang="en-US" sz="1300" dirty="0">
              <a:latin typeface="Candara" panose="020E0502030303020204" pitchFamily="34" charset="0"/>
            </a:endParaRPr>
          </a:p>
          <a:p>
            <a:endParaRPr lang="en-GB" sz="1300" dirty="0">
              <a:effectLst/>
              <a:latin typeface="Candara" panose="020E0502030303020204" pitchFamily="34" charset="0"/>
              <a:ea typeface="Calibri" panose="020F0502020204030204" pitchFamily="34" charset="0"/>
            </a:endParaRPr>
          </a:p>
        </p:txBody>
      </p:sp>
      <p:sp>
        <p:nvSpPr>
          <p:cNvPr id="54276" name="TextBox 4">
            <a:extLst>
              <a:ext uri="{FF2B5EF4-FFF2-40B4-BE49-F238E27FC236}">
                <a16:creationId xmlns:a16="http://schemas.microsoft.com/office/drawing/2014/main" id="{79E6E427-167E-4206-AC87-8B5752BF5532}"/>
              </a:ext>
            </a:extLst>
          </p:cNvPr>
          <p:cNvSpPr txBox="1">
            <a:spLocks noChangeArrowheads="1"/>
          </p:cNvSpPr>
          <p:nvPr/>
        </p:nvSpPr>
        <p:spPr bwMode="auto">
          <a:xfrm>
            <a:off x="-3636963" y="549275"/>
            <a:ext cx="3636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a:solidFill>
                <a:schemeClr val="tx1"/>
              </a:solidFill>
              <a:latin typeface="Comic Sans MS" panose="030F0702030302020204" pitchFamily="66" charset="0"/>
            </a:endParaRPr>
          </a:p>
        </p:txBody>
      </p:sp>
      <p:sp>
        <p:nvSpPr>
          <p:cNvPr id="6" name="Rectangle 2">
            <a:extLst>
              <a:ext uri="{FF2B5EF4-FFF2-40B4-BE49-F238E27FC236}">
                <a16:creationId xmlns:a16="http://schemas.microsoft.com/office/drawing/2014/main" id="{833F65EE-CECC-4BA9-8C8E-9ACF10318B6F}"/>
              </a:ext>
            </a:extLst>
          </p:cNvPr>
          <p:cNvSpPr txBox="1">
            <a:spLocks noChangeArrowheads="1"/>
          </p:cNvSpPr>
          <p:nvPr/>
        </p:nvSpPr>
        <p:spPr bwMode="auto">
          <a:xfrm>
            <a:off x="179512" y="-794"/>
            <a:ext cx="4536504" cy="1468438"/>
          </a:xfrm>
          <a:prstGeom prst="rect">
            <a:avLst/>
          </a:prstGeom>
          <a:noFill/>
          <a:ln>
            <a:noFill/>
          </a:ln>
        </p:spPr>
        <p:txBody>
          <a:bodyPr anchor="ctr">
            <a:normAutofit fontScale="450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eaLnBrk="1" fontAlgn="auto" hangingPunct="1">
              <a:spcAft>
                <a:spcPts val="0"/>
              </a:spcAft>
              <a:defRPr/>
            </a:pPr>
            <a:br>
              <a:rPr lang="en-GB" altLang="en-US" dirty="0"/>
            </a:br>
            <a:r>
              <a:rPr lang="en-GB" altLang="en-US" sz="14700" dirty="0">
                <a:solidFill>
                  <a:schemeClr val="tx1"/>
                </a:solidFill>
              </a:rPr>
              <a:t>CONTACTS</a:t>
            </a:r>
            <a:br>
              <a:rPr lang="en-GB" altLang="en-US" dirty="0"/>
            </a:br>
            <a:endParaRPr lang="en-GB"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97DE1-4E1D-4FF1-939C-82455D653D95}"/>
              </a:ext>
            </a:extLst>
          </p:cNvPr>
          <p:cNvSpPr>
            <a:spLocks noGrp="1"/>
          </p:cNvSpPr>
          <p:nvPr>
            <p:ph idx="1"/>
          </p:nvPr>
        </p:nvSpPr>
        <p:spPr/>
        <p:txBody>
          <a:bodyPr/>
          <a:lstStyle/>
          <a:p>
            <a:r>
              <a:rPr lang="en-GB" sz="2800" b="1" dirty="0"/>
              <a:t>We would be grateful for your feedback in order to ensure you are provided with the essential information you need. </a:t>
            </a:r>
          </a:p>
          <a:p>
            <a:r>
              <a:rPr lang="en-GB" sz="2800" b="1" dirty="0"/>
              <a:t>If you would like feedback or any further information please contact your area SNO. </a:t>
            </a:r>
          </a:p>
          <a:p>
            <a:endParaRPr lang="en-GB" dirty="0"/>
          </a:p>
        </p:txBody>
      </p:sp>
    </p:spTree>
    <p:extLst>
      <p:ext uri="{BB962C8B-B14F-4D97-AF65-F5344CB8AC3E}">
        <p14:creationId xmlns:p14="http://schemas.microsoft.com/office/powerpoint/2010/main" val="1894462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C3C372B5-A5AC-4D60-B888-5D2FE400D8AF}"/>
              </a:ext>
            </a:extLst>
          </p:cNvPr>
          <p:cNvSpPr>
            <a:spLocks noGrp="1"/>
          </p:cNvSpPr>
          <p:nvPr>
            <p:ph type="title"/>
          </p:nvPr>
        </p:nvSpPr>
        <p:spPr>
          <a:xfrm>
            <a:off x="457200" y="333375"/>
            <a:ext cx="8229600" cy="2232025"/>
          </a:xfrm>
        </p:spPr>
        <p:txBody>
          <a:bodyPr/>
          <a:lstStyle/>
          <a:p>
            <a:pPr eaLnBrk="1" hangingPunct="1">
              <a:defRPr/>
            </a:pPr>
            <a:br>
              <a:rPr lang="en-GB" altLang="en-US" sz="2800" dirty="0"/>
            </a:br>
            <a:endParaRPr lang="en-GB" altLang="en-US" sz="2000" b="1" dirty="0">
              <a:solidFill>
                <a:schemeClr val="accent2">
                  <a:lumMod val="50000"/>
                </a:schemeClr>
              </a:solidFill>
            </a:endParaRPr>
          </a:p>
        </p:txBody>
      </p:sp>
      <p:sp>
        <p:nvSpPr>
          <p:cNvPr id="12291" name="Title 1">
            <a:extLst>
              <a:ext uri="{FF2B5EF4-FFF2-40B4-BE49-F238E27FC236}">
                <a16:creationId xmlns:a16="http://schemas.microsoft.com/office/drawing/2014/main" id="{57A0A08B-DB32-4E09-86F0-256DFF21C20A}"/>
              </a:ext>
            </a:extLst>
          </p:cNvPr>
          <p:cNvSpPr txBox="1">
            <a:spLocks/>
          </p:cNvSpPr>
          <p:nvPr/>
        </p:nvSpPr>
        <p:spPr bwMode="auto">
          <a:xfrm>
            <a:off x="86194" y="412376"/>
            <a:ext cx="1844080" cy="55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576263"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855663"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1430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1462088"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a:spcBef>
                <a:spcPct val="0"/>
              </a:spcBef>
              <a:buClrTx/>
              <a:buSzTx/>
              <a:buFontTx/>
              <a:buNone/>
            </a:pPr>
            <a:endParaRPr lang="en-GB" altLang="en-US" sz="2800" b="1" dirty="0">
              <a:solidFill>
                <a:schemeClr val="tx1"/>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b="1" dirty="0">
                <a:solidFill>
                  <a:schemeClr val="tx1"/>
                </a:solidFill>
                <a:latin typeface="Calibri" panose="020F0502020204030204" pitchFamily="34" charset="0"/>
                <a:cs typeface="Calibri" panose="020F0502020204030204" pitchFamily="34" charset="0"/>
              </a:rPr>
              <a:t>AIMS</a:t>
            </a:r>
          </a:p>
          <a:p>
            <a:pPr algn="ctr">
              <a:spcBef>
                <a:spcPct val="0"/>
              </a:spcBef>
              <a:buClrTx/>
              <a:buSzTx/>
              <a:buFontTx/>
              <a:buNone/>
            </a:pPr>
            <a:endParaRPr lang="en-GB" altLang="en-US" sz="2800" b="1" dirty="0">
              <a:solidFill>
                <a:schemeClr val="tx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3227AD75-094B-4F2E-8DEE-81D6F25992A4}"/>
              </a:ext>
            </a:extLst>
          </p:cNvPr>
          <p:cNvSpPr txBox="1">
            <a:spLocks/>
          </p:cNvSpPr>
          <p:nvPr/>
        </p:nvSpPr>
        <p:spPr bwMode="auto">
          <a:xfrm>
            <a:off x="457200" y="1793695"/>
            <a:ext cx="8058728" cy="3723538"/>
          </a:xfrm>
          <a:prstGeom prst="rect">
            <a:avLst/>
          </a:prstGeom>
          <a:noFill/>
          <a:ln>
            <a:noFill/>
          </a:ln>
        </p:spPr>
        <p:txBody>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Font typeface="Wingdings" panose="05000000000000000000" pitchFamily="2" charset="2"/>
              <a:buChar char="v"/>
            </a:pPr>
            <a:r>
              <a:rPr lang="en-GB" dirty="0">
                <a:latin typeface="Calibri" panose="020F0502020204030204" pitchFamily="34" charset="0"/>
                <a:cs typeface="Calibri" panose="020F0502020204030204" pitchFamily="34" charset="0"/>
              </a:rPr>
              <a:t>Have an overview of the Annual Review process including statutory requirements and SENAT processes before, during and after the meeting</a:t>
            </a:r>
          </a:p>
          <a:p>
            <a:pPr lvl="0">
              <a:buFont typeface="Wingdings" panose="05000000000000000000" pitchFamily="2" charset="2"/>
              <a:buChar char="v"/>
            </a:pPr>
            <a:r>
              <a:rPr lang="en-GB" dirty="0">
                <a:latin typeface="Calibri" panose="020F0502020204030204" pitchFamily="34" charset="0"/>
                <a:cs typeface="Calibri" panose="020F0502020204030204" pitchFamily="34" charset="0"/>
              </a:rPr>
              <a:t>Feel more confident to hold an Annual Review meeting</a:t>
            </a:r>
          </a:p>
          <a:p>
            <a:pPr>
              <a:buFont typeface="Wingdings" panose="05000000000000000000" pitchFamily="2" charset="2"/>
              <a:buChar char="v"/>
            </a:pPr>
            <a:r>
              <a:rPr lang="en-GB" dirty="0">
                <a:latin typeface="Calibri" panose="020F0502020204030204" pitchFamily="34" charset="0"/>
                <a:cs typeface="Calibri" panose="020F0502020204030204" pitchFamily="34" charset="0"/>
              </a:rPr>
              <a:t>Know who to contact for support regarding Annual Reviews</a:t>
            </a:r>
            <a:endParaRPr lang="en-GB" dirty="0">
              <a:solidFill>
                <a:srgbClr val="0033CC"/>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F38ECEB-9E05-4D3C-9DFF-2ACBB9F36367}"/>
              </a:ext>
            </a:extLst>
          </p:cNvPr>
          <p:cNvSpPr txBox="1"/>
          <p:nvPr/>
        </p:nvSpPr>
        <p:spPr>
          <a:xfrm>
            <a:off x="457200" y="962697"/>
            <a:ext cx="6752912" cy="461665"/>
          </a:xfrm>
          <a:prstGeom prst="rect">
            <a:avLst/>
          </a:prstGeom>
          <a:noFill/>
        </p:spPr>
        <p:txBody>
          <a:bodyPr wrap="square" rtlCol="0">
            <a:spAutoFit/>
          </a:bodyPr>
          <a:lstStyle/>
          <a:p>
            <a:r>
              <a:rPr lang="en-GB" sz="2400" dirty="0">
                <a:solidFill>
                  <a:schemeClr val="bg1">
                    <a:lumMod val="50000"/>
                  </a:schemeClr>
                </a:solidFill>
                <a:latin typeface="Calibri" panose="020F0502020204030204" pitchFamily="34" charset="0"/>
                <a:cs typeface="Calibri" panose="020F0502020204030204" pitchFamily="34" charset="0"/>
              </a:rPr>
              <a:t>Following this presentation it is hoped that you will:</a:t>
            </a:r>
            <a:endParaRPr lang="en-GB" dirty="0">
              <a:solidFill>
                <a:schemeClr val="bg1">
                  <a:lumMod val="50000"/>
                </a:schemeClr>
              </a:solidFill>
              <a:latin typeface="Calibri" panose="020F0502020204030204" pitchFamily="34" charset="0"/>
              <a:cs typeface="Calibri" panose="020F050202020403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24A5DED2-0D01-4A8E-96B2-B5F5A7536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432" y="4016184"/>
            <a:ext cx="2489468" cy="116288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style>
          <a:lnRef idx="1">
            <a:schemeClr val="dk1"/>
          </a:lnRef>
          <a:fillRef idx="2">
            <a:schemeClr val="dk1"/>
          </a:fillRef>
          <a:effectRef idx="1">
            <a:schemeClr val="dk1"/>
          </a:effectRef>
          <a:fontRef idx="minor">
            <a:schemeClr val="dk1"/>
          </a:fontRef>
        </p:style>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65AF6DCE-6E3A-4023-8EEF-982BEE5B2AFD}"/>
              </a:ext>
            </a:extLst>
          </p:cNvPr>
          <p:cNvSpPr>
            <a:spLocks noGrp="1"/>
          </p:cNvSpPr>
          <p:nvPr>
            <p:ph type="title"/>
          </p:nvPr>
        </p:nvSpPr>
        <p:spPr>
          <a:xfrm>
            <a:off x="210433" y="-387424"/>
            <a:ext cx="8826063" cy="2015505"/>
          </a:xfrm>
        </p:spPr>
        <p:txBody>
          <a:bodyPr>
            <a:normAutofit/>
          </a:bodyPr>
          <a:lstStyle/>
          <a:p>
            <a:pPr eaLnBrk="1" hangingPunct="1">
              <a:defRPr/>
            </a:pPr>
            <a:r>
              <a:rPr lang="en-GB" altLang="en-US" sz="2400" dirty="0">
                <a:latin typeface="Calibri" panose="020F0502020204030204" pitchFamily="34" charset="0"/>
                <a:cs typeface="Calibri" panose="020F0502020204030204" pitchFamily="34" charset="0"/>
              </a:rPr>
              <a:t>Annual Review ‘MUSTS’</a:t>
            </a:r>
            <a:br>
              <a:rPr lang="en-GB" altLang="en-US" sz="2400" dirty="0">
                <a:latin typeface="Calibri" panose="020F0502020204030204" pitchFamily="34" charset="0"/>
                <a:cs typeface="Calibri" panose="020F0502020204030204" pitchFamily="34" charset="0"/>
              </a:rPr>
            </a:br>
            <a:r>
              <a:rPr lang="en-GB" altLang="en-US" sz="1600" b="1" dirty="0">
                <a:solidFill>
                  <a:srgbClr val="003399"/>
                </a:solidFill>
                <a:latin typeface="Calibri" panose="020F0502020204030204" pitchFamily="34" charset="0"/>
                <a:cs typeface="Calibri" panose="020F0502020204030204" pitchFamily="34" charset="0"/>
              </a:rPr>
              <a:t>SEND Code of Practice, 9.166 to 9.176</a:t>
            </a:r>
            <a:br>
              <a:rPr lang="en-GB" altLang="en-US" sz="1600" b="1" dirty="0">
                <a:solidFill>
                  <a:srgbClr val="003399"/>
                </a:solidFill>
                <a:latin typeface="Calibri" panose="020F0502020204030204" pitchFamily="34" charset="0"/>
                <a:cs typeface="Calibri" panose="020F0502020204030204" pitchFamily="34" charset="0"/>
              </a:rPr>
            </a:br>
            <a:r>
              <a:rPr lang="en-GB" sz="1600" b="1" i="1" dirty="0">
                <a:solidFill>
                  <a:srgbClr val="003399"/>
                </a:solidFill>
                <a:latin typeface="Calibri" panose="020F0502020204030204" pitchFamily="34" charset="0"/>
                <a:cs typeface="Calibri" panose="020F0502020204030204" pitchFamily="34" charset="0"/>
              </a:rPr>
              <a:t>Relevant legislation: Section 44 of the Children and Families Act 2014 and Regulations 2, 18, 19, 20, and 21 of the SEND Regulations 2014</a:t>
            </a:r>
            <a:endParaRPr lang="en-GB" altLang="en-US" sz="1600" b="1" dirty="0">
              <a:solidFill>
                <a:srgbClr val="00339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7C871C4-8712-4141-80C2-424169480B54}"/>
              </a:ext>
            </a:extLst>
          </p:cNvPr>
          <p:cNvSpPr>
            <a:spLocks noGrp="1"/>
          </p:cNvSpPr>
          <p:nvPr>
            <p:ph idx="1"/>
          </p:nvPr>
        </p:nvSpPr>
        <p:spPr>
          <a:xfrm>
            <a:off x="454466" y="836712"/>
            <a:ext cx="8473633" cy="6408712"/>
          </a:xfrm>
        </p:spPr>
        <p:txBody>
          <a:bodyPr rtlCol="0">
            <a:noAutofit/>
          </a:bodyPr>
          <a:lstStyle/>
          <a:p>
            <a:pPr marL="0" indent="0" algn="just" eaLnBrk="1" fontAlgn="auto" hangingPunct="1">
              <a:spcAft>
                <a:spcPts val="0"/>
              </a:spcAft>
              <a:buNone/>
              <a:defRPr/>
            </a:pPr>
            <a:endParaRPr lang="en-GB" sz="1800" dirty="0">
              <a:solidFill>
                <a:schemeClr val="bg1">
                  <a:lumMod val="50000"/>
                </a:schemeClr>
              </a:solidFill>
              <a:latin typeface="Calibri" panose="020F0502020204030204" pitchFamily="34" charset="0"/>
              <a:cs typeface="Calibri" panose="020F0502020204030204" pitchFamily="34" charset="0"/>
            </a:endParaRPr>
          </a:p>
          <a:p>
            <a:pPr marL="0" indent="0">
              <a:buNone/>
            </a:pPr>
            <a:r>
              <a:rPr lang="en-GB" sz="1800" dirty="0">
                <a:latin typeface="Calibri" panose="020F0502020204030204" pitchFamily="34" charset="0"/>
                <a:cs typeface="Calibri" panose="020F0502020204030204" pitchFamily="34" charset="0"/>
              </a:rPr>
              <a:t>The SEND Code of Practice sets out a number of ‘</a:t>
            </a:r>
            <a:r>
              <a:rPr lang="en-GB" sz="1800" b="1" dirty="0">
                <a:solidFill>
                  <a:srgbClr val="C00000"/>
                </a:solidFill>
                <a:latin typeface="Calibri" panose="020F0502020204030204" pitchFamily="34" charset="0"/>
                <a:cs typeface="Calibri" panose="020F0502020204030204" pitchFamily="34" charset="0"/>
              </a:rPr>
              <a:t>musts</a:t>
            </a:r>
            <a:r>
              <a:rPr lang="en-GB" sz="1800" dirty="0">
                <a:latin typeface="Calibri" panose="020F0502020204030204" pitchFamily="34" charset="0"/>
                <a:cs typeface="Calibri" panose="020F0502020204030204" pitchFamily="34" charset="0"/>
              </a:rPr>
              <a:t>’ when reviewing an EHCP:</a:t>
            </a:r>
          </a:p>
          <a:p>
            <a:pPr lvl="0"/>
            <a:r>
              <a:rPr lang="en-GB" sz="1800" dirty="0">
                <a:latin typeface="Calibri" panose="020F0502020204030204" pitchFamily="34" charset="0"/>
                <a:cs typeface="Calibri" panose="020F0502020204030204" pitchFamily="34" charset="0"/>
              </a:rPr>
              <a:t>The EHCP </a:t>
            </a:r>
            <a:r>
              <a:rPr lang="en-GB" sz="1800" b="1" dirty="0">
                <a:solidFill>
                  <a:srgbClr val="C00000"/>
                </a:solidFill>
                <a:latin typeface="Calibri" panose="020F0502020204030204" pitchFamily="34" charset="0"/>
                <a:cs typeface="Calibri" panose="020F0502020204030204" pitchFamily="34" charset="0"/>
              </a:rPr>
              <a:t>must</a:t>
            </a:r>
            <a:r>
              <a:rPr lang="en-GB" sz="1800" dirty="0">
                <a:latin typeface="Calibri" panose="020F0502020204030204" pitchFamily="34" charset="0"/>
                <a:cs typeface="Calibri" panose="020F0502020204030204" pitchFamily="34" charset="0"/>
              </a:rPr>
              <a:t> be reviewed by the local authority as a minimum every 12 months</a:t>
            </a:r>
          </a:p>
          <a:p>
            <a:pPr lvl="0"/>
            <a:r>
              <a:rPr lang="en-GB" sz="1800" dirty="0">
                <a:latin typeface="Calibri" panose="020F0502020204030204" pitchFamily="34" charset="0"/>
                <a:cs typeface="Calibri" panose="020F0502020204030204" pitchFamily="34" charset="0"/>
              </a:rPr>
              <a:t>The first review </a:t>
            </a:r>
            <a:r>
              <a:rPr lang="en-GB" sz="1800" b="1" dirty="0">
                <a:solidFill>
                  <a:srgbClr val="C00000"/>
                </a:solidFill>
                <a:latin typeface="Calibri" panose="020F0502020204030204" pitchFamily="34" charset="0"/>
                <a:cs typeface="Calibri" panose="020F0502020204030204" pitchFamily="34" charset="0"/>
              </a:rPr>
              <a:t>must</a:t>
            </a:r>
            <a:r>
              <a:rPr lang="en-GB" sz="1800" b="1"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be held within 12 months of the date when the EHCP was issued, and then within 12 months of any previous review </a:t>
            </a:r>
            <a:endParaRPr lang="en-GB" sz="1800" strike="sngStrike" dirty="0">
              <a:latin typeface="Calibri" panose="020F0502020204030204" pitchFamily="34" charset="0"/>
              <a:cs typeface="Calibri" panose="020F0502020204030204" pitchFamily="34" charset="0"/>
            </a:endParaRPr>
          </a:p>
          <a:p>
            <a:pPr lvl="0"/>
            <a:r>
              <a:rPr lang="en-GB" sz="1800" dirty="0">
                <a:latin typeface="Calibri" panose="020F0502020204030204" pitchFamily="34" charset="0"/>
                <a:cs typeface="Calibri" panose="020F0502020204030204" pitchFamily="34" charset="0"/>
              </a:rPr>
              <a:t>It </a:t>
            </a:r>
            <a:r>
              <a:rPr lang="en-GB" sz="1800" b="1" dirty="0">
                <a:solidFill>
                  <a:srgbClr val="C00000"/>
                </a:solidFill>
                <a:latin typeface="Calibri" panose="020F0502020204030204" pitchFamily="34" charset="0"/>
                <a:cs typeface="Calibri" panose="020F0502020204030204" pitchFamily="34" charset="0"/>
              </a:rPr>
              <a:t>must</a:t>
            </a:r>
            <a:r>
              <a:rPr lang="en-GB" sz="1800" dirty="0">
                <a:solidFill>
                  <a:srgbClr val="C00000"/>
                </a:solidFill>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focus on the child/young person’s (C/YP’s) progress towards achieving the outcomes</a:t>
            </a:r>
            <a:r>
              <a:rPr lang="en-GB" sz="1800" b="1"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in the EHCP any changes needed to the support</a:t>
            </a:r>
          </a:p>
          <a:p>
            <a:pPr lvl="0"/>
            <a:r>
              <a:rPr lang="en-GB" sz="1800" dirty="0">
                <a:latin typeface="Calibri" panose="020F0502020204030204" pitchFamily="34" charset="0"/>
                <a:cs typeface="Calibri" panose="020F0502020204030204" pitchFamily="34" charset="0"/>
              </a:rPr>
              <a:t>It </a:t>
            </a:r>
            <a:r>
              <a:rPr lang="en-GB" sz="1800" b="1" dirty="0">
                <a:solidFill>
                  <a:srgbClr val="C00000"/>
                </a:solidFill>
                <a:latin typeface="Calibri" panose="020F0502020204030204" pitchFamily="34" charset="0"/>
                <a:cs typeface="Calibri" panose="020F0502020204030204" pitchFamily="34" charset="0"/>
              </a:rPr>
              <a:t>must</a:t>
            </a:r>
            <a:r>
              <a:rPr lang="en-GB" sz="1800" dirty="0">
                <a:latin typeface="Calibri" panose="020F0502020204030204" pitchFamily="34" charset="0"/>
                <a:cs typeface="Calibri" panose="020F0502020204030204" pitchFamily="34" charset="0"/>
              </a:rPr>
              <a:t> consider whether outcomes and supporting targets remain appropriate</a:t>
            </a:r>
          </a:p>
          <a:p>
            <a:pPr lvl="0"/>
            <a:r>
              <a:rPr lang="en-GB" sz="1800" dirty="0">
                <a:latin typeface="Calibri" panose="020F0502020204030204" pitchFamily="34" charset="0"/>
                <a:cs typeface="Calibri" panose="020F0502020204030204" pitchFamily="34" charset="0"/>
              </a:rPr>
              <a:t>It </a:t>
            </a:r>
            <a:r>
              <a:rPr lang="en-GB" sz="1800" b="1" dirty="0">
                <a:solidFill>
                  <a:srgbClr val="C00000"/>
                </a:solidFill>
                <a:latin typeface="Calibri" panose="020F0502020204030204" pitchFamily="34" charset="0"/>
                <a:cs typeface="Calibri" panose="020F0502020204030204" pitchFamily="34" charset="0"/>
              </a:rPr>
              <a:t>must</a:t>
            </a:r>
            <a:r>
              <a:rPr lang="en-GB" sz="1800" dirty="0">
                <a:latin typeface="Calibri" panose="020F0502020204030204" pitchFamily="34" charset="0"/>
                <a:cs typeface="Calibri" panose="020F0502020204030204" pitchFamily="34" charset="0"/>
              </a:rPr>
              <a:t> be undertaken in partnership with parents and/or the CYP </a:t>
            </a:r>
          </a:p>
          <a:p>
            <a:pPr lvl="0"/>
            <a:r>
              <a:rPr lang="en-GB" sz="1800" dirty="0">
                <a:latin typeface="Calibri" panose="020F0502020204030204" pitchFamily="34" charset="0"/>
                <a:cs typeface="Calibri" panose="020F0502020204030204" pitchFamily="34" charset="0"/>
              </a:rPr>
              <a:t>The views, wishes and feelings of the parents including the right of parents to request a Personal Budget, </a:t>
            </a:r>
            <a:r>
              <a:rPr lang="en-GB" sz="1800" b="1" dirty="0">
                <a:solidFill>
                  <a:srgbClr val="C00000"/>
                </a:solidFill>
                <a:latin typeface="Calibri" panose="020F0502020204030204" pitchFamily="34" charset="0"/>
                <a:cs typeface="Calibri" panose="020F0502020204030204" pitchFamily="34" charset="0"/>
              </a:rPr>
              <a:t>must</a:t>
            </a:r>
            <a:r>
              <a:rPr lang="en-GB" sz="1800" dirty="0">
                <a:latin typeface="Calibri" panose="020F0502020204030204" pitchFamily="34" charset="0"/>
                <a:cs typeface="Calibri" panose="020F0502020204030204" pitchFamily="34" charset="0"/>
              </a:rPr>
              <a:t> be taken into account </a:t>
            </a:r>
          </a:p>
          <a:p>
            <a:r>
              <a:rPr lang="en-GB" sz="1800" dirty="0">
                <a:latin typeface="Calibri" panose="020F0502020204030204" pitchFamily="34" charset="0"/>
                <a:cs typeface="Calibri" panose="020F0502020204030204" pitchFamily="34" charset="0"/>
              </a:rPr>
              <a:t>All reviews from Year 9 (although SENAT ask for this from Year 8) </a:t>
            </a:r>
            <a:r>
              <a:rPr lang="en-GB" sz="1800" b="1" dirty="0">
                <a:solidFill>
                  <a:srgbClr val="C00000"/>
                </a:solidFill>
                <a:latin typeface="Calibri" panose="020F0502020204030204" pitchFamily="34" charset="0"/>
                <a:cs typeface="Calibri" panose="020F0502020204030204" pitchFamily="34" charset="0"/>
              </a:rPr>
              <a:t>must</a:t>
            </a:r>
            <a:r>
              <a:rPr lang="en-GB" sz="1800" dirty="0">
                <a:latin typeface="Calibri" panose="020F0502020204030204" pitchFamily="34" charset="0"/>
                <a:cs typeface="Calibri" panose="020F0502020204030204" pitchFamily="34" charset="0"/>
              </a:rPr>
              <a:t> include a focus on preparing for adulthood including employment, independent living and participation in society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7608B7DC-BAD6-48D3-9019-A838646252F8}"/>
              </a:ext>
            </a:extLst>
          </p:cNvPr>
          <p:cNvSpPr>
            <a:spLocks noGrp="1"/>
          </p:cNvSpPr>
          <p:nvPr>
            <p:ph type="title"/>
          </p:nvPr>
        </p:nvSpPr>
        <p:spPr>
          <a:xfrm>
            <a:off x="467545" y="260648"/>
            <a:ext cx="6302904" cy="864096"/>
          </a:xfrm>
        </p:spPr>
        <p:txBody>
          <a:bodyPr>
            <a:normAutofit fontScale="90000"/>
          </a:bodyPr>
          <a:lstStyle/>
          <a:p>
            <a:pPr algn="l" eaLnBrk="1" hangingPunct="1">
              <a:defRPr/>
            </a:pPr>
            <a:r>
              <a:rPr lang="en-GB" sz="2800" dirty="0">
                <a:latin typeface="Calibri" panose="020F0502020204030204" pitchFamily="34" charset="0"/>
                <a:cs typeface="Calibri" panose="020F0502020204030204" pitchFamily="34" charset="0"/>
              </a:rPr>
              <a:t>The Annual Review should also:</a:t>
            </a:r>
            <a:br>
              <a:rPr lang="en-GB" sz="2800" dirty="0">
                <a:latin typeface="Calibri" panose="020F0502020204030204" pitchFamily="34" charset="0"/>
                <a:cs typeface="Calibri" panose="020F0502020204030204" pitchFamily="34" charset="0"/>
              </a:rPr>
            </a:br>
            <a:br>
              <a:rPr lang="en-GB" altLang="en-US" sz="2800" dirty="0">
                <a:latin typeface="Calibri" panose="020F0502020204030204" pitchFamily="34" charset="0"/>
                <a:cs typeface="Calibri" panose="020F0502020204030204" pitchFamily="34" charset="0"/>
              </a:rPr>
            </a:br>
            <a:endParaRPr lang="en-GB" altLang="en-US" sz="2000" b="1" dirty="0">
              <a:solidFill>
                <a:schemeClr val="accent2">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858C177-C6FC-473C-9D60-E6F4246679E0}"/>
              </a:ext>
            </a:extLst>
          </p:cNvPr>
          <p:cNvSpPr>
            <a:spLocks noGrp="1"/>
          </p:cNvSpPr>
          <p:nvPr>
            <p:ph idx="1"/>
          </p:nvPr>
        </p:nvSpPr>
        <p:spPr>
          <a:xfrm>
            <a:off x="107504" y="764704"/>
            <a:ext cx="8820596" cy="4248472"/>
          </a:xfrm>
        </p:spPr>
        <p:txBody>
          <a:bodyPr rtlCol="0">
            <a:noAutofit/>
          </a:bodyPr>
          <a:lstStyle/>
          <a:p>
            <a:pPr lvl="0"/>
            <a:r>
              <a:rPr lang="en-GB" sz="2300" b="1" dirty="0">
                <a:solidFill>
                  <a:srgbClr val="7030A0"/>
                </a:solidFill>
                <a:latin typeface="Calibri" panose="020F0502020204030204" pitchFamily="34" charset="0"/>
                <a:cs typeface="Calibri" panose="020F0502020204030204" pitchFamily="34" charset="0"/>
              </a:rPr>
              <a:t>Gather and assess information </a:t>
            </a:r>
            <a:r>
              <a:rPr lang="en-GB" sz="2300" dirty="0">
                <a:latin typeface="Calibri" panose="020F0502020204030204" pitchFamily="34" charset="0"/>
                <a:cs typeface="Calibri" panose="020F0502020204030204" pitchFamily="34" charset="0"/>
              </a:rPr>
              <a:t>so that it can be used by educational settings to support progress and access to teaching and learning</a:t>
            </a:r>
          </a:p>
          <a:p>
            <a:pPr lvl="0"/>
            <a:r>
              <a:rPr lang="en-GB" sz="2300" b="1" dirty="0">
                <a:solidFill>
                  <a:srgbClr val="7030A0"/>
                </a:solidFill>
                <a:latin typeface="Calibri" panose="020F0502020204030204" pitchFamily="34" charset="0"/>
                <a:cs typeface="Calibri" panose="020F0502020204030204" pitchFamily="34" charset="0"/>
              </a:rPr>
              <a:t>Review the special educational provision </a:t>
            </a:r>
            <a:r>
              <a:rPr lang="en-GB" sz="2300" dirty="0">
                <a:latin typeface="Calibri" panose="020F0502020204030204" pitchFamily="34" charset="0"/>
                <a:cs typeface="Calibri" panose="020F0502020204030204" pitchFamily="34" charset="0"/>
              </a:rPr>
              <a:t>and the arrangements for delivering it to ensure it is effective</a:t>
            </a:r>
          </a:p>
          <a:p>
            <a:pPr lvl="0"/>
            <a:r>
              <a:rPr lang="en-GB" sz="2300" b="1" dirty="0">
                <a:solidFill>
                  <a:srgbClr val="7030A0"/>
                </a:solidFill>
                <a:latin typeface="Calibri" panose="020F0502020204030204" pitchFamily="34" charset="0"/>
                <a:cs typeface="Calibri" panose="020F0502020204030204" pitchFamily="34" charset="0"/>
              </a:rPr>
              <a:t>Review any health and social care </a:t>
            </a:r>
            <a:r>
              <a:rPr lang="en-GB" sz="2300" dirty="0">
                <a:latin typeface="Calibri" panose="020F0502020204030204" pitchFamily="34" charset="0"/>
                <a:cs typeface="Calibri" panose="020F0502020204030204" pitchFamily="34" charset="0"/>
              </a:rPr>
              <a:t>provision</a:t>
            </a:r>
          </a:p>
          <a:p>
            <a:pPr lvl="0"/>
            <a:r>
              <a:rPr lang="en-GB" sz="2300" b="1" dirty="0">
                <a:solidFill>
                  <a:srgbClr val="7030A0"/>
                </a:solidFill>
                <a:latin typeface="Calibri" panose="020F0502020204030204" pitchFamily="34" charset="0"/>
                <a:cs typeface="Calibri" panose="020F0502020204030204" pitchFamily="34" charset="0"/>
              </a:rPr>
              <a:t>Consider the continuing appropriateness of the EHCP</a:t>
            </a:r>
            <a:r>
              <a:rPr lang="en-GB" sz="2300" b="1" dirty="0">
                <a:latin typeface="Calibri" panose="020F0502020204030204" pitchFamily="34" charset="0"/>
                <a:cs typeface="Calibri" panose="020F0502020204030204" pitchFamily="34" charset="0"/>
              </a:rPr>
              <a:t> </a:t>
            </a:r>
            <a:r>
              <a:rPr lang="en-GB" sz="2300" dirty="0">
                <a:latin typeface="Calibri" panose="020F0502020204030204" pitchFamily="34" charset="0"/>
                <a:cs typeface="Calibri" panose="020F0502020204030204" pitchFamily="34" charset="0"/>
              </a:rPr>
              <a:t>in light of progress in the previous year, changed circumstances, enhanced provision, change of educational placement or whether the EHCP should be discontinued</a:t>
            </a:r>
          </a:p>
          <a:p>
            <a:r>
              <a:rPr lang="en-GB" sz="2300" dirty="0">
                <a:latin typeface="Calibri" panose="020F0502020204030204" pitchFamily="34" charset="0"/>
                <a:cs typeface="Calibri" panose="020F0502020204030204" pitchFamily="34" charset="0"/>
              </a:rPr>
              <a:t>It should also </a:t>
            </a:r>
            <a:r>
              <a:rPr lang="en-GB" sz="2300" b="1" dirty="0">
                <a:solidFill>
                  <a:srgbClr val="7030A0"/>
                </a:solidFill>
                <a:latin typeface="Calibri" panose="020F0502020204030204" pitchFamily="34" charset="0"/>
                <a:cs typeface="Calibri" panose="020F0502020204030204" pitchFamily="34" charset="0"/>
              </a:rPr>
              <a:t>review and set new interim targets </a:t>
            </a:r>
            <a:r>
              <a:rPr lang="en-GB" sz="2300" dirty="0">
                <a:latin typeface="Calibri" panose="020F0502020204030204" pitchFamily="34" charset="0"/>
                <a:cs typeface="Calibri" panose="020F0502020204030204" pitchFamily="34" charset="0"/>
              </a:rPr>
              <a:t>for  the coming year and where appropriate, agree new outcomes</a:t>
            </a:r>
            <a:r>
              <a:rPr lang="en-GB" sz="2300" b="1" dirty="0">
                <a:latin typeface="Calibri" panose="020F0502020204030204" pitchFamily="34" charset="0"/>
                <a:cs typeface="Calibri" panose="020F0502020204030204" pitchFamily="34" charset="0"/>
              </a:rPr>
              <a:t> </a:t>
            </a:r>
            <a:endParaRPr lang="en-GB" sz="2300" dirty="0">
              <a:solidFill>
                <a:srgbClr val="0033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274320" indent="-274320" algn="just" eaLnBrk="1" fontAlgn="auto" hangingPunct="1">
              <a:spcAft>
                <a:spcPts val="0"/>
              </a:spcAft>
              <a:defRPr/>
            </a:pPr>
            <a:endParaRPr lang="en-GB" sz="2000" b="1" dirty="0">
              <a:solidFill>
                <a:srgbClr val="0033CC"/>
              </a:solidFill>
              <a:hlinkClick r:id="rId3">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9927830-96D2-4FEB-B7F7-1F30EBB02239}"/>
              </a:ext>
            </a:extLst>
          </p:cNvPr>
          <p:cNvSpPr>
            <a:spLocks noGrp="1"/>
          </p:cNvSpPr>
          <p:nvPr>
            <p:ph type="title"/>
          </p:nvPr>
        </p:nvSpPr>
        <p:spPr>
          <a:xfrm>
            <a:off x="467544" y="-99391"/>
            <a:ext cx="6048672" cy="1008112"/>
          </a:xfrm>
        </p:spPr>
        <p:txBody>
          <a:bodyPr>
            <a:normAutofit/>
          </a:bodyPr>
          <a:lstStyle/>
          <a:p>
            <a:pPr algn="l" eaLnBrk="1" hangingPunct="1"/>
            <a:r>
              <a:rPr lang="en-GB" altLang="en-US" sz="2800" dirty="0">
                <a:latin typeface="Calibri" panose="020F0502020204030204" pitchFamily="34" charset="0"/>
                <a:cs typeface="Calibri" panose="020F0502020204030204" pitchFamily="34" charset="0"/>
              </a:rPr>
              <a:t>Age Phase Transfers…</a:t>
            </a:r>
          </a:p>
        </p:txBody>
      </p:sp>
      <p:sp>
        <p:nvSpPr>
          <p:cNvPr id="5123" name="Rectangle 3">
            <a:extLst>
              <a:ext uri="{FF2B5EF4-FFF2-40B4-BE49-F238E27FC236}">
                <a16:creationId xmlns:a16="http://schemas.microsoft.com/office/drawing/2014/main" id="{A354A596-6A2F-418B-9C77-3A6D914DDC19}"/>
              </a:ext>
            </a:extLst>
          </p:cNvPr>
          <p:cNvSpPr>
            <a:spLocks noGrp="1" noChangeArrowheads="1"/>
          </p:cNvSpPr>
          <p:nvPr>
            <p:ph idx="1"/>
          </p:nvPr>
        </p:nvSpPr>
        <p:spPr>
          <a:xfrm>
            <a:off x="107504" y="692696"/>
            <a:ext cx="8928992" cy="4664106"/>
          </a:xfrm>
        </p:spPr>
        <p:txBody>
          <a:bodyPr rtlCol="0">
            <a:noAutofit/>
          </a:bodyPr>
          <a:lstStyle/>
          <a:p>
            <a:pPr lvl="0"/>
            <a:r>
              <a:rPr lang="en-GB" sz="1800" dirty="0">
                <a:latin typeface="Calibri" panose="020F0502020204030204" pitchFamily="34" charset="0"/>
                <a:cs typeface="Calibri" panose="020F0502020204030204" pitchFamily="34" charset="0"/>
              </a:rPr>
              <a:t>For transfers between key phases of education, making amendments to the EHCP including naming the new setting, </a:t>
            </a:r>
            <a:r>
              <a:rPr lang="en-GB" sz="1800" b="1" dirty="0">
                <a:solidFill>
                  <a:srgbClr val="C00000"/>
                </a:solidFill>
                <a:latin typeface="Calibri" panose="020F0502020204030204" pitchFamily="34" charset="0"/>
                <a:cs typeface="Calibri" panose="020F0502020204030204" pitchFamily="34" charset="0"/>
              </a:rPr>
              <a:t>must</a:t>
            </a:r>
            <a:r>
              <a:rPr lang="en-GB" sz="1800" b="1"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be completed by SENAT by 15 February in the calendar year of the transfer.  The main key transfers are:</a:t>
            </a:r>
          </a:p>
          <a:p>
            <a:pPr lvl="2"/>
            <a:r>
              <a:rPr lang="en-GB" sz="1800" dirty="0">
                <a:solidFill>
                  <a:srgbClr val="0070C0"/>
                </a:solidFill>
                <a:latin typeface="Calibri" panose="020F0502020204030204" pitchFamily="34" charset="0"/>
                <a:cs typeface="Calibri" panose="020F0502020204030204" pitchFamily="34" charset="0"/>
              </a:rPr>
              <a:t>early years provider to school</a:t>
            </a:r>
          </a:p>
          <a:p>
            <a:pPr lvl="2"/>
            <a:r>
              <a:rPr lang="en-GB" sz="1800" dirty="0">
                <a:solidFill>
                  <a:srgbClr val="0070C0"/>
                </a:solidFill>
                <a:latin typeface="Calibri" panose="020F0502020204030204" pitchFamily="34" charset="0"/>
                <a:cs typeface="Calibri" panose="020F0502020204030204" pitchFamily="34" charset="0"/>
              </a:rPr>
              <a:t>infant to junior school</a:t>
            </a:r>
          </a:p>
          <a:p>
            <a:pPr lvl="2"/>
            <a:r>
              <a:rPr lang="en-GB" sz="1800" dirty="0">
                <a:solidFill>
                  <a:srgbClr val="0070C0"/>
                </a:solidFill>
                <a:latin typeface="Calibri" panose="020F0502020204030204" pitchFamily="34" charset="0"/>
                <a:cs typeface="Calibri" panose="020F0502020204030204" pitchFamily="34" charset="0"/>
              </a:rPr>
              <a:t>primary to secondary school</a:t>
            </a:r>
          </a:p>
          <a:p>
            <a:pPr lvl="0"/>
            <a:r>
              <a:rPr lang="en-GB" sz="1800" b="1" dirty="0">
                <a:solidFill>
                  <a:srgbClr val="9933FF"/>
                </a:solidFill>
                <a:latin typeface="Calibri" panose="020F0502020204030204" pitchFamily="34" charset="0"/>
                <a:cs typeface="Calibri" panose="020F0502020204030204" pitchFamily="34" charset="0"/>
              </a:rPr>
              <a:t>For these key transfers </a:t>
            </a:r>
            <a:r>
              <a:rPr lang="en-GB" sz="1800" dirty="0">
                <a:latin typeface="Calibri" panose="020F0502020204030204" pitchFamily="34" charset="0"/>
                <a:cs typeface="Calibri" panose="020F0502020204030204" pitchFamily="34" charset="0"/>
              </a:rPr>
              <a:t>SENAT request that educational settings </a:t>
            </a:r>
            <a:r>
              <a:rPr lang="en-GB" sz="1800" b="1" dirty="0">
                <a:solidFill>
                  <a:srgbClr val="9933FF"/>
                </a:solidFill>
                <a:latin typeface="Calibri" panose="020F0502020204030204" pitchFamily="34" charset="0"/>
                <a:cs typeface="Calibri" panose="020F0502020204030204" pitchFamily="34" charset="0"/>
              </a:rPr>
              <a:t>hold the Annual Review in the summer term</a:t>
            </a:r>
            <a:r>
              <a:rPr lang="en-GB" sz="1800" b="1" dirty="0">
                <a:latin typeface="Calibri" panose="020F0502020204030204" pitchFamily="34" charset="0"/>
                <a:cs typeface="Calibri" panose="020F0502020204030204" pitchFamily="34" charset="0"/>
              </a:rPr>
              <a:t> </a:t>
            </a:r>
            <a:r>
              <a:rPr lang="en-GB" sz="1800" b="1" dirty="0">
                <a:solidFill>
                  <a:srgbClr val="9933FF"/>
                </a:solidFill>
                <a:latin typeface="Calibri" panose="020F0502020204030204" pitchFamily="34" charset="0"/>
                <a:cs typeface="Calibri" panose="020F0502020204030204" pitchFamily="34" charset="0"/>
              </a:rPr>
              <a:t>of the year before the transfer year</a:t>
            </a:r>
            <a:r>
              <a:rPr lang="en-GB" sz="1800" dirty="0">
                <a:latin typeface="Calibri" panose="020F0502020204030204" pitchFamily="34" charset="0"/>
                <a:cs typeface="Calibri" panose="020F0502020204030204" pitchFamily="34" charset="0"/>
              </a:rPr>
              <a:t>, e.g. the summer term of Year 1 or  Year 5.  Although this may result in two annual reviews being held in the same academic year for some pupils, it is important that SENAT have the most up to date information to amend EHCPs and to consult potential new settings in the following autumn term</a:t>
            </a:r>
          </a:p>
          <a:p>
            <a:r>
              <a:rPr lang="en-GB" sz="1800" dirty="0">
                <a:latin typeface="Calibri" panose="020F0502020204030204" pitchFamily="34" charset="0"/>
                <a:cs typeface="Calibri" panose="020F0502020204030204" pitchFamily="34" charset="0"/>
              </a:rPr>
              <a:t>Once the receiving setting has been confirmed, it is important </a:t>
            </a:r>
            <a:r>
              <a:rPr lang="en-GB" sz="1800" b="1" dirty="0">
                <a:latin typeface="Calibri" panose="020F0502020204030204" pitchFamily="34" charset="0"/>
                <a:cs typeface="Calibri" panose="020F0502020204030204" pitchFamily="34" charset="0"/>
              </a:rPr>
              <a:t>to </a:t>
            </a:r>
            <a:r>
              <a:rPr lang="en-GB" sz="1800" b="1" dirty="0">
                <a:solidFill>
                  <a:srgbClr val="9933FF"/>
                </a:solidFill>
                <a:latin typeface="Calibri" panose="020F0502020204030204" pitchFamily="34" charset="0"/>
                <a:cs typeface="Calibri" panose="020F0502020204030204" pitchFamily="34" charset="0"/>
              </a:rPr>
              <a:t>invite a representative from the receiving setting</a:t>
            </a:r>
            <a:r>
              <a:rPr lang="en-GB" sz="1800" b="1"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to the annual review prior to transfer </a:t>
            </a:r>
          </a:p>
          <a:p>
            <a:pPr marL="274320" indent="-274320" algn="just" eaLnBrk="1" fontAlgn="auto" hangingPunct="1">
              <a:lnSpc>
                <a:spcPct val="80000"/>
              </a:lnSpc>
              <a:spcAft>
                <a:spcPts val="0"/>
              </a:spcAft>
              <a:defRPr/>
            </a:pPr>
            <a:endParaRPr lang="en-GB" altLang="en-US" sz="2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3F006658-3C8F-4993-A300-419FD97B2F38}"/>
              </a:ext>
            </a:extLst>
          </p:cNvPr>
          <p:cNvSpPr>
            <a:spLocks noGrp="1"/>
          </p:cNvSpPr>
          <p:nvPr>
            <p:ph type="title"/>
          </p:nvPr>
        </p:nvSpPr>
        <p:spPr>
          <a:xfrm>
            <a:off x="539552" y="260648"/>
            <a:ext cx="7884781" cy="720080"/>
          </a:xfrm>
        </p:spPr>
        <p:txBody>
          <a:bodyPr>
            <a:normAutofit/>
          </a:bodyPr>
          <a:lstStyle/>
          <a:p>
            <a:pPr algn="l" eaLnBrk="1" hangingPunct="1"/>
            <a:r>
              <a:rPr lang="en-GB" altLang="en-US" sz="2800" dirty="0">
                <a:latin typeface="Calibri" panose="020F0502020204030204" pitchFamily="34" charset="0"/>
                <a:cs typeface="Calibri" panose="020F0502020204030204" pitchFamily="34" charset="0"/>
              </a:rPr>
              <a:t>Age Phase Transfers</a:t>
            </a:r>
            <a:endParaRPr lang="en-GB" altLang="en-US" sz="2800" u="sng" dirty="0">
              <a:latin typeface="Calibri" panose="020F0502020204030204" pitchFamily="34" charset="0"/>
              <a:cs typeface="Calibri" panose="020F0502020204030204" pitchFamily="34" charset="0"/>
            </a:endParaRPr>
          </a:p>
        </p:txBody>
      </p:sp>
      <p:sp>
        <p:nvSpPr>
          <p:cNvPr id="5123" name="Rectangle 3">
            <a:extLst>
              <a:ext uri="{FF2B5EF4-FFF2-40B4-BE49-F238E27FC236}">
                <a16:creationId xmlns:a16="http://schemas.microsoft.com/office/drawing/2014/main" id="{977A4044-E578-4057-ABDD-E513D5742E5E}"/>
              </a:ext>
            </a:extLst>
          </p:cNvPr>
          <p:cNvSpPr>
            <a:spLocks noGrp="1" noChangeArrowheads="1"/>
          </p:cNvSpPr>
          <p:nvPr>
            <p:ph idx="1"/>
          </p:nvPr>
        </p:nvSpPr>
        <p:spPr>
          <a:xfrm>
            <a:off x="197706" y="764705"/>
            <a:ext cx="8748588" cy="4364364"/>
          </a:xfrm>
        </p:spPr>
        <p:txBody>
          <a:bodyPr rtlCol="0">
            <a:noAutofit/>
          </a:bodyPr>
          <a:lstStyle/>
          <a:p>
            <a:pPr marL="0" indent="0">
              <a:buFont typeface="Symbol" panose="05050102010706020507" pitchFamily="18" charset="2"/>
              <a:buNone/>
              <a:defRPr/>
            </a:pPr>
            <a:endParaRPr lang="en-GB" sz="2000" dirty="0">
              <a:latin typeface="Calibri" panose="020F0502020204030204" pitchFamily="34" charset="0"/>
              <a:cs typeface="Calibri" panose="020F0502020204030204" pitchFamily="34" charset="0"/>
            </a:endParaRPr>
          </a:p>
          <a:p>
            <a:pPr lvl="0"/>
            <a:r>
              <a:rPr lang="en-GB" sz="2400" dirty="0">
                <a:latin typeface="Calibri" panose="020F0502020204030204" pitchFamily="34" charset="0"/>
                <a:cs typeface="Calibri" panose="020F0502020204030204" pitchFamily="34" charset="0"/>
              </a:rPr>
              <a:t>For young people moving from secondary school to a Post-16 institution or apprenticeship or for young people moving between Post 16 institutions, the review and any amendments to the EHCP </a:t>
            </a:r>
            <a:r>
              <a:rPr lang="en-GB" sz="2400" b="1" dirty="0">
                <a:solidFill>
                  <a:srgbClr val="C00000"/>
                </a:solidFill>
                <a:latin typeface="Calibri" panose="020F0502020204030204" pitchFamily="34" charset="0"/>
                <a:cs typeface="Calibri" panose="020F0502020204030204" pitchFamily="34" charset="0"/>
              </a:rPr>
              <a:t>must</a:t>
            </a:r>
            <a:r>
              <a:rPr lang="en-GB" sz="2400" b="1"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be completed by 31 March in the calendar year of the transfer or by 15 February if the young person is moving between schools</a:t>
            </a:r>
          </a:p>
          <a:p>
            <a:r>
              <a:rPr lang="en-GB" sz="2400" dirty="0">
                <a:latin typeface="Calibri" panose="020F0502020204030204" pitchFamily="34" charset="0"/>
                <a:cs typeface="Calibri" panose="020F0502020204030204" pitchFamily="34" charset="0"/>
              </a:rPr>
              <a:t>To ensure SENAT have the most up to date information available to amend the EHCP and to consult with potential settings, it is requested that these Annual Reviews are held in the </a:t>
            </a:r>
            <a:r>
              <a:rPr lang="en-GB" sz="2400" b="1" dirty="0">
                <a:solidFill>
                  <a:srgbClr val="9933FF"/>
                </a:solidFill>
                <a:latin typeface="Calibri" panose="020F0502020204030204" pitchFamily="34" charset="0"/>
                <a:cs typeface="Calibri" panose="020F0502020204030204" pitchFamily="34" charset="0"/>
              </a:rPr>
              <a:t>autumn term </a:t>
            </a:r>
            <a:r>
              <a:rPr lang="en-GB" sz="2400" dirty="0">
                <a:latin typeface="Calibri" panose="020F0502020204030204" pitchFamily="34" charset="0"/>
                <a:cs typeface="Calibri" panose="020F0502020204030204" pitchFamily="34" charset="0"/>
              </a:rPr>
              <a:t>prior to the February and March deadlines.</a:t>
            </a:r>
            <a:endParaRPr lang="en-GB" sz="2400" dirty="0">
              <a:solidFill>
                <a:srgbClr val="FF0000"/>
              </a:solidFill>
              <a:latin typeface="Calibri" panose="020F0502020204030204" pitchFamily="34" charset="0"/>
              <a:cs typeface="Calibri" panose="020F0502020204030204" pitchFamily="34" charset="0"/>
            </a:endParaRPr>
          </a:p>
          <a:p>
            <a:pPr marL="0" indent="0" algn="just" eaLnBrk="1" fontAlgn="auto" hangingPunct="1">
              <a:lnSpc>
                <a:spcPct val="80000"/>
              </a:lnSpc>
              <a:spcAft>
                <a:spcPts val="0"/>
              </a:spcAft>
              <a:buNone/>
              <a:defRPr/>
            </a:pPr>
            <a:endParaRPr lang="en-GB" altLang="en-US" sz="2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A4ADFFBD-8645-4FBA-8406-DD77EE9CAAE5}"/>
              </a:ext>
            </a:extLst>
          </p:cNvPr>
          <p:cNvSpPr>
            <a:spLocks noGrp="1"/>
          </p:cNvSpPr>
          <p:nvPr>
            <p:ph type="title"/>
          </p:nvPr>
        </p:nvSpPr>
        <p:spPr>
          <a:xfrm>
            <a:off x="395535" y="116632"/>
            <a:ext cx="5112569" cy="720080"/>
          </a:xfrm>
        </p:spPr>
        <p:txBody>
          <a:bodyPr>
            <a:noAutofit/>
          </a:bodyPr>
          <a:lstStyle/>
          <a:p>
            <a:pPr algn="l" eaLnBrk="1" hangingPunct="1"/>
            <a:r>
              <a:rPr lang="en-GB" altLang="en-US" sz="2400" dirty="0">
                <a:latin typeface="Calibri" panose="020F0502020204030204" pitchFamily="34" charset="0"/>
                <a:cs typeface="Calibri" panose="020F0502020204030204" pitchFamily="34" charset="0"/>
              </a:rPr>
              <a:t>The Annual Review Meeting</a:t>
            </a:r>
            <a:br>
              <a:rPr lang="en-GB" altLang="en-US" sz="2400" dirty="0">
                <a:latin typeface="Calibri" panose="020F0502020204030204" pitchFamily="34" charset="0"/>
                <a:cs typeface="Calibri" panose="020F0502020204030204" pitchFamily="34" charset="0"/>
              </a:rPr>
            </a:br>
            <a:r>
              <a:rPr lang="en-GB" altLang="en-US" sz="2400" dirty="0">
                <a:latin typeface="Calibri" panose="020F0502020204030204" pitchFamily="34" charset="0"/>
                <a:cs typeface="Calibri" panose="020F0502020204030204" pitchFamily="34" charset="0"/>
              </a:rPr>
              <a:t>Before the meeting…</a:t>
            </a:r>
          </a:p>
        </p:txBody>
      </p:sp>
      <p:sp>
        <p:nvSpPr>
          <p:cNvPr id="5123" name="Rectangle 3">
            <a:extLst>
              <a:ext uri="{FF2B5EF4-FFF2-40B4-BE49-F238E27FC236}">
                <a16:creationId xmlns:a16="http://schemas.microsoft.com/office/drawing/2014/main" id="{7DB0E088-CC25-4D8B-8601-EA4296A74406}"/>
              </a:ext>
            </a:extLst>
          </p:cNvPr>
          <p:cNvSpPr>
            <a:spLocks noGrp="1" noChangeArrowheads="1"/>
          </p:cNvSpPr>
          <p:nvPr>
            <p:ph idx="1"/>
          </p:nvPr>
        </p:nvSpPr>
        <p:spPr>
          <a:xfrm>
            <a:off x="46847" y="804194"/>
            <a:ext cx="8701618" cy="6264696"/>
          </a:xfrm>
        </p:spPr>
        <p:txBody>
          <a:bodyPr rtlCol="0">
            <a:noAutofit/>
          </a:bodyPr>
          <a:lstStyle/>
          <a:p>
            <a:r>
              <a:rPr lang="en-GB" sz="1700" dirty="0">
                <a:latin typeface="Calibri" panose="020F0502020204030204" pitchFamily="34" charset="0"/>
                <a:cs typeface="Calibri" panose="020F0502020204030204" pitchFamily="34" charset="0"/>
              </a:rPr>
              <a:t>Educational settings </a:t>
            </a:r>
            <a:r>
              <a:rPr lang="en-GB" sz="1700" b="1" dirty="0">
                <a:solidFill>
                  <a:srgbClr val="C00000"/>
                </a:solidFill>
                <a:latin typeface="Calibri" panose="020F0502020204030204" pitchFamily="34" charset="0"/>
                <a:cs typeface="Calibri" panose="020F0502020204030204" pitchFamily="34" charset="0"/>
              </a:rPr>
              <a:t>must</a:t>
            </a:r>
            <a:r>
              <a:rPr lang="en-GB" sz="1700" b="1" dirty="0">
                <a:latin typeface="Calibri" panose="020F0502020204030204" pitchFamily="34" charset="0"/>
                <a:cs typeface="Calibri" panose="020F0502020204030204" pitchFamily="34" charset="0"/>
              </a:rPr>
              <a:t> </a:t>
            </a:r>
            <a:r>
              <a:rPr lang="en-GB" sz="1700" dirty="0">
                <a:latin typeface="Calibri" panose="020F0502020204030204" pitchFamily="34" charset="0"/>
                <a:cs typeface="Calibri" panose="020F0502020204030204" pitchFamily="34" charset="0"/>
              </a:rPr>
              <a:t>seek advice and information </a:t>
            </a:r>
          </a:p>
          <a:p>
            <a:pPr marL="0" indent="0">
              <a:buNone/>
            </a:pPr>
            <a:r>
              <a:rPr lang="en-GB" sz="1700" dirty="0">
                <a:latin typeface="Calibri" panose="020F0502020204030204" pitchFamily="34" charset="0"/>
                <a:cs typeface="Calibri" panose="020F0502020204030204" pitchFamily="34" charset="0"/>
              </a:rPr>
              <a:t>         about the CYP prior to the review and should arrange </a:t>
            </a:r>
          </a:p>
          <a:p>
            <a:pPr marL="0" indent="0">
              <a:buNone/>
            </a:pPr>
            <a:r>
              <a:rPr lang="en-GB" sz="1700" dirty="0">
                <a:latin typeface="Calibri" panose="020F0502020204030204" pitchFamily="34" charset="0"/>
                <a:cs typeface="Calibri" panose="020F0502020204030204" pitchFamily="34" charset="0"/>
              </a:rPr>
              <a:t>         visits from any professionals in good time to enable a report to be written</a:t>
            </a:r>
          </a:p>
          <a:p>
            <a:r>
              <a:rPr lang="en-GB" sz="1700" b="1" dirty="0">
                <a:solidFill>
                  <a:srgbClr val="9933FF"/>
                </a:solidFill>
                <a:latin typeface="Calibri" panose="020F0502020204030204" pitchFamily="34" charset="0"/>
                <a:cs typeface="Calibri" panose="020F0502020204030204" pitchFamily="34" charset="0"/>
              </a:rPr>
              <a:t>At least 2 weeks before the meeting </a:t>
            </a:r>
            <a:r>
              <a:rPr lang="en-GB" sz="1700" dirty="0">
                <a:latin typeface="Calibri" panose="020F0502020204030204" pitchFamily="34" charset="0"/>
                <a:cs typeface="Calibri" panose="020F0502020204030204" pitchFamily="34" charset="0"/>
              </a:rPr>
              <a:t>any information and advice gathered </a:t>
            </a:r>
            <a:r>
              <a:rPr lang="en-GB" sz="1700" b="1" dirty="0">
                <a:solidFill>
                  <a:srgbClr val="C00000"/>
                </a:solidFill>
                <a:latin typeface="Calibri" panose="020F0502020204030204" pitchFamily="34" charset="0"/>
                <a:cs typeface="Calibri" panose="020F0502020204030204" pitchFamily="34" charset="0"/>
              </a:rPr>
              <a:t>must</a:t>
            </a:r>
            <a:r>
              <a:rPr lang="en-GB" sz="1700" dirty="0">
                <a:latin typeface="Calibri" panose="020F0502020204030204" pitchFamily="34" charset="0"/>
                <a:cs typeface="Calibri" panose="020F0502020204030204" pitchFamily="34" charset="0"/>
              </a:rPr>
              <a:t> be circulated to all those invited and invitations </a:t>
            </a:r>
            <a:r>
              <a:rPr lang="en-GB" sz="1700" b="1" dirty="0">
                <a:solidFill>
                  <a:srgbClr val="C00000"/>
                </a:solidFill>
                <a:latin typeface="Calibri" panose="020F0502020204030204" pitchFamily="34" charset="0"/>
                <a:cs typeface="Calibri" panose="020F0502020204030204" pitchFamily="34" charset="0"/>
              </a:rPr>
              <a:t>must</a:t>
            </a:r>
            <a:r>
              <a:rPr lang="en-GB" sz="1700" dirty="0">
                <a:latin typeface="Calibri" panose="020F0502020204030204" pitchFamily="34" charset="0"/>
                <a:cs typeface="Calibri" panose="020F0502020204030204" pitchFamily="34" charset="0"/>
              </a:rPr>
              <a:t> be sent to the following:</a:t>
            </a:r>
          </a:p>
          <a:p>
            <a:pPr lvl="0"/>
            <a:r>
              <a:rPr lang="en-GB" sz="1700" dirty="0">
                <a:latin typeface="Calibri" panose="020F0502020204030204" pitchFamily="34" charset="0"/>
                <a:cs typeface="Calibri" panose="020F0502020204030204" pitchFamily="34" charset="0"/>
              </a:rPr>
              <a:t>The </a:t>
            </a:r>
            <a:r>
              <a:rPr lang="en-GB" sz="1700" b="1" dirty="0">
                <a:solidFill>
                  <a:srgbClr val="9933FF"/>
                </a:solidFill>
                <a:latin typeface="Calibri" panose="020F0502020204030204" pitchFamily="34" charset="0"/>
                <a:cs typeface="Calibri" panose="020F0502020204030204" pitchFamily="34" charset="0"/>
              </a:rPr>
              <a:t>child’s parent/carers or the young person </a:t>
            </a:r>
          </a:p>
          <a:p>
            <a:pPr lvl="0"/>
            <a:r>
              <a:rPr lang="en-GB" sz="1700" b="1" dirty="0">
                <a:solidFill>
                  <a:srgbClr val="9933FF"/>
                </a:solidFill>
                <a:latin typeface="Calibri" panose="020F0502020204030204" pitchFamily="34" charset="0"/>
                <a:cs typeface="Calibri" panose="020F0502020204030204" pitchFamily="34" charset="0"/>
              </a:rPr>
              <a:t>A representative of the educational setting </a:t>
            </a:r>
            <a:r>
              <a:rPr lang="en-GB" sz="1700" dirty="0">
                <a:latin typeface="Calibri" panose="020F0502020204030204" pitchFamily="34" charset="0"/>
                <a:cs typeface="Calibri" panose="020F0502020204030204" pitchFamily="34" charset="0"/>
              </a:rPr>
              <a:t>- it is usually the SENCO who arranges and chairs the meeting but it is also important to include the class teacher and any learning support staff</a:t>
            </a:r>
          </a:p>
          <a:p>
            <a:pPr lvl="0"/>
            <a:r>
              <a:rPr lang="en-GB" sz="1700" b="1" dirty="0">
                <a:solidFill>
                  <a:srgbClr val="9933FF"/>
                </a:solidFill>
                <a:latin typeface="Calibri" panose="020F0502020204030204" pitchFamily="34" charset="0"/>
                <a:cs typeface="Calibri" panose="020F0502020204030204" pitchFamily="34" charset="0"/>
              </a:rPr>
              <a:t>A Local Authority SEN officer </a:t>
            </a:r>
            <a:r>
              <a:rPr lang="en-GB" sz="1700" dirty="0">
                <a:latin typeface="Calibri" panose="020F0502020204030204" pitchFamily="34" charset="0"/>
                <a:cs typeface="Calibri" panose="020F0502020204030204" pitchFamily="34" charset="0"/>
              </a:rPr>
              <a:t>-</a:t>
            </a:r>
            <a:r>
              <a:rPr lang="en-GB" sz="1700" dirty="0">
                <a:solidFill>
                  <a:srgbClr val="9933FF"/>
                </a:solidFill>
                <a:latin typeface="Calibri" panose="020F0502020204030204" pitchFamily="34" charset="0"/>
                <a:cs typeface="Calibri" panose="020F0502020204030204" pitchFamily="34" charset="0"/>
              </a:rPr>
              <a:t> </a:t>
            </a:r>
            <a:r>
              <a:rPr lang="en-GB" sz="1700" dirty="0">
                <a:latin typeface="Calibri" panose="020F0502020204030204" pitchFamily="34" charset="0"/>
                <a:cs typeface="Calibri" panose="020F0502020204030204" pitchFamily="34" charset="0"/>
              </a:rPr>
              <a:t>this is usually a Special Needs Officer or another appropriate member of SENAT</a:t>
            </a:r>
          </a:p>
          <a:p>
            <a:pPr lvl="0"/>
            <a:r>
              <a:rPr lang="en-GB" sz="1700" b="1" dirty="0">
                <a:solidFill>
                  <a:srgbClr val="9933FF"/>
                </a:solidFill>
                <a:latin typeface="Calibri" panose="020F0502020204030204" pitchFamily="34" charset="0"/>
                <a:cs typeface="Calibri" panose="020F0502020204030204" pitchFamily="34" charset="0"/>
              </a:rPr>
              <a:t>A health service representative </a:t>
            </a:r>
            <a:r>
              <a:rPr lang="en-GB" sz="1700" dirty="0">
                <a:latin typeface="Calibri" panose="020F0502020204030204" pitchFamily="34" charset="0"/>
                <a:cs typeface="Calibri" panose="020F0502020204030204" pitchFamily="34" charset="0"/>
              </a:rPr>
              <a:t>– e.g. Paediatrician, OT, Physio or SALT</a:t>
            </a:r>
          </a:p>
          <a:p>
            <a:pPr lvl="0"/>
            <a:r>
              <a:rPr lang="en-GB" sz="1700" b="1" dirty="0">
                <a:solidFill>
                  <a:srgbClr val="9933FF"/>
                </a:solidFill>
                <a:latin typeface="Calibri" panose="020F0502020204030204" pitchFamily="34" charset="0"/>
                <a:cs typeface="Calibri" panose="020F0502020204030204" pitchFamily="34" charset="0"/>
              </a:rPr>
              <a:t>A</a:t>
            </a:r>
            <a:r>
              <a:rPr lang="en-GB" sz="1700" dirty="0">
                <a:latin typeface="Calibri" panose="020F0502020204030204" pitchFamily="34" charset="0"/>
                <a:cs typeface="Calibri" panose="020F0502020204030204" pitchFamily="34" charset="0"/>
              </a:rPr>
              <a:t> </a:t>
            </a:r>
            <a:r>
              <a:rPr lang="en-GB" sz="1700" b="1" dirty="0">
                <a:solidFill>
                  <a:srgbClr val="9933FF"/>
                </a:solidFill>
                <a:latin typeface="Calibri" panose="020F0502020204030204" pitchFamily="34" charset="0"/>
                <a:cs typeface="Calibri" panose="020F0502020204030204" pitchFamily="34" charset="0"/>
              </a:rPr>
              <a:t>local authority social care representative </a:t>
            </a:r>
            <a:r>
              <a:rPr lang="en-GB" sz="1700" dirty="0">
                <a:latin typeface="Calibri" panose="020F0502020204030204" pitchFamily="34" charset="0"/>
                <a:cs typeface="Calibri" panose="020F0502020204030204" pitchFamily="34" charset="0"/>
              </a:rPr>
              <a:t>– the named social worker or an invitation via the Integrated Front Door for social care</a:t>
            </a:r>
          </a:p>
          <a:p>
            <a:pPr lvl="0"/>
            <a:r>
              <a:rPr lang="en-GB" sz="1700" b="1" dirty="0">
                <a:solidFill>
                  <a:srgbClr val="9933FF"/>
                </a:solidFill>
                <a:latin typeface="Calibri" panose="020F0502020204030204" pitchFamily="34" charset="0"/>
                <a:cs typeface="Calibri" panose="020F0502020204030204" pitchFamily="34" charset="0"/>
              </a:rPr>
              <a:t>Any</a:t>
            </a:r>
            <a:r>
              <a:rPr lang="en-GB" sz="1700" dirty="0">
                <a:latin typeface="Calibri" panose="020F0502020204030204" pitchFamily="34" charset="0"/>
                <a:cs typeface="Calibri" panose="020F0502020204030204" pitchFamily="34" charset="0"/>
              </a:rPr>
              <a:t> </a:t>
            </a:r>
            <a:r>
              <a:rPr lang="en-GB" sz="1700" b="1" dirty="0">
                <a:solidFill>
                  <a:srgbClr val="9933FF"/>
                </a:solidFill>
                <a:latin typeface="Calibri" panose="020F0502020204030204" pitchFamily="34" charset="0"/>
                <a:cs typeface="Calibri" panose="020F0502020204030204" pitchFamily="34" charset="0"/>
              </a:rPr>
              <a:t>other individuals relevant to the review </a:t>
            </a:r>
            <a:r>
              <a:rPr lang="en-GB" sz="1700" dirty="0">
                <a:latin typeface="Calibri" panose="020F0502020204030204" pitchFamily="34" charset="0"/>
                <a:cs typeface="Calibri" panose="020F0502020204030204" pitchFamily="34" charset="0"/>
              </a:rPr>
              <a:t>should also be invited</a:t>
            </a:r>
          </a:p>
          <a:p>
            <a:pPr algn="just">
              <a:lnSpc>
                <a:spcPct val="80000"/>
              </a:lnSpc>
              <a:defRPr/>
            </a:pPr>
            <a:endParaRPr lang="en-GB" altLang="en-US" sz="1600" dirty="0">
              <a:solidFill>
                <a:srgbClr val="FF0000"/>
              </a:solidFill>
            </a:endParaRPr>
          </a:p>
        </p:txBody>
      </p:sp>
      <p:pic>
        <p:nvPicPr>
          <p:cNvPr id="5" name="Picture 4" descr="Text&#10;&#10;Description automatically generated">
            <a:extLst>
              <a:ext uri="{FF2B5EF4-FFF2-40B4-BE49-F238E27FC236}">
                <a16:creationId xmlns:a16="http://schemas.microsoft.com/office/drawing/2014/main" id="{C5CC79C0-A802-41AA-8F5D-F7C667447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8904">
            <a:off x="6846813" y="4750142"/>
            <a:ext cx="2182869" cy="1082651"/>
          </a:xfrm>
          <a:prstGeom prst="rect">
            <a:avLst/>
          </a:prstGeom>
          <a:ln>
            <a:noFill/>
          </a:ln>
          <a:effectLst>
            <a:softEdge rad="112500"/>
          </a:effectLst>
        </p:spPr>
      </p:pic>
      <p:sp>
        <p:nvSpPr>
          <p:cNvPr id="3" name="Explosion: 14 Points 2">
            <a:extLst>
              <a:ext uri="{FF2B5EF4-FFF2-40B4-BE49-F238E27FC236}">
                <a16:creationId xmlns:a16="http://schemas.microsoft.com/office/drawing/2014/main" id="{B5AF8175-2A96-41A2-BE18-36FEC809FCA5}"/>
              </a:ext>
            </a:extLst>
          </p:cNvPr>
          <p:cNvSpPr/>
          <p:nvPr/>
        </p:nvSpPr>
        <p:spPr>
          <a:xfrm>
            <a:off x="5652120" y="-108519"/>
            <a:ext cx="3491880" cy="1593304"/>
          </a:xfrm>
          <a:prstGeom prst="irregularSeal2">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avolini" panose="03000502040302020204" pitchFamily="66" charset="0"/>
                <a:cs typeface="Cavolini" panose="03000502040302020204" pitchFamily="66" charset="0"/>
              </a:rPr>
              <a:t>Preparation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8A5817DA-5C39-40F0-A4A7-56DBB2450673}"/>
              </a:ext>
            </a:extLst>
          </p:cNvPr>
          <p:cNvSpPr>
            <a:spLocks noGrp="1"/>
          </p:cNvSpPr>
          <p:nvPr>
            <p:ph type="title"/>
          </p:nvPr>
        </p:nvSpPr>
        <p:spPr>
          <a:xfrm>
            <a:off x="323528" y="116631"/>
            <a:ext cx="8100805" cy="720081"/>
          </a:xfrm>
        </p:spPr>
        <p:txBody>
          <a:bodyPr>
            <a:normAutofit/>
          </a:bodyPr>
          <a:lstStyle/>
          <a:p>
            <a:pPr algn="l" eaLnBrk="1" hangingPunct="1"/>
            <a:r>
              <a:rPr lang="en-GB" altLang="en-US" sz="2800" dirty="0">
                <a:latin typeface="Calibri" panose="020F0502020204030204" pitchFamily="34" charset="0"/>
                <a:cs typeface="Calibri" panose="020F0502020204030204" pitchFamily="34" charset="0"/>
              </a:rPr>
              <a:t>Before the meeting…</a:t>
            </a:r>
          </a:p>
        </p:txBody>
      </p:sp>
      <p:sp>
        <p:nvSpPr>
          <p:cNvPr id="5123" name="Rectangle 3">
            <a:extLst>
              <a:ext uri="{FF2B5EF4-FFF2-40B4-BE49-F238E27FC236}">
                <a16:creationId xmlns:a16="http://schemas.microsoft.com/office/drawing/2014/main" id="{E09F2394-7F11-413C-AB5D-DFE5CE3849DA}"/>
              </a:ext>
            </a:extLst>
          </p:cNvPr>
          <p:cNvSpPr>
            <a:spLocks noGrp="1" noChangeArrowheads="1"/>
          </p:cNvSpPr>
          <p:nvPr>
            <p:ph idx="1"/>
          </p:nvPr>
        </p:nvSpPr>
        <p:spPr>
          <a:xfrm>
            <a:off x="97264" y="116631"/>
            <a:ext cx="8723208" cy="4824535"/>
          </a:xfrm>
        </p:spPr>
        <p:txBody>
          <a:bodyPr rtlCol="0">
            <a:noAutofit/>
          </a:bodyPr>
          <a:lstStyle/>
          <a:p>
            <a:pPr marL="0" indent="0">
              <a:buFont typeface="Symbol" panose="05050102010706020507" pitchFamily="18" charset="2"/>
              <a:buNone/>
              <a:defRPr/>
            </a:pPr>
            <a:endParaRPr lang="en-GB" sz="1700" dirty="0">
              <a:solidFill>
                <a:schemeClr val="bg1">
                  <a:lumMod val="50000"/>
                </a:schemeClr>
              </a:solidFill>
            </a:endParaRPr>
          </a:p>
          <a:p>
            <a:endParaRPr lang="en-GB" sz="2000" dirty="0"/>
          </a:p>
          <a:p>
            <a:pPr marL="0" indent="0">
              <a:buNone/>
            </a:pPr>
            <a:r>
              <a:rPr lang="en-GB" sz="2000" dirty="0">
                <a:latin typeface="Calibri" panose="020F0502020204030204" pitchFamily="34" charset="0"/>
                <a:cs typeface="Calibri" panose="020F0502020204030204" pitchFamily="34" charset="0"/>
              </a:rPr>
              <a:t>The following Annual Review paperwork, with                                                         guidance, can be found on the West Sussex Local Offer:</a:t>
            </a:r>
          </a:p>
          <a:p>
            <a:pPr marL="0" indent="0">
              <a:buNone/>
            </a:pPr>
            <a:r>
              <a:rPr lang="en-GB" sz="1800" dirty="0">
                <a:latin typeface="Calibri" panose="020F0502020204030204" pitchFamily="34" charset="0"/>
                <a:cs typeface="Calibri" panose="020F0502020204030204" pitchFamily="34" charset="0"/>
                <a:hlinkClick r:id="rId3"/>
              </a:rPr>
              <a:t>https://westsussex.local-offer.org/information_pages/48-annual-review-paperwork-forms</a:t>
            </a:r>
            <a:endParaRPr lang="en-GB" sz="2000" dirty="0">
              <a:latin typeface="Calibri" panose="020F0502020204030204" pitchFamily="34" charset="0"/>
              <a:cs typeface="Calibri" panose="020F0502020204030204" pitchFamily="34" charset="0"/>
            </a:endParaRPr>
          </a:p>
          <a:p>
            <a:pPr lvl="0"/>
            <a:r>
              <a:rPr lang="en-GB" sz="2000" b="1" dirty="0">
                <a:solidFill>
                  <a:srgbClr val="9933FF"/>
                </a:solidFill>
                <a:latin typeface="Calibri" panose="020F0502020204030204" pitchFamily="34" charset="0"/>
                <a:cs typeface="Calibri" panose="020F0502020204030204" pitchFamily="34" charset="0"/>
              </a:rPr>
              <a:t>Setting and Meeting Report </a:t>
            </a:r>
            <a:r>
              <a:rPr lang="en-GB" sz="2000" dirty="0">
                <a:latin typeface="Calibri" panose="020F0502020204030204" pitchFamily="34" charset="0"/>
                <a:cs typeface="Calibri" panose="020F0502020204030204" pitchFamily="34" charset="0"/>
              </a:rPr>
              <a:t>– the sections shaded yellow should be completed by the educational setting prior to the Annual Review and circulated before the meeting</a:t>
            </a:r>
          </a:p>
          <a:p>
            <a:pPr lvl="0"/>
            <a:r>
              <a:rPr lang="en-GB" sz="2000" b="1" dirty="0">
                <a:solidFill>
                  <a:srgbClr val="9933FF"/>
                </a:solidFill>
                <a:latin typeface="Calibri" panose="020F0502020204030204" pitchFamily="34" charset="0"/>
                <a:cs typeface="Calibri" panose="020F0502020204030204" pitchFamily="34" charset="0"/>
              </a:rPr>
              <a:t>Parent Booklet </a:t>
            </a:r>
            <a:r>
              <a:rPr lang="en-GB" sz="2000" dirty="0">
                <a:latin typeface="Calibri" panose="020F0502020204030204" pitchFamily="34" charset="0"/>
                <a:cs typeface="Calibri" panose="020F0502020204030204" pitchFamily="34" charset="0"/>
              </a:rPr>
              <a:t>- for parents to complete prior to the meeting and the </a:t>
            </a:r>
          </a:p>
          <a:p>
            <a:pPr lvl="0"/>
            <a:r>
              <a:rPr lang="en-GB" sz="2000" b="1" dirty="0">
                <a:solidFill>
                  <a:srgbClr val="9933FF"/>
                </a:solidFill>
                <a:latin typeface="Calibri" panose="020F0502020204030204" pitchFamily="34" charset="0"/>
                <a:cs typeface="Calibri" panose="020F0502020204030204" pitchFamily="34" charset="0"/>
              </a:rPr>
              <a:t>Pupil Views </a:t>
            </a:r>
            <a:r>
              <a:rPr lang="en-GB" sz="2000" dirty="0">
                <a:latin typeface="Calibri" panose="020F0502020204030204" pitchFamily="34" charset="0"/>
                <a:cs typeface="Calibri" panose="020F0502020204030204" pitchFamily="34" charset="0"/>
              </a:rPr>
              <a:t>– It is important to consider the most appropriate way of seeking the CYPs views taking into account their age, ability, strengths, needs, interests etc</a:t>
            </a:r>
          </a:p>
          <a:p>
            <a:r>
              <a:rPr lang="en-GB" sz="2000" dirty="0">
                <a:latin typeface="Calibri" panose="020F0502020204030204" pitchFamily="34" charset="0"/>
                <a:cs typeface="Calibri" panose="020F0502020204030204" pitchFamily="34" charset="0"/>
              </a:rPr>
              <a:t>The above documents should be shared 2 weeks before the meeting together with any professional reports, attendance information and a costed provision map (CPM)</a:t>
            </a:r>
            <a:endParaRPr lang="en-GB" altLang="en-US" sz="2000" b="1" i="1" u="sng" dirty="0">
              <a:latin typeface="Calibri" panose="020F0502020204030204" pitchFamily="34" charset="0"/>
              <a:cs typeface="Calibri" panose="020F0502020204030204" pitchFamily="34" charset="0"/>
            </a:endParaRPr>
          </a:p>
        </p:txBody>
      </p:sp>
      <p:pic>
        <p:nvPicPr>
          <p:cNvPr id="4" name="Picture 3" descr="Text&#10;&#10;Description automatically generated">
            <a:extLst>
              <a:ext uri="{FF2B5EF4-FFF2-40B4-BE49-F238E27FC236}">
                <a16:creationId xmlns:a16="http://schemas.microsoft.com/office/drawing/2014/main" id="{4BBBA197-8679-4676-A022-92B664431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8904">
            <a:off x="6434486" y="4997997"/>
            <a:ext cx="2420966" cy="1200741"/>
          </a:xfrm>
          <a:prstGeom prst="rect">
            <a:avLst/>
          </a:prstGeom>
          <a:ln>
            <a:noFill/>
          </a:ln>
          <a:effectLst>
            <a:softEdge rad="112500"/>
          </a:effectLst>
        </p:spPr>
      </p:pic>
      <p:sp>
        <p:nvSpPr>
          <p:cNvPr id="6" name="Explosion: 14 Points 5">
            <a:extLst>
              <a:ext uri="{FF2B5EF4-FFF2-40B4-BE49-F238E27FC236}">
                <a16:creationId xmlns:a16="http://schemas.microsoft.com/office/drawing/2014/main" id="{11EFA0D3-1A01-4A0A-B977-36D66C89B7B6}"/>
              </a:ext>
            </a:extLst>
          </p:cNvPr>
          <p:cNvSpPr/>
          <p:nvPr/>
        </p:nvSpPr>
        <p:spPr>
          <a:xfrm>
            <a:off x="5580112" y="-108520"/>
            <a:ext cx="3563888" cy="1665311"/>
          </a:xfrm>
          <a:prstGeom prst="irregularSeal2">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avolini" panose="03000502040302020204" pitchFamily="66" charset="0"/>
                <a:cs typeface="Cavolini" panose="03000502040302020204" pitchFamily="66" charset="0"/>
              </a:rPr>
              <a:t>Preparation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5.1"/>
</p:tagLst>
</file>

<file path=ppt/theme/theme1.xml><?xml version="1.0" encoding="utf-8"?>
<a:theme xmlns:a="http://schemas.openxmlformats.org/drawingml/2006/main" name="corporate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_powerpoint_template  -  Read-Only" id="{332ECC6B-4E1B-48F7-8AF4-A2E4DCF191CB}" vid="{56A0ABBB-3B29-4962-B349-2EC0F09479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corporate_powerpoint_template</Template>
  <TotalTime>6064</TotalTime>
  <Words>2840</Words>
  <Application>Microsoft Office PowerPoint</Application>
  <PresentationFormat>On-screen Show (4:3)</PresentationFormat>
  <Paragraphs>242</Paragraphs>
  <Slides>25</Slides>
  <Notes>13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Candara</vt:lpstr>
      <vt:lpstr>Cavolini</vt:lpstr>
      <vt:lpstr>Comic Sans MS</vt:lpstr>
      <vt:lpstr>Corbel</vt:lpstr>
      <vt:lpstr>Symbol</vt:lpstr>
      <vt:lpstr>Wingdings</vt:lpstr>
      <vt:lpstr>corporate_powerpoint_template</vt:lpstr>
      <vt:lpstr>PowerPoint Presentation</vt:lpstr>
      <vt:lpstr>PowerPoint Presentation</vt:lpstr>
      <vt:lpstr> </vt:lpstr>
      <vt:lpstr>Annual Review ‘MUSTS’ SEND Code of Practice, 9.166 to 9.176 Relevant legislation: Section 44 of the Children and Families Act 2014 and Regulations 2, 18, 19, 20, and 21 of the SEND Regulations 2014</vt:lpstr>
      <vt:lpstr>The Annual Review should also:  </vt:lpstr>
      <vt:lpstr>Age Phase Transfers…</vt:lpstr>
      <vt:lpstr>Age Phase Transfers</vt:lpstr>
      <vt:lpstr>The Annual Review Meeting Before the meeting…</vt:lpstr>
      <vt:lpstr>Before the meeting…</vt:lpstr>
      <vt:lpstr>Planning the meeting and things to consider….</vt:lpstr>
      <vt:lpstr>Planning the meeting and things to consider</vt:lpstr>
      <vt:lpstr>Not forgetting some creative thinking…. </vt:lpstr>
      <vt:lpstr>During the meeting…</vt:lpstr>
      <vt:lpstr>During the meeting…</vt:lpstr>
      <vt:lpstr>After the meeting…</vt:lpstr>
      <vt:lpstr>A quick word on outcomes…</vt:lpstr>
      <vt:lpstr>Costed Provision Maps</vt:lpstr>
      <vt:lpstr>Changes to SEND/EHCP</vt:lpstr>
      <vt:lpstr>When does the process differ?</vt:lpstr>
      <vt:lpstr>When does the process differ?</vt:lpstr>
      <vt:lpstr>A quick summary about Annual Reviews…</vt:lpstr>
      <vt:lpstr> LINKS </vt:lpstr>
      <vt:lpstr>LINKS </vt:lpstr>
      <vt:lpstr>PowerPoint Presentation</vt:lpstr>
      <vt:lpstr>PowerPoint Presentation</vt:lpstr>
    </vt:vector>
  </TitlesOfParts>
  <Company>Sencas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Elspeth Bunker</dc:creator>
  <cp:lastModifiedBy>Kathryn Kellagher</cp:lastModifiedBy>
  <cp:revision>460</cp:revision>
  <dcterms:created xsi:type="dcterms:W3CDTF">2009-01-07T14:24:18Z</dcterms:created>
  <dcterms:modified xsi:type="dcterms:W3CDTF">2022-04-07T17:03:53Z</dcterms:modified>
</cp:coreProperties>
</file>